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6" r:id="rId3"/>
    <p:sldId id="268" r:id="rId4"/>
    <p:sldId id="260" r:id="rId5"/>
    <p:sldId id="266" r:id="rId6"/>
    <p:sldId id="258" r:id="rId7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248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68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7CCED-3FBB-408E-A21E-95AAB1DAFE0B}" type="datetimeFigureOut">
              <a:rPr lang="ko-KR" altLang="en-US" smtClean="0"/>
              <a:t>2017-07-05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9AD13-1571-422F-99AB-C34BB18A002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95886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7CCED-3FBB-408E-A21E-95AAB1DAFE0B}" type="datetimeFigureOut">
              <a:rPr lang="ko-KR" altLang="en-US" smtClean="0"/>
              <a:t>2017-07-05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9AD13-1571-422F-99AB-C34BB18A002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5447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7CCED-3FBB-408E-A21E-95AAB1DAFE0B}" type="datetimeFigureOut">
              <a:rPr lang="ko-KR" altLang="en-US" smtClean="0"/>
              <a:t>2017-07-05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9AD13-1571-422F-99AB-C34BB18A002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34292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7CCED-3FBB-408E-A21E-95AAB1DAFE0B}" type="datetimeFigureOut">
              <a:rPr lang="ko-KR" altLang="en-US" smtClean="0"/>
              <a:t>2017-07-05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9AD13-1571-422F-99AB-C34BB18A002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48237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7CCED-3FBB-408E-A21E-95AAB1DAFE0B}" type="datetimeFigureOut">
              <a:rPr lang="ko-KR" altLang="en-US" smtClean="0"/>
              <a:t>2017-07-05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9AD13-1571-422F-99AB-C34BB18A002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41337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7CCED-3FBB-408E-A21E-95AAB1DAFE0B}" type="datetimeFigureOut">
              <a:rPr lang="ko-KR" altLang="en-US" smtClean="0"/>
              <a:t>2017-07-05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9AD13-1571-422F-99AB-C34BB18A002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94277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7CCED-3FBB-408E-A21E-95AAB1DAFE0B}" type="datetimeFigureOut">
              <a:rPr lang="ko-KR" altLang="en-US" smtClean="0"/>
              <a:t>2017-07-05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9AD13-1571-422F-99AB-C34BB18A002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39125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7CCED-3FBB-408E-A21E-95AAB1DAFE0B}" type="datetimeFigureOut">
              <a:rPr lang="ko-KR" altLang="en-US" smtClean="0"/>
              <a:t>2017-07-05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9AD13-1571-422F-99AB-C34BB18A002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30055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7CCED-3FBB-408E-A21E-95AAB1DAFE0B}" type="datetimeFigureOut">
              <a:rPr lang="ko-KR" altLang="en-US" smtClean="0"/>
              <a:t>2017-07-05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9AD13-1571-422F-99AB-C34BB18A002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84688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7CCED-3FBB-408E-A21E-95AAB1DAFE0B}" type="datetimeFigureOut">
              <a:rPr lang="ko-KR" altLang="en-US" smtClean="0"/>
              <a:t>2017-07-05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9AD13-1571-422F-99AB-C34BB18A002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770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7CCED-3FBB-408E-A21E-95AAB1DAFE0B}" type="datetimeFigureOut">
              <a:rPr lang="ko-KR" altLang="en-US" smtClean="0"/>
              <a:t>2017-07-05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9AD13-1571-422F-99AB-C34BB18A002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9194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F7CCED-3FBB-408E-A21E-95AAB1DAFE0B}" type="datetimeFigureOut">
              <a:rPr lang="ko-KR" altLang="en-US" smtClean="0"/>
              <a:t>2017-07-05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49AD13-1571-422F-99AB-C34BB18A002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64866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369331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- </a:t>
            </a:r>
            <a:r>
              <a:rPr lang="ko-KR" altLang="en-US" dirty="0" smtClean="0"/>
              <a:t>디펜스게임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en-US" altLang="ko-KR" dirty="0" smtClean="0"/>
              <a:t>- </a:t>
            </a:r>
            <a:r>
              <a:rPr lang="ko-KR" altLang="en-US" dirty="0" smtClean="0"/>
              <a:t>주력과 보조를 합성하여 병력을 만든다</a:t>
            </a:r>
            <a:endParaRPr lang="en-US" altLang="ko-KR" dirty="0"/>
          </a:p>
          <a:p>
            <a:endParaRPr lang="en-US" altLang="ko-KR" dirty="0"/>
          </a:p>
          <a:p>
            <a:r>
              <a:rPr lang="en-US" altLang="ko-KR" dirty="0" smtClean="0"/>
              <a:t>- </a:t>
            </a:r>
            <a:r>
              <a:rPr lang="ko-KR" altLang="en-US" dirty="0" smtClean="0"/>
              <a:t>첫번째 선택은 주력</a:t>
            </a:r>
            <a:r>
              <a:rPr lang="en-US" altLang="ko-KR" dirty="0" smtClean="0"/>
              <a:t>, </a:t>
            </a:r>
            <a:r>
              <a:rPr lang="ko-KR" altLang="en-US" dirty="0" smtClean="0"/>
              <a:t>두번째 선택은 보조</a:t>
            </a:r>
            <a:endParaRPr lang="en-US" altLang="ko-KR" dirty="0" smtClean="0"/>
          </a:p>
          <a:p>
            <a:pPr marL="285750" indent="-285750">
              <a:buFontTx/>
              <a:buChar char="-"/>
            </a:pPr>
            <a:endParaRPr lang="en-US" altLang="ko-KR" dirty="0" smtClean="0"/>
          </a:p>
          <a:p>
            <a:r>
              <a:rPr lang="en-US" altLang="ko-KR" dirty="0" smtClean="0"/>
              <a:t>- (</a:t>
            </a:r>
            <a:r>
              <a:rPr lang="ko-KR" altLang="en-US" dirty="0" smtClean="0"/>
              <a:t>첫번째</a:t>
            </a:r>
            <a:r>
              <a:rPr lang="en-US" altLang="ko-KR" dirty="0" smtClean="0"/>
              <a:t>)</a:t>
            </a:r>
            <a:r>
              <a:rPr lang="ko-KR" altLang="en-US" dirty="0" smtClean="0"/>
              <a:t>주력만 선택하고 투입 가능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en-US" altLang="ko-KR" dirty="0"/>
              <a:t>- </a:t>
            </a:r>
            <a:r>
              <a:rPr lang="ko-KR" altLang="en-US" dirty="0"/>
              <a:t>주력은 </a:t>
            </a:r>
            <a:r>
              <a:rPr lang="ko-KR" altLang="en-US" dirty="0" smtClean="0"/>
              <a:t>주력만</a:t>
            </a:r>
            <a:r>
              <a:rPr lang="en-US" altLang="ko-KR" dirty="0" smtClean="0"/>
              <a:t>, </a:t>
            </a:r>
            <a:r>
              <a:rPr lang="ko-KR" altLang="en-US" dirty="0"/>
              <a:t>주력 및 보조는 둘 다 </a:t>
            </a:r>
            <a:r>
              <a:rPr lang="ko-KR" altLang="en-US" dirty="0" smtClean="0"/>
              <a:t>가능</a:t>
            </a:r>
            <a:r>
              <a:rPr lang="en-US" altLang="ko-KR" dirty="0" smtClean="0"/>
              <a:t>, </a:t>
            </a:r>
            <a:r>
              <a:rPr lang="ko-KR" altLang="en-US" dirty="0" smtClean="0"/>
              <a:t>보조는 보조만</a:t>
            </a:r>
            <a:endParaRPr lang="en-US" altLang="ko-KR" dirty="0"/>
          </a:p>
          <a:p>
            <a:endParaRPr lang="en-US" altLang="ko-KR" dirty="0"/>
          </a:p>
          <a:p>
            <a:r>
              <a:rPr lang="en-US" altLang="ko-KR" dirty="0" smtClean="0"/>
              <a:t>- </a:t>
            </a:r>
            <a:r>
              <a:rPr lang="ko-KR" altLang="en-US" dirty="0" smtClean="0"/>
              <a:t>합성 시 </a:t>
            </a:r>
            <a:r>
              <a:rPr lang="ko-KR" altLang="en-US" dirty="0" err="1" smtClean="0"/>
              <a:t>스탯</a:t>
            </a:r>
            <a:r>
              <a:rPr lang="en-US" altLang="ko-KR" dirty="0" smtClean="0"/>
              <a:t>(</a:t>
            </a:r>
            <a:r>
              <a:rPr lang="ko-KR" altLang="en-US" dirty="0" smtClean="0"/>
              <a:t>구상 중</a:t>
            </a:r>
            <a:r>
              <a:rPr lang="en-US" altLang="ko-KR" dirty="0" smtClean="0"/>
              <a:t>)</a:t>
            </a:r>
          </a:p>
          <a:p>
            <a:endParaRPr lang="en-US" altLang="ko-KR" dirty="0"/>
          </a:p>
          <a:p>
            <a:r>
              <a:rPr lang="en-US" altLang="ko-KR" dirty="0" smtClean="0"/>
              <a:t>- </a:t>
            </a:r>
            <a:r>
              <a:rPr lang="ko-KR" altLang="en-US" dirty="0" smtClean="0"/>
              <a:t>보조는 주력에 따라 능력이 달라짐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2432701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그룹 85"/>
          <p:cNvGrpSpPr/>
          <p:nvPr/>
        </p:nvGrpSpPr>
        <p:grpSpPr>
          <a:xfrm>
            <a:off x="4900492" y="483153"/>
            <a:ext cx="1219200" cy="1219200"/>
            <a:chOff x="1562100" y="180975"/>
            <a:chExt cx="1219200" cy="1219200"/>
          </a:xfrm>
        </p:grpSpPr>
        <p:sp>
          <p:nvSpPr>
            <p:cNvPr id="5" name="직사각형 4"/>
            <p:cNvSpPr/>
            <p:nvPr/>
          </p:nvSpPr>
          <p:spPr>
            <a:xfrm>
              <a:off x="1562100" y="180975"/>
              <a:ext cx="1219200" cy="1219200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아래쪽 화살표 17"/>
            <p:cNvSpPr/>
            <p:nvPr/>
          </p:nvSpPr>
          <p:spPr>
            <a:xfrm>
              <a:off x="1838325" y="433387"/>
              <a:ext cx="666749" cy="838200"/>
            </a:xfrm>
            <a:prstGeom prst="downArrow">
              <a:avLst>
                <a:gd name="adj1" fmla="val 100000"/>
                <a:gd name="adj2" fmla="val 49487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88" name="그룹 87"/>
          <p:cNvGrpSpPr/>
          <p:nvPr/>
        </p:nvGrpSpPr>
        <p:grpSpPr>
          <a:xfrm>
            <a:off x="843188" y="2976655"/>
            <a:ext cx="1219200" cy="1219200"/>
            <a:chOff x="5591175" y="180975"/>
            <a:chExt cx="1219200" cy="1219200"/>
          </a:xfrm>
        </p:grpSpPr>
        <p:sp>
          <p:nvSpPr>
            <p:cNvPr id="8" name="직사각형 7"/>
            <p:cNvSpPr/>
            <p:nvPr/>
          </p:nvSpPr>
          <p:spPr>
            <a:xfrm>
              <a:off x="5591175" y="180975"/>
              <a:ext cx="1219200" cy="1219200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26" name="그룹 25"/>
            <p:cNvGrpSpPr/>
            <p:nvPr/>
          </p:nvGrpSpPr>
          <p:grpSpPr>
            <a:xfrm>
              <a:off x="5896068" y="372470"/>
              <a:ext cx="609413" cy="841077"/>
              <a:chOff x="3324318" y="3265636"/>
              <a:chExt cx="609413" cy="841077"/>
            </a:xfrm>
          </p:grpSpPr>
          <p:cxnSp>
            <p:nvCxnSpPr>
              <p:cNvPr id="19" name="직선 연결선 18"/>
              <p:cNvCxnSpPr/>
              <p:nvPr/>
            </p:nvCxnSpPr>
            <p:spPr>
              <a:xfrm>
                <a:off x="3629025" y="3265636"/>
                <a:ext cx="0" cy="841077"/>
              </a:xfrm>
              <a:prstGeom prst="line">
                <a:avLst/>
              </a:prstGeom>
              <a:ln w="952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직선 연결선 19"/>
              <p:cNvCxnSpPr/>
              <p:nvPr/>
            </p:nvCxnSpPr>
            <p:spPr>
              <a:xfrm flipH="1">
                <a:off x="3324318" y="3545269"/>
                <a:ext cx="609413" cy="0"/>
              </a:xfrm>
              <a:prstGeom prst="line">
                <a:avLst/>
              </a:prstGeom>
              <a:ln w="952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4" name="그룹 73"/>
          <p:cNvGrpSpPr/>
          <p:nvPr/>
        </p:nvGrpSpPr>
        <p:grpSpPr>
          <a:xfrm>
            <a:off x="843188" y="5111383"/>
            <a:ext cx="1219200" cy="1219200"/>
            <a:chOff x="4545330" y="3373755"/>
            <a:chExt cx="1219200" cy="1219200"/>
          </a:xfrm>
        </p:grpSpPr>
        <p:sp>
          <p:nvSpPr>
            <p:cNvPr id="11" name="직사각형 10"/>
            <p:cNvSpPr/>
            <p:nvPr/>
          </p:nvSpPr>
          <p:spPr>
            <a:xfrm>
              <a:off x="4545330" y="3373755"/>
              <a:ext cx="1219200" cy="1219200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\</a:t>
              </a:r>
            </a:p>
            <a:p>
              <a:pPr algn="ctr"/>
              <a:endParaRPr lang="ko-KR" altLang="en-US" dirty="0"/>
            </a:p>
          </p:txBody>
        </p:sp>
        <p:sp>
          <p:nvSpPr>
            <p:cNvPr id="27" name="아래쪽 화살표 26"/>
            <p:cNvSpPr/>
            <p:nvPr/>
          </p:nvSpPr>
          <p:spPr>
            <a:xfrm rot="10800000">
              <a:off x="4869686" y="3585293"/>
              <a:ext cx="570487" cy="796124"/>
            </a:xfrm>
            <a:prstGeom prst="downArrow">
              <a:avLst>
                <a:gd name="adj1" fmla="val 34615"/>
                <a:gd name="adj2" fmla="val 5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4" name="아래쪽 화살표 63"/>
            <p:cNvSpPr/>
            <p:nvPr/>
          </p:nvSpPr>
          <p:spPr>
            <a:xfrm rot="10800000">
              <a:off x="4643468" y="4387774"/>
              <a:ext cx="76076" cy="106165"/>
            </a:xfrm>
            <a:prstGeom prst="downArrow">
              <a:avLst>
                <a:gd name="adj1" fmla="val 34615"/>
                <a:gd name="adj2" fmla="val 5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5" name="아래쪽 화살표 64"/>
            <p:cNvSpPr/>
            <p:nvPr/>
          </p:nvSpPr>
          <p:spPr>
            <a:xfrm rot="10800000">
              <a:off x="4769674" y="3478136"/>
              <a:ext cx="76076" cy="106165"/>
            </a:xfrm>
            <a:prstGeom prst="downArrow">
              <a:avLst>
                <a:gd name="adj1" fmla="val 34615"/>
                <a:gd name="adj2" fmla="val 5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6" name="아래쪽 화살표 65"/>
            <p:cNvSpPr/>
            <p:nvPr/>
          </p:nvSpPr>
          <p:spPr>
            <a:xfrm rot="10800000">
              <a:off x="5443568" y="4154410"/>
              <a:ext cx="76076" cy="106165"/>
            </a:xfrm>
            <a:prstGeom prst="downArrow">
              <a:avLst>
                <a:gd name="adj1" fmla="val 34615"/>
                <a:gd name="adj2" fmla="val 5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7" name="아래쪽 화살표 66"/>
            <p:cNvSpPr/>
            <p:nvPr/>
          </p:nvSpPr>
          <p:spPr>
            <a:xfrm rot="10800000">
              <a:off x="5607874" y="3771029"/>
              <a:ext cx="76076" cy="106165"/>
            </a:xfrm>
            <a:prstGeom prst="downArrow">
              <a:avLst>
                <a:gd name="adj1" fmla="val 34615"/>
                <a:gd name="adj2" fmla="val 5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8" name="아래쪽 화살표 67"/>
            <p:cNvSpPr/>
            <p:nvPr/>
          </p:nvSpPr>
          <p:spPr>
            <a:xfrm rot="10800000">
              <a:off x="4876831" y="4016298"/>
              <a:ext cx="76076" cy="106165"/>
            </a:xfrm>
            <a:prstGeom prst="downArrow">
              <a:avLst>
                <a:gd name="adj1" fmla="val 34615"/>
                <a:gd name="adj2" fmla="val 5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9" name="아래쪽 화살표 68"/>
            <p:cNvSpPr/>
            <p:nvPr/>
          </p:nvSpPr>
          <p:spPr>
            <a:xfrm rot="10800000">
              <a:off x="5615019" y="4421111"/>
              <a:ext cx="76076" cy="106165"/>
            </a:xfrm>
            <a:prstGeom prst="downArrow">
              <a:avLst>
                <a:gd name="adj1" fmla="val 34615"/>
                <a:gd name="adj2" fmla="val 5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0" name="아래쪽 화살표 69"/>
            <p:cNvSpPr/>
            <p:nvPr/>
          </p:nvSpPr>
          <p:spPr>
            <a:xfrm rot="10800000">
              <a:off x="5341175" y="3454324"/>
              <a:ext cx="76076" cy="106165"/>
            </a:xfrm>
            <a:prstGeom prst="downArrow">
              <a:avLst>
                <a:gd name="adj1" fmla="val 34615"/>
                <a:gd name="adj2" fmla="val 5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1" name="아래쪽 화살표 70"/>
            <p:cNvSpPr/>
            <p:nvPr/>
          </p:nvSpPr>
          <p:spPr>
            <a:xfrm rot="10800000">
              <a:off x="4588700" y="3821035"/>
              <a:ext cx="76076" cy="106165"/>
            </a:xfrm>
            <a:prstGeom prst="downArrow">
              <a:avLst>
                <a:gd name="adj1" fmla="val 34615"/>
                <a:gd name="adj2" fmla="val 5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87" name="그룹 86"/>
          <p:cNvGrpSpPr/>
          <p:nvPr/>
        </p:nvGrpSpPr>
        <p:grpSpPr>
          <a:xfrm>
            <a:off x="2195488" y="487005"/>
            <a:ext cx="1219200" cy="1219200"/>
            <a:chOff x="2905125" y="180975"/>
            <a:chExt cx="1219200" cy="1219200"/>
          </a:xfrm>
        </p:grpSpPr>
        <p:sp>
          <p:nvSpPr>
            <p:cNvPr id="6" name="직사각형 5"/>
            <p:cNvSpPr/>
            <p:nvPr/>
          </p:nvSpPr>
          <p:spPr>
            <a:xfrm>
              <a:off x="2905125" y="180975"/>
              <a:ext cx="1219200" cy="1219200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81" name="그룹 80"/>
            <p:cNvGrpSpPr/>
            <p:nvPr/>
          </p:nvGrpSpPr>
          <p:grpSpPr>
            <a:xfrm>
              <a:off x="3147827" y="395287"/>
              <a:ext cx="854068" cy="790575"/>
              <a:chOff x="3743372" y="2943225"/>
              <a:chExt cx="1152478" cy="1066801"/>
            </a:xfrm>
          </p:grpSpPr>
          <p:sp>
            <p:nvSpPr>
              <p:cNvPr id="75" name="원호 74"/>
              <p:cNvSpPr/>
              <p:nvPr/>
            </p:nvSpPr>
            <p:spPr>
              <a:xfrm rot="10800000">
                <a:off x="4010025" y="2943225"/>
                <a:ext cx="885825" cy="1066800"/>
              </a:xfrm>
              <a:prstGeom prst="arc">
                <a:avLst>
                  <a:gd name="adj1" fmla="val 16200000"/>
                  <a:gd name="adj2" fmla="val 5394371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cxnSp>
            <p:nvCxnSpPr>
              <p:cNvPr id="77" name="직선 연결선 76"/>
              <p:cNvCxnSpPr/>
              <p:nvPr/>
            </p:nvCxnSpPr>
            <p:spPr>
              <a:xfrm>
                <a:off x="4429125" y="2943225"/>
                <a:ext cx="0" cy="1066801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직선 화살표 연결선 79"/>
              <p:cNvCxnSpPr/>
              <p:nvPr/>
            </p:nvCxnSpPr>
            <p:spPr>
              <a:xfrm flipH="1">
                <a:off x="3743372" y="3476625"/>
                <a:ext cx="914306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9" name="그룹 88"/>
          <p:cNvGrpSpPr/>
          <p:nvPr/>
        </p:nvGrpSpPr>
        <p:grpSpPr>
          <a:xfrm>
            <a:off x="2207827" y="2976655"/>
            <a:ext cx="1219200" cy="1219200"/>
            <a:chOff x="6934200" y="180975"/>
            <a:chExt cx="1219200" cy="1219200"/>
          </a:xfrm>
        </p:grpSpPr>
        <p:sp>
          <p:nvSpPr>
            <p:cNvPr id="9" name="직사각형 8"/>
            <p:cNvSpPr/>
            <p:nvPr/>
          </p:nvSpPr>
          <p:spPr>
            <a:xfrm>
              <a:off x="6934200" y="180975"/>
              <a:ext cx="1219200" cy="1219200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84" name="그룹 83"/>
            <p:cNvGrpSpPr/>
            <p:nvPr/>
          </p:nvGrpSpPr>
          <p:grpSpPr>
            <a:xfrm>
              <a:off x="7188612" y="383232"/>
              <a:ext cx="710375" cy="816523"/>
              <a:chOff x="3673665" y="3171825"/>
              <a:chExt cx="828675" cy="952500"/>
            </a:xfrm>
          </p:grpSpPr>
          <p:sp>
            <p:nvSpPr>
              <p:cNvPr id="82" name="이등변 삼각형 81"/>
              <p:cNvSpPr/>
              <p:nvPr/>
            </p:nvSpPr>
            <p:spPr>
              <a:xfrm>
                <a:off x="3673665" y="3171825"/>
                <a:ext cx="828675" cy="714375"/>
              </a:xfrm>
              <a:prstGeom prst="triangle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3" name="이등변 삼각형 82"/>
              <p:cNvSpPr/>
              <p:nvPr/>
            </p:nvSpPr>
            <p:spPr>
              <a:xfrm rot="10800000">
                <a:off x="3673665" y="3409950"/>
                <a:ext cx="828675" cy="714375"/>
              </a:xfrm>
              <a:prstGeom prst="triangle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sp>
        <p:nvSpPr>
          <p:cNvPr id="35" name="TextBox 34"/>
          <p:cNvSpPr txBox="1"/>
          <p:nvPr/>
        </p:nvSpPr>
        <p:spPr>
          <a:xfrm>
            <a:off x="12352" y="56494"/>
            <a:ext cx="17738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주력</a:t>
            </a:r>
            <a:endParaRPr lang="ko-KR" altLang="en-US" dirty="0"/>
          </a:p>
        </p:txBody>
      </p:sp>
      <p:sp>
        <p:nvSpPr>
          <p:cNvPr id="108" name="TextBox 107"/>
          <p:cNvSpPr txBox="1"/>
          <p:nvPr/>
        </p:nvSpPr>
        <p:spPr>
          <a:xfrm>
            <a:off x="0" y="2492642"/>
            <a:ext cx="18062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주력 및 보조</a:t>
            </a:r>
            <a:endParaRPr lang="ko-KR" altLang="en-US" dirty="0"/>
          </a:p>
        </p:txBody>
      </p:sp>
      <p:sp>
        <p:nvSpPr>
          <p:cNvPr id="110" name="TextBox 109"/>
          <p:cNvSpPr txBox="1"/>
          <p:nvPr/>
        </p:nvSpPr>
        <p:spPr>
          <a:xfrm>
            <a:off x="0" y="4655030"/>
            <a:ext cx="18337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보조</a:t>
            </a:r>
            <a:endParaRPr lang="ko-KR" altLang="en-US" dirty="0"/>
          </a:p>
        </p:txBody>
      </p:sp>
      <p:grpSp>
        <p:nvGrpSpPr>
          <p:cNvPr id="21" name="그룹 20"/>
          <p:cNvGrpSpPr/>
          <p:nvPr/>
        </p:nvGrpSpPr>
        <p:grpSpPr>
          <a:xfrm>
            <a:off x="843188" y="493895"/>
            <a:ext cx="1219200" cy="1219200"/>
            <a:chOff x="843188" y="502102"/>
            <a:chExt cx="1219200" cy="1219200"/>
          </a:xfrm>
        </p:grpSpPr>
        <p:sp>
          <p:nvSpPr>
            <p:cNvPr id="4" name="직사각형 3"/>
            <p:cNvSpPr/>
            <p:nvPr/>
          </p:nvSpPr>
          <p:spPr>
            <a:xfrm>
              <a:off x="843188" y="502102"/>
              <a:ext cx="1219200" cy="1219200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3" name="직선 연결선 12"/>
            <p:cNvCxnSpPr/>
            <p:nvPr/>
          </p:nvCxnSpPr>
          <p:spPr>
            <a:xfrm flipV="1">
              <a:off x="1024163" y="721177"/>
              <a:ext cx="809625" cy="809625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/>
            <p:cNvCxnSpPr/>
            <p:nvPr/>
          </p:nvCxnSpPr>
          <p:spPr>
            <a:xfrm>
              <a:off x="1086075" y="1173614"/>
              <a:ext cx="304800" cy="30480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이등변 삼각형 15"/>
            <p:cNvSpPr/>
            <p:nvPr/>
          </p:nvSpPr>
          <p:spPr>
            <a:xfrm rot="2700000">
              <a:off x="1820916" y="674730"/>
              <a:ext cx="63899" cy="55086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1044006" y="1804826"/>
            <a:ext cx="8088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smtClean="0"/>
              <a:t>검</a:t>
            </a:r>
            <a:endParaRPr lang="ko-KR" altLang="en-US" dirty="0"/>
          </a:p>
        </p:txBody>
      </p:sp>
      <p:sp>
        <p:nvSpPr>
          <p:cNvPr id="72" name="TextBox 71"/>
          <p:cNvSpPr txBox="1"/>
          <p:nvPr/>
        </p:nvSpPr>
        <p:spPr>
          <a:xfrm>
            <a:off x="2379942" y="1804826"/>
            <a:ext cx="8088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smtClean="0"/>
              <a:t>활</a:t>
            </a:r>
            <a:endParaRPr lang="ko-KR" altLang="en-US" dirty="0"/>
          </a:p>
        </p:txBody>
      </p:sp>
      <p:sp>
        <p:nvSpPr>
          <p:cNvPr id="73" name="TextBox 72"/>
          <p:cNvSpPr txBox="1"/>
          <p:nvPr/>
        </p:nvSpPr>
        <p:spPr>
          <a:xfrm>
            <a:off x="3747697" y="1804826"/>
            <a:ext cx="8088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smtClean="0"/>
              <a:t>단검</a:t>
            </a:r>
            <a:endParaRPr lang="ko-KR" altLang="en-US" dirty="0"/>
          </a:p>
        </p:txBody>
      </p:sp>
      <p:sp>
        <p:nvSpPr>
          <p:cNvPr id="79" name="TextBox 78"/>
          <p:cNvSpPr txBox="1"/>
          <p:nvPr/>
        </p:nvSpPr>
        <p:spPr>
          <a:xfrm>
            <a:off x="5054704" y="1792437"/>
            <a:ext cx="8088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smtClean="0"/>
              <a:t>방패</a:t>
            </a:r>
            <a:endParaRPr lang="en-US" altLang="ko-KR" dirty="0" smtClean="0"/>
          </a:p>
        </p:txBody>
      </p:sp>
      <p:sp>
        <p:nvSpPr>
          <p:cNvPr id="90" name="TextBox 89"/>
          <p:cNvSpPr txBox="1"/>
          <p:nvPr/>
        </p:nvSpPr>
        <p:spPr>
          <a:xfrm>
            <a:off x="1015733" y="4285939"/>
            <a:ext cx="924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smtClean="0"/>
              <a:t>치료</a:t>
            </a:r>
            <a:endParaRPr lang="ko-KR" altLang="en-US" dirty="0"/>
          </a:p>
        </p:txBody>
      </p:sp>
      <p:sp>
        <p:nvSpPr>
          <p:cNvPr id="91" name="TextBox 90"/>
          <p:cNvSpPr txBox="1"/>
          <p:nvPr/>
        </p:nvSpPr>
        <p:spPr>
          <a:xfrm>
            <a:off x="2398133" y="4285939"/>
            <a:ext cx="8088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smtClean="0"/>
              <a:t>마법</a:t>
            </a:r>
            <a:endParaRPr lang="ko-KR" altLang="en-US" dirty="0"/>
          </a:p>
        </p:txBody>
      </p:sp>
      <p:sp>
        <p:nvSpPr>
          <p:cNvPr id="92" name="TextBox 91"/>
          <p:cNvSpPr txBox="1"/>
          <p:nvPr/>
        </p:nvSpPr>
        <p:spPr>
          <a:xfrm>
            <a:off x="1045977" y="6396883"/>
            <a:ext cx="8088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smtClean="0"/>
              <a:t>강화</a:t>
            </a:r>
            <a:endParaRPr lang="ko-KR" altLang="en-US" dirty="0"/>
          </a:p>
        </p:txBody>
      </p:sp>
      <p:grpSp>
        <p:nvGrpSpPr>
          <p:cNvPr id="85" name="그룹 84"/>
          <p:cNvGrpSpPr/>
          <p:nvPr/>
        </p:nvGrpSpPr>
        <p:grpSpPr>
          <a:xfrm>
            <a:off x="3547786" y="483153"/>
            <a:ext cx="1219608" cy="1219607"/>
            <a:chOff x="4034517" y="110349"/>
            <a:chExt cx="773977" cy="773977"/>
          </a:xfrm>
        </p:grpSpPr>
        <p:sp>
          <p:nvSpPr>
            <p:cNvPr id="93" name="직사각형 92"/>
            <p:cNvSpPr/>
            <p:nvPr/>
          </p:nvSpPr>
          <p:spPr>
            <a:xfrm>
              <a:off x="4034517" y="110349"/>
              <a:ext cx="773977" cy="773977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94" name="그룹 93"/>
            <p:cNvGrpSpPr/>
            <p:nvPr/>
          </p:nvGrpSpPr>
          <p:grpSpPr>
            <a:xfrm>
              <a:off x="4089521" y="290351"/>
              <a:ext cx="663972" cy="432109"/>
              <a:chOff x="3423860" y="4354495"/>
              <a:chExt cx="912827" cy="594062"/>
            </a:xfrm>
          </p:grpSpPr>
          <p:pic>
            <p:nvPicPr>
              <p:cNvPr id="95" name="그림 94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700000">
                <a:off x="3423860" y="4354495"/>
                <a:ext cx="912827" cy="594062"/>
              </a:xfrm>
              <a:prstGeom prst="rect">
                <a:avLst/>
              </a:prstGeom>
            </p:spPr>
          </p:pic>
          <p:pic>
            <p:nvPicPr>
              <p:cNvPr id="100" name="그림 99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900000" flipH="1">
                <a:off x="3430273" y="4358669"/>
                <a:ext cx="900000" cy="585714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802719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그룹 53"/>
          <p:cNvGrpSpPr/>
          <p:nvPr/>
        </p:nvGrpSpPr>
        <p:grpSpPr>
          <a:xfrm>
            <a:off x="163738" y="548499"/>
            <a:ext cx="773977" cy="773977"/>
            <a:chOff x="843188" y="502102"/>
            <a:chExt cx="1219200" cy="1219200"/>
          </a:xfrm>
        </p:grpSpPr>
        <p:sp>
          <p:nvSpPr>
            <p:cNvPr id="55" name="직사각형 54"/>
            <p:cNvSpPr/>
            <p:nvPr/>
          </p:nvSpPr>
          <p:spPr>
            <a:xfrm>
              <a:off x="843188" y="502102"/>
              <a:ext cx="1219200" cy="1219200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56" name="직선 연결선 55"/>
            <p:cNvCxnSpPr/>
            <p:nvPr/>
          </p:nvCxnSpPr>
          <p:spPr>
            <a:xfrm flipV="1">
              <a:off x="1024163" y="721177"/>
              <a:ext cx="809625" cy="809625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직선 연결선 56"/>
            <p:cNvCxnSpPr/>
            <p:nvPr/>
          </p:nvCxnSpPr>
          <p:spPr>
            <a:xfrm>
              <a:off x="1086075" y="1173614"/>
              <a:ext cx="304800" cy="30480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이등변 삼각형 57"/>
            <p:cNvSpPr/>
            <p:nvPr/>
          </p:nvSpPr>
          <p:spPr>
            <a:xfrm rot="2700000">
              <a:off x="1816921" y="652303"/>
              <a:ext cx="96661" cy="81486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59" name="TextBox 58"/>
          <p:cNvSpPr txBox="1"/>
          <p:nvPr/>
        </p:nvSpPr>
        <p:spPr>
          <a:xfrm>
            <a:off x="144691" y="1341613"/>
            <a:ext cx="1862703" cy="1492716"/>
          </a:xfrm>
          <a:prstGeom prst="rect">
            <a:avLst/>
          </a:prstGeom>
          <a:noFill/>
          <a:ln w="31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300" dirty="0" smtClean="0"/>
              <a:t>이름</a:t>
            </a:r>
            <a:r>
              <a:rPr lang="en-US" altLang="ko-KR" sz="1300" dirty="0" smtClean="0"/>
              <a:t>	: </a:t>
            </a:r>
            <a:r>
              <a:rPr lang="ko-KR" altLang="en-US" sz="1300" dirty="0" smtClean="0"/>
              <a:t>검</a:t>
            </a:r>
            <a:endParaRPr lang="en-US" altLang="ko-KR" sz="1300" dirty="0" smtClean="0"/>
          </a:p>
          <a:p>
            <a:r>
              <a:rPr lang="ko-KR" altLang="en-US" sz="1300" dirty="0" smtClean="0"/>
              <a:t>체력</a:t>
            </a:r>
            <a:r>
              <a:rPr lang="en-US" altLang="ko-KR" sz="1300" dirty="0" smtClean="0"/>
              <a:t>	: 50</a:t>
            </a:r>
          </a:p>
          <a:p>
            <a:r>
              <a:rPr lang="ko-KR" altLang="en-US" sz="1300" dirty="0" smtClean="0"/>
              <a:t>공격력</a:t>
            </a:r>
            <a:r>
              <a:rPr lang="en-US" altLang="ko-KR" sz="1300" dirty="0" smtClean="0"/>
              <a:t>	: 10</a:t>
            </a:r>
          </a:p>
          <a:p>
            <a:r>
              <a:rPr lang="ko-KR" altLang="en-US" sz="1300" dirty="0" smtClean="0"/>
              <a:t>공격속도</a:t>
            </a:r>
            <a:r>
              <a:rPr lang="en-US" altLang="ko-KR" sz="1300" dirty="0" smtClean="0"/>
              <a:t>	: 0.8s</a:t>
            </a:r>
          </a:p>
          <a:p>
            <a:r>
              <a:rPr lang="ko-KR" altLang="en-US" sz="1300" dirty="0" smtClean="0"/>
              <a:t>이동속도</a:t>
            </a:r>
            <a:r>
              <a:rPr lang="en-US" altLang="ko-KR" sz="1300" dirty="0" smtClean="0"/>
              <a:t>	: 5</a:t>
            </a:r>
          </a:p>
          <a:p>
            <a:r>
              <a:rPr lang="ko-KR" altLang="en-US" sz="1300" dirty="0" err="1" smtClean="0"/>
              <a:t>공격사거리</a:t>
            </a:r>
            <a:r>
              <a:rPr lang="en-US" altLang="ko-KR" sz="1300" dirty="0" smtClean="0"/>
              <a:t>	: 1.4</a:t>
            </a:r>
          </a:p>
          <a:p>
            <a:r>
              <a:rPr lang="ko-KR" altLang="en-US" sz="1300" dirty="0" smtClean="0"/>
              <a:t>공격범위</a:t>
            </a:r>
            <a:r>
              <a:rPr lang="en-US" altLang="ko-KR" sz="1300" dirty="0" smtClean="0"/>
              <a:t>	: 1</a:t>
            </a:r>
            <a:endParaRPr lang="ko-KR" altLang="en-US" sz="1300" dirty="0"/>
          </a:p>
        </p:txBody>
      </p:sp>
      <p:grpSp>
        <p:nvGrpSpPr>
          <p:cNvPr id="60" name="그룹 59"/>
          <p:cNvGrpSpPr/>
          <p:nvPr/>
        </p:nvGrpSpPr>
        <p:grpSpPr>
          <a:xfrm>
            <a:off x="2026442" y="548499"/>
            <a:ext cx="773977" cy="773977"/>
            <a:chOff x="2905125" y="180975"/>
            <a:chExt cx="1219200" cy="1219200"/>
          </a:xfrm>
        </p:grpSpPr>
        <p:sp>
          <p:nvSpPr>
            <p:cNvPr id="61" name="직사각형 60"/>
            <p:cNvSpPr/>
            <p:nvPr/>
          </p:nvSpPr>
          <p:spPr>
            <a:xfrm>
              <a:off x="2905125" y="180975"/>
              <a:ext cx="1219200" cy="1219200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62" name="그룹 61"/>
            <p:cNvGrpSpPr/>
            <p:nvPr/>
          </p:nvGrpSpPr>
          <p:grpSpPr>
            <a:xfrm>
              <a:off x="3147827" y="395287"/>
              <a:ext cx="854068" cy="790575"/>
              <a:chOff x="3743372" y="2943225"/>
              <a:chExt cx="1152478" cy="1066801"/>
            </a:xfrm>
          </p:grpSpPr>
          <p:sp>
            <p:nvSpPr>
              <p:cNvPr id="63" name="원호 62"/>
              <p:cNvSpPr/>
              <p:nvPr/>
            </p:nvSpPr>
            <p:spPr>
              <a:xfrm rot="10800000">
                <a:off x="4010025" y="2943225"/>
                <a:ext cx="885825" cy="1066800"/>
              </a:xfrm>
              <a:prstGeom prst="arc">
                <a:avLst>
                  <a:gd name="adj1" fmla="val 16200000"/>
                  <a:gd name="adj2" fmla="val 5394371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cxnSp>
            <p:nvCxnSpPr>
              <p:cNvPr id="64" name="직선 연결선 63"/>
              <p:cNvCxnSpPr/>
              <p:nvPr/>
            </p:nvCxnSpPr>
            <p:spPr>
              <a:xfrm>
                <a:off x="4429125" y="2943225"/>
                <a:ext cx="0" cy="1066801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직선 화살표 연결선 64"/>
              <p:cNvCxnSpPr/>
              <p:nvPr/>
            </p:nvCxnSpPr>
            <p:spPr>
              <a:xfrm flipH="1">
                <a:off x="3743372" y="3476625"/>
                <a:ext cx="914306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6" name="그룹 65"/>
          <p:cNvGrpSpPr/>
          <p:nvPr/>
        </p:nvGrpSpPr>
        <p:grpSpPr>
          <a:xfrm>
            <a:off x="5748908" y="546581"/>
            <a:ext cx="773977" cy="773977"/>
            <a:chOff x="1562100" y="180975"/>
            <a:chExt cx="1219200" cy="1219200"/>
          </a:xfrm>
        </p:grpSpPr>
        <p:sp>
          <p:nvSpPr>
            <p:cNvPr id="67" name="직사각형 66"/>
            <p:cNvSpPr/>
            <p:nvPr/>
          </p:nvSpPr>
          <p:spPr>
            <a:xfrm>
              <a:off x="1562100" y="180975"/>
              <a:ext cx="1219200" cy="1219200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8" name="아래쪽 화살표 67"/>
            <p:cNvSpPr/>
            <p:nvPr/>
          </p:nvSpPr>
          <p:spPr>
            <a:xfrm>
              <a:off x="1838325" y="433387"/>
              <a:ext cx="666749" cy="838200"/>
            </a:xfrm>
            <a:prstGeom prst="downArrow">
              <a:avLst>
                <a:gd name="adj1" fmla="val 100000"/>
                <a:gd name="adj2" fmla="val 49487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69" name="그룹 68"/>
          <p:cNvGrpSpPr/>
          <p:nvPr/>
        </p:nvGrpSpPr>
        <p:grpSpPr>
          <a:xfrm>
            <a:off x="189475" y="3526230"/>
            <a:ext cx="773977" cy="773977"/>
            <a:chOff x="5591175" y="180975"/>
            <a:chExt cx="1219200" cy="1219200"/>
          </a:xfrm>
        </p:grpSpPr>
        <p:sp>
          <p:nvSpPr>
            <p:cNvPr id="70" name="직사각형 69"/>
            <p:cNvSpPr/>
            <p:nvPr/>
          </p:nvSpPr>
          <p:spPr>
            <a:xfrm>
              <a:off x="5591175" y="180975"/>
              <a:ext cx="1219200" cy="1219200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71" name="그룹 70"/>
            <p:cNvGrpSpPr/>
            <p:nvPr/>
          </p:nvGrpSpPr>
          <p:grpSpPr>
            <a:xfrm>
              <a:off x="5896068" y="372470"/>
              <a:ext cx="609413" cy="841077"/>
              <a:chOff x="3324318" y="3265636"/>
              <a:chExt cx="609413" cy="841077"/>
            </a:xfrm>
          </p:grpSpPr>
          <p:cxnSp>
            <p:nvCxnSpPr>
              <p:cNvPr id="72" name="직선 연결선 71"/>
              <p:cNvCxnSpPr/>
              <p:nvPr/>
            </p:nvCxnSpPr>
            <p:spPr>
              <a:xfrm>
                <a:off x="3629025" y="3265636"/>
                <a:ext cx="0" cy="841077"/>
              </a:xfrm>
              <a:prstGeom prst="line">
                <a:avLst/>
              </a:prstGeom>
              <a:ln w="952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직선 연결선 72"/>
              <p:cNvCxnSpPr/>
              <p:nvPr/>
            </p:nvCxnSpPr>
            <p:spPr>
              <a:xfrm flipH="1">
                <a:off x="3324318" y="3545269"/>
                <a:ext cx="609413" cy="0"/>
              </a:xfrm>
              <a:prstGeom prst="line">
                <a:avLst/>
              </a:prstGeom>
              <a:ln w="952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4" name="그룹 73"/>
          <p:cNvGrpSpPr/>
          <p:nvPr/>
        </p:nvGrpSpPr>
        <p:grpSpPr>
          <a:xfrm>
            <a:off x="2052180" y="3527423"/>
            <a:ext cx="773977" cy="773977"/>
            <a:chOff x="6934200" y="180975"/>
            <a:chExt cx="1219200" cy="1219200"/>
          </a:xfrm>
        </p:grpSpPr>
        <p:sp>
          <p:nvSpPr>
            <p:cNvPr id="75" name="직사각형 74"/>
            <p:cNvSpPr/>
            <p:nvPr/>
          </p:nvSpPr>
          <p:spPr>
            <a:xfrm>
              <a:off x="6934200" y="180975"/>
              <a:ext cx="1219200" cy="1219200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76" name="그룹 75"/>
            <p:cNvGrpSpPr/>
            <p:nvPr/>
          </p:nvGrpSpPr>
          <p:grpSpPr>
            <a:xfrm>
              <a:off x="7188612" y="383232"/>
              <a:ext cx="710375" cy="816523"/>
              <a:chOff x="3673665" y="3171825"/>
              <a:chExt cx="828675" cy="952500"/>
            </a:xfrm>
          </p:grpSpPr>
          <p:sp>
            <p:nvSpPr>
              <p:cNvPr id="77" name="이등변 삼각형 76"/>
              <p:cNvSpPr/>
              <p:nvPr/>
            </p:nvSpPr>
            <p:spPr>
              <a:xfrm>
                <a:off x="3673665" y="3171825"/>
                <a:ext cx="828675" cy="714375"/>
              </a:xfrm>
              <a:prstGeom prst="triangle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8" name="이등변 삼각형 77"/>
              <p:cNvSpPr/>
              <p:nvPr/>
            </p:nvSpPr>
            <p:spPr>
              <a:xfrm rot="10800000">
                <a:off x="3673665" y="3409950"/>
                <a:ext cx="828675" cy="714375"/>
              </a:xfrm>
              <a:prstGeom prst="triangle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sp>
        <p:nvSpPr>
          <p:cNvPr id="79" name="TextBox 78"/>
          <p:cNvSpPr txBox="1"/>
          <p:nvPr/>
        </p:nvSpPr>
        <p:spPr>
          <a:xfrm>
            <a:off x="5729861" y="1339606"/>
            <a:ext cx="1862703" cy="1492716"/>
          </a:xfrm>
          <a:prstGeom prst="rect">
            <a:avLst/>
          </a:prstGeom>
          <a:noFill/>
          <a:ln w="31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300" dirty="0" smtClean="0"/>
              <a:t>이름</a:t>
            </a:r>
            <a:r>
              <a:rPr lang="en-US" altLang="ko-KR" sz="1300" dirty="0" smtClean="0"/>
              <a:t>	: </a:t>
            </a:r>
            <a:r>
              <a:rPr lang="ko-KR" altLang="en-US" sz="1300" dirty="0" smtClean="0"/>
              <a:t>방어</a:t>
            </a:r>
            <a:endParaRPr lang="en-US" altLang="ko-KR" sz="1300" dirty="0" smtClean="0"/>
          </a:p>
          <a:p>
            <a:r>
              <a:rPr lang="ko-KR" altLang="en-US" sz="1300" dirty="0" smtClean="0"/>
              <a:t>체력</a:t>
            </a:r>
            <a:r>
              <a:rPr lang="en-US" altLang="ko-KR" sz="1300" dirty="0" smtClean="0"/>
              <a:t>	: 80</a:t>
            </a:r>
            <a:endParaRPr lang="en-US" altLang="ko-KR" sz="1300" dirty="0"/>
          </a:p>
          <a:p>
            <a:r>
              <a:rPr lang="ko-KR" altLang="en-US" sz="1300" dirty="0" smtClean="0"/>
              <a:t>공격력</a:t>
            </a:r>
            <a:r>
              <a:rPr lang="en-US" altLang="ko-KR" sz="1300" dirty="0" smtClean="0"/>
              <a:t>	: 3</a:t>
            </a:r>
          </a:p>
          <a:p>
            <a:r>
              <a:rPr lang="ko-KR" altLang="en-US" sz="1300" dirty="0" smtClean="0"/>
              <a:t>공격속도</a:t>
            </a:r>
            <a:r>
              <a:rPr lang="en-US" altLang="ko-KR" sz="1300" dirty="0" smtClean="0"/>
              <a:t>	: 1.0s</a:t>
            </a:r>
          </a:p>
          <a:p>
            <a:r>
              <a:rPr lang="ko-KR" altLang="en-US" sz="1300" dirty="0" smtClean="0"/>
              <a:t>이동속도</a:t>
            </a:r>
            <a:r>
              <a:rPr lang="en-US" altLang="ko-KR" sz="1300" dirty="0" smtClean="0"/>
              <a:t>	: 5</a:t>
            </a:r>
          </a:p>
          <a:p>
            <a:r>
              <a:rPr lang="ko-KR" altLang="en-US" sz="1300" dirty="0" err="1" smtClean="0"/>
              <a:t>공격사거리</a:t>
            </a:r>
            <a:r>
              <a:rPr lang="en-US" altLang="ko-KR" sz="1300" dirty="0" smtClean="0"/>
              <a:t>	: 1.0</a:t>
            </a:r>
          </a:p>
          <a:p>
            <a:r>
              <a:rPr lang="ko-KR" altLang="en-US" sz="1300" dirty="0"/>
              <a:t>공격범위	</a:t>
            </a:r>
            <a:r>
              <a:rPr lang="en-US" altLang="ko-KR" sz="1300" dirty="0"/>
              <a:t>: </a:t>
            </a:r>
            <a:r>
              <a:rPr lang="en-US" altLang="ko-KR" sz="1300" dirty="0" smtClean="0"/>
              <a:t>1</a:t>
            </a:r>
            <a:endParaRPr lang="ko-KR" altLang="en-US" sz="1300" dirty="0"/>
          </a:p>
        </p:txBody>
      </p:sp>
      <p:sp>
        <p:nvSpPr>
          <p:cNvPr id="80" name="TextBox 79"/>
          <p:cNvSpPr txBox="1"/>
          <p:nvPr/>
        </p:nvSpPr>
        <p:spPr>
          <a:xfrm>
            <a:off x="170427" y="4318905"/>
            <a:ext cx="1862703" cy="1492716"/>
          </a:xfrm>
          <a:prstGeom prst="rect">
            <a:avLst/>
          </a:prstGeom>
          <a:noFill/>
          <a:ln w="31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300" dirty="0" smtClean="0"/>
              <a:t>이름</a:t>
            </a:r>
            <a:r>
              <a:rPr lang="en-US" altLang="ko-KR" sz="1300" dirty="0" smtClean="0"/>
              <a:t>	: </a:t>
            </a:r>
            <a:r>
              <a:rPr lang="ko-KR" altLang="en-US" sz="1300" dirty="0" smtClean="0"/>
              <a:t>치료</a:t>
            </a:r>
            <a:endParaRPr lang="en-US" altLang="ko-KR" sz="1300" dirty="0" smtClean="0"/>
          </a:p>
          <a:p>
            <a:r>
              <a:rPr lang="ko-KR" altLang="en-US" sz="1300" dirty="0" smtClean="0"/>
              <a:t>체력</a:t>
            </a:r>
            <a:r>
              <a:rPr lang="en-US" altLang="ko-KR" sz="1300" dirty="0" smtClean="0"/>
              <a:t>	: 25</a:t>
            </a:r>
            <a:endParaRPr lang="en-US" altLang="ko-KR" sz="1300" dirty="0"/>
          </a:p>
          <a:p>
            <a:r>
              <a:rPr lang="ko-KR" altLang="en-US" sz="1300" dirty="0" smtClean="0"/>
              <a:t>공격력</a:t>
            </a:r>
            <a:r>
              <a:rPr lang="en-US" altLang="ko-KR" sz="1300" dirty="0" smtClean="0"/>
              <a:t>(</a:t>
            </a:r>
            <a:r>
              <a:rPr lang="ko-KR" altLang="en-US" sz="1300" dirty="0" smtClean="0"/>
              <a:t>치유</a:t>
            </a:r>
            <a:r>
              <a:rPr lang="en-US" altLang="ko-KR" sz="1300" dirty="0" smtClean="0"/>
              <a:t>): 10</a:t>
            </a:r>
          </a:p>
          <a:p>
            <a:r>
              <a:rPr lang="ko-KR" altLang="en-US" sz="1300" dirty="0" smtClean="0"/>
              <a:t>공격속도</a:t>
            </a:r>
            <a:r>
              <a:rPr lang="en-US" altLang="ko-KR" sz="1300" dirty="0" smtClean="0"/>
              <a:t>	: 1.0s</a:t>
            </a:r>
          </a:p>
          <a:p>
            <a:r>
              <a:rPr lang="ko-KR" altLang="en-US" sz="1300" dirty="0" smtClean="0"/>
              <a:t>이동속도</a:t>
            </a:r>
            <a:r>
              <a:rPr lang="en-US" altLang="ko-KR" sz="1300" dirty="0" smtClean="0"/>
              <a:t>	: 5</a:t>
            </a:r>
          </a:p>
          <a:p>
            <a:r>
              <a:rPr lang="ko-KR" altLang="en-US" sz="1300" dirty="0" err="1" smtClean="0"/>
              <a:t>공격사거리</a:t>
            </a:r>
            <a:r>
              <a:rPr lang="en-US" altLang="ko-KR" sz="1300" dirty="0" smtClean="0"/>
              <a:t>	: 3.0</a:t>
            </a:r>
          </a:p>
          <a:p>
            <a:r>
              <a:rPr lang="ko-KR" altLang="en-US" sz="1300" dirty="0"/>
              <a:t>공격범위	</a:t>
            </a:r>
            <a:r>
              <a:rPr lang="en-US" altLang="ko-KR" sz="1300" dirty="0"/>
              <a:t>: </a:t>
            </a:r>
            <a:r>
              <a:rPr lang="en-US" altLang="ko-KR" sz="1300" dirty="0" smtClean="0"/>
              <a:t>1</a:t>
            </a:r>
            <a:endParaRPr lang="ko-KR" altLang="en-US" sz="1300" dirty="0"/>
          </a:p>
        </p:txBody>
      </p:sp>
      <p:sp>
        <p:nvSpPr>
          <p:cNvPr id="81" name="TextBox 80"/>
          <p:cNvSpPr txBox="1"/>
          <p:nvPr/>
        </p:nvSpPr>
        <p:spPr>
          <a:xfrm>
            <a:off x="2033130" y="4320260"/>
            <a:ext cx="1862703" cy="1492716"/>
          </a:xfrm>
          <a:prstGeom prst="rect">
            <a:avLst/>
          </a:prstGeom>
          <a:noFill/>
          <a:ln w="31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300" dirty="0" smtClean="0"/>
              <a:t>이름</a:t>
            </a:r>
            <a:r>
              <a:rPr lang="en-US" altLang="ko-KR" sz="1300" dirty="0" smtClean="0"/>
              <a:t>	: </a:t>
            </a:r>
            <a:r>
              <a:rPr lang="ko-KR" altLang="en-US" sz="1300" dirty="0" smtClean="0"/>
              <a:t>마법</a:t>
            </a:r>
            <a:endParaRPr lang="en-US" altLang="ko-KR" sz="1300" dirty="0" smtClean="0"/>
          </a:p>
          <a:p>
            <a:r>
              <a:rPr lang="ko-KR" altLang="en-US" sz="1300" dirty="0" smtClean="0"/>
              <a:t>체력</a:t>
            </a:r>
            <a:r>
              <a:rPr lang="en-US" altLang="ko-KR" sz="1300" dirty="0" smtClean="0"/>
              <a:t>	: 20</a:t>
            </a:r>
            <a:endParaRPr lang="en-US" altLang="ko-KR" sz="1300" dirty="0"/>
          </a:p>
          <a:p>
            <a:r>
              <a:rPr lang="ko-KR" altLang="en-US" sz="1300" dirty="0" smtClean="0"/>
              <a:t>공격력</a:t>
            </a:r>
            <a:r>
              <a:rPr lang="en-US" altLang="ko-KR" sz="1300" dirty="0" smtClean="0"/>
              <a:t>	: 5</a:t>
            </a:r>
          </a:p>
          <a:p>
            <a:r>
              <a:rPr lang="ko-KR" altLang="en-US" sz="1300" dirty="0" smtClean="0"/>
              <a:t>공격속도</a:t>
            </a:r>
            <a:r>
              <a:rPr lang="en-US" altLang="ko-KR" sz="1300" dirty="0" smtClean="0"/>
              <a:t>	: </a:t>
            </a:r>
            <a:r>
              <a:rPr lang="en-US" altLang="ko-KR" sz="1300" dirty="0"/>
              <a:t>2</a:t>
            </a:r>
            <a:r>
              <a:rPr lang="en-US" altLang="ko-KR" sz="1300" dirty="0" smtClean="0"/>
              <a:t>.0s</a:t>
            </a:r>
          </a:p>
          <a:p>
            <a:r>
              <a:rPr lang="ko-KR" altLang="en-US" sz="1300" dirty="0" smtClean="0"/>
              <a:t>이동속도</a:t>
            </a:r>
            <a:r>
              <a:rPr lang="en-US" altLang="ko-KR" sz="1300" dirty="0" smtClean="0"/>
              <a:t>	: 5</a:t>
            </a:r>
          </a:p>
          <a:p>
            <a:r>
              <a:rPr lang="ko-KR" altLang="en-US" sz="1300" dirty="0" err="1" smtClean="0"/>
              <a:t>공격사거리</a:t>
            </a:r>
            <a:r>
              <a:rPr lang="en-US" altLang="ko-KR" sz="1300" dirty="0" smtClean="0"/>
              <a:t>	: 4.0</a:t>
            </a:r>
          </a:p>
          <a:p>
            <a:r>
              <a:rPr lang="ko-KR" altLang="en-US" sz="1300" dirty="0"/>
              <a:t>공격범위	</a:t>
            </a:r>
            <a:r>
              <a:rPr lang="en-US" altLang="ko-KR" sz="1300" dirty="0"/>
              <a:t>: </a:t>
            </a:r>
            <a:r>
              <a:rPr lang="en-US" altLang="ko-KR" sz="1300" dirty="0" smtClean="0"/>
              <a:t>3</a:t>
            </a:r>
            <a:endParaRPr lang="ko-KR" altLang="en-US" sz="1300" dirty="0"/>
          </a:p>
        </p:txBody>
      </p:sp>
      <p:sp>
        <p:nvSpPr>
          <p:cNvPr id="82" name="TextBox 81"/>
          <p:cNvSpPr txBox="1"/>
          <p:nvPr/>
        </p:nvSpPr>
        <p:spPr>
          <a:xfrm>
            <a:off x="2007392" y="1340472"/>
            <a:ext cx="1862703" cy="1492716"/>
          </a:xfrm>
          <a:prstGeom prst="rect">
            <a:avLst/>
          </a:prstGeom>
          <a:noFill/>
          <a:ln w="31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300" dirty="0" smtClean="0"/>
              <a:t>이름</a:t>
            </a:r>
            <a:r>
              <a:rPr lang="en-US" altLang="ko-KR" sz="1300" dirty="0" smtClean="0"/>
              <a:t>	: </a:t>
            </a:r>
            <a:r>
              <a:rPr lang="ko-KR" altLang="en-US" sz="1300" dirty="0" err="1" smtClean="0"/>
              <a:t>단궁</a:t>
            </a:r>
            <a:endParaRPr lang="en-US" altLang="ko-KR" sz="1300" dirty="0" smtClean="0"/>
          </a:p>
          <a:p>
            <a:r>
              <a:rPr lang="ko-KR" altLang="en-US" sz="1300" dirty="0" smtClean="0"/>
              <a:t>체력</a:t>
            </a:r>
            <a:r>
              <a:rPr lang="en-US" altLang="ko-KR" sz="1300" dirty="0" smtClean="0"/>
              <a:t>	: 30</a:t>
            </a:r>
            <a:endParaRPr lang="en-US" altLang="ko-KR" sz="1300" dirty="0"/>
          </a:p>
          <a:p>
            <a:r>
              <a:rPr lang="ko-KR" altLang="en-US" sz="1300" dirty="0" smtClean="0"/>
              <a:t>공격력</a:t>
            </a:r>
            <a:r>
              <a:rPr lang="en-US" altLang="ko-KR" sz="1300" dirty="0" smtClean="0"/>
              <a:t>	: 7</a:t>
            </a:r>
          </a:p>
          <a:p>
            <a:r>
              <a:rPr lang="ko-KR" altLang="en-US" sz="1300" dirty="0" smtClean="0"/>
              <a:t>공격속도</a:t>
            </a:r>
            <a:r>
              <a:rPr lang="en-US" altLang="ko-KR" sz="1300" dirty="0" smtClean="0"/>
              <a:t>	: 0.7s</a:t>
            </a:r>
          </a:p>
          <a:p>
            <a:r>
              <a:rPr lang="ko-KR" altLang="en-US" sz="1300" dirty="0" smtClean="0"/>
              <a:t>이동속도</a:t>
            </a:r>
            <a:r>
              <a:rPr lang="en-US" altLang="ko-KR" sz="1300" dirty="0" smtClean="0"/>
              <a:t>	: 5</a:t>
            </a:r>
          </a:p>
          <a:p>
            <a:r>
              <a:rPr lang="ko-KR" altLang="en-US" sz="1300" dirty="0" err="1" smtClean="0"/>
              <a:t>공격사거리</a:t>
            </a:r>
            <a:r>
              <a:rPr lang="en-US" altLang="ko-KR" sz="1300" dirty="0" smtClean="0"/>
              <a:t>	: 4.0</a:t>
            </a:r>
          </a:p>
          <a:p>
            <a:r>
              <a:rPr lang="ko-KR" altLang="en-US" sz="1300" dirty="0"/>
              <a:t>공격범위</a:t>
            </a:r>
            <a:r>
              <a:rPr lang="en-US" altLang="ko-KR" sz="1300" dirty="0"/>
              <a:t>	: </a:t>
            </a:r>
            <a:r>
              <a:rPr lang="en-US" altLang="ko-KR" sz="1300" dirty="0" smtClean="0"/>
              <a:t>1</a:t>
            </a:r>
            <a:endParaRPr lang="ko-KR" altLang="en-US" sz="1300" dirty="0"/>
          </a:p>
        </p:txBody>
      </p:sp>
      <p:sp>
        <p:nvSpPr>
          <p:cNvPr id="83" name="TextBox 82"/>
          <p:cNvSpPr txBox="1"/>
          <p:nvPr/>
        </p:nvSpPr>
        <p:spPr>
          <a:xfrm>
            <a:off x="3870093" y="1339606"/>
            <a:ext cx="1862703" cy="1492716"/>
          </a:xfrm>
          <a:prstGeom prst="rect">
            <a:avLst/>
          </a:prstGeom>
          <a:noFill/>
          <a:ln w="31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300" dirty="0" smtClean="0"/>
              <a:t>이름</a:t>
            </a:r>
            <a:r>
              <a:rPr lang="en-US" altLang="ko-KR" sz="1300" dirty="0" smtClean="0"/>
              <a:t>	: </a:t>
            </a:r>
            <a:r>
              <a:rPr lang="ko-KR" altLang="en-US" sz="1300" dirty="0" smtClean="0"/>
              <a:t>단검</a:t>
            </a:r>
            <a:endParaRPr lang="en-US" altLang="ko-KR" sz="1300" dirty="0" smtClean="0"/>
          </a:p>
          <a:p>
            <a:r>
              <a:rPr lang="ko-KR" altLang="en-US" sz="1300" dirty="0" smtClean="0"/>
              <a:t>체력</a:t>
            </a:r>
            <a:r>
              <a:rPr lang="en-US" altLang="ko-KR" sz="1300" dirty="0" smtClean="0"/>
              <a:t>	: 35</a:t>
            </a:r>
            <a:endParaRPr lang="en-US" altLang="ko-KR" sz="1300" dirty="0"/>
          </a:p>
          <a:p>
            <a:r>
              <a:rPr lang="ko-KR" altLang="en-US" sz="1300" dirty="0" smtClean="0"/>
              <a:t>공격력</a:t>
            </a:r>
            <a:r>
              <a:rPr lang="en-US" altLang="ko-KR" sz="1300" dirty="0" smtClean="0"/>
              <a:t>	: 12</a:t>
            </a:r>
          </a:p>
          <a:p>
            <a:r>
              <a:rPr lang="ko-KR" altLang="en-US" sz="1300" dirty="0" smtClean="0"/>
              <a:t>공격속도</a:t>
            </a:r>
            <a:r>
              <a:rPr lang="en-US" altLang="ko-KR" sz="1300" dirty="0" smtClean="0"/>
              <a:t>	: 0.4s</a:t>
            </a:r>
          </a:p>
          <a:p>
            <a:r>
              <a:rPr lang="ko-KR" altLang="en-US" sz="1300" dirty="0" smtClean="0"/>
              <a:t>이동속도</a:t>
            </a:r>
            <a:r>
              <a:rPr lang="en-US" altLang="ko-KR" sz="1300" dirty="0" smtClean="0"/>
              <a:t>	: 5</a:t>
            </a:r>
          </a:p>
          <a:p>
            <a:r>
              <a:rPr lang="ko-KR" altLang="en-US" sz="1300" dirty="0" err="1" smtClean="0"/>
              <a:t>공격사거리</a:t>
            </a:r>
            <a:r>
              <a:rPr lang="en-US" altLang="ko-KR" sz="1300" dirty="0" smtClean="0"/>
              <a:t>	: 1.2</a:t>
            </a:r>
          </a:p>
          <a:p>
            <a:r>
              <a:rPr lang="ko-KR" altLang="en-US" sz="1300" dirty="0"/>
              <a:t>공격범위</a:t>
            </a:r>
            <a:r>
              <a:rPr lang="en-US" altLang="ko-KR" sz="1300" dirty="0"/>
              <a:t>	: </a:t>
            </a:r>
            <a:r>
              <a:rPr lang="en-US" altLang="ko-KR" sz="1300" dirty="0" smtClean="0"/>
              <a:t>1</a:t>
            </a:r>
            <a:endParaRPr lang="ko-KR" altLang="en-US" sz="1300" dirty="0"/>
          </a:p>
        </p:txBody>
      </p:sp>
      <p:grpSp>
        <p:nvGrpSpPr>
          <p:cNvPr id="99" name="그룹 98"/>
          <p:cNvGrpSpPr/>
          <p:nvPr/>
        </p:nvGrpSpPr>
        <p:grpSpPr>
          <a:xfrm>
            <a:off x="3889263" y="548499"/>
            <a:ext cx="773977" cy="773977"/>
            <a:chOff x="4034518" y="110349"/>
            <a:chExt cx="773977" cy="773977"/>
          </a:xfrm>
        </p:grpSpPr>
        <p:sp>
          <p:nvSpPr>
            <p:cNvPr id="100" name="직사각형 99"/>
            <p:cNvSpPr/>
            <p:nvPr/>
          </p:nvSpPr>
          <p:spPr>
            <a:xfrm>
              <a:off x="4034518" y="110349"/>
              <a:ext cx="773977" cy="773977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01" name="그룹 100"/>
            <p:cNvGrpSpPr/>
            <p:nvPr/>
          </p:nvGrpSpPr>
          <p:grpSpPr>
            <a:xfrm>
              <a:off x="4089521" y="290351"/>
              <a:ext cx="663972" cy="432109"/>
              <a:chOff x="3423860" y="4354495"/>
              <a:chExt cx="912827" cy="594062"/>
            </a:xfrm>
          </p:grpSpPr>
          <p:pic>
            <p:nvPicPr>
              <p:cNvPr id="102" name="그림 101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700000">
                <a:off x="3423860" y="4354495"/>
                <a:ext cx="912827" cy="594062"/>
              </a:xfrm>
              <a:prstGeom prst="rect">
                <a:avLst/>
              </a:prstGeom>
            </p:spPr>
          </p:pic>
          <p:pic>
            <p:nvPicPr>
              <p:cNvPr id="103" name="그림 102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900000" flipH="1">
                <a:off x="3430273" y="4358669"/>
                <a:ext cx="900000" cy="585714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2883632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2103665" y="1334862"/>
            <a:ext cx="7984671" cy="410663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평행 사변형 4"/>
          <p:cNvSpPr/>
          <p:nvPr/>
        </p:nvSpPr>
        <p:spPr>
          <a:xfrm>
            <a:off x="2266949" y="2326821"/>
            <a:ext cx="1782537" cy="505643"/>
          </a:xfrm>
          <a:prstGeom prst="parallelogram">
            <a:avLst>
              <a:gd name="adj" fmla="val 5731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6" name="직선 연결선 5"/>
          <p:cNvCxnSpPr/>
          <p:nvPr/>
        </p:nvCxnSpPr>
        <p:spPr>
          <a:xfrm>
            <a:off x="2253456" y="2847637"/>
            <a:ext cx="0" cy="72866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2103665" y="4442055"/>
            <a:ext cx="798467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/>
          <p:cNvCxnSpPr/>
          <p:nvPr/>
        </p:nvCxnSpPr>
        <p:spPr>
          <a:xfrm>
            <a:off x="3752849" y="2847637"/>
            <a:ext cx="0" cy="72866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/>
        </p:nvCxnSpPr>
        <p:spPr>
          <a:xfrm>
            <a:off x="2233613" y="3594557"/>
            <a:ext cx="153828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/>
        </p:nvCxnSpPr>
        <p:spPr>
          <a:xfrm>
            <a:off x="4064794" y="2307772"/>
            <a:ext cx="0" cy="78037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/>
        </p:nvCxnSpPr>
        <p:spPr>
          <a:xfrm flipV="1">
            <a:off x="3757610" y="3068712"/>
            <a:ext cx="307184" cy="53467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4478110" y="2405744"/>
            <a:ext cx="561022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 12"/>
          <p:cNvCxnSpPr/>
          <p:nvPr/>
        </p:nvCxnSpPr>
        <p:spPr>
          <a:xfrm>
            <a:off x="4478110" y="3640121"/>
            <a:ext cx="561022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100668" y="142613"/>
            <a:ext cx="29129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평시</a:t>
            </a:r>
            <a:endParaRPr lang="ko-KR" altLang="en-US" dirty="0"/>
          </a:p>
        </p:txBody>
      </p:sp>
      <p:sp>
        <p:nvSpPr>
          <p:cNvPr id="17" name="직사각형 16"/>
          <p:cNvSpPr/>
          <p:nvPr/>
        </p:nvSpPr>
        <p:spPr>
          <a:xfrm>
            <a:off x="2196049" y="4530911"/>
            <a:ext cx="818468" cy="81846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강 화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3106901" y="4520976"/>
            <a:ext cx="818468" cy="81846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거 </a:t>
            </a:r>
            <a:r>
              <a:rPr lang="ko-KR" altLang="en-US" dirty="0" err="1" smtClean="0">
                <a:solidFill>
                  <a:schemeClr val="tx1"/>
                </a:solidFill>
              </a:rPr>
              <a:t>점강</a:t>
            </a:r>
            <a:r>
              <a:rPr lang="ko-KR" altLang="en-US" dirty="0" smtClean="0">
                <a:solidFill>
                  <a:schemeClr val="tx1"/>
                </a:solidFill>
              </a:rPr>
              <a:t> 화</a:t>
            </a:r>
            <a:endParaRPr lang="ko-KR" altLang="en-US" dirty="0">
              <a:solidFill>
                <a:schemeClr val="tx1"/>
              </a:solidFill>
            </a:endParaRPr>
          </a:p>
        </p:txBody>
      </p:sp>
      <p:cxnSp>
        <p:nvCxnSpPr>
          <p:cNvPr id="15" name="직선 연결선 14"/>
          <p:cNvCxnSpPr/>
          <p:nvPr/>
        </p:nvCxnSpPr>
        <p:spPr>
          <a:xfrm>
            <a:off x="2233613" y="3594557"/>
            <a:ext cx="153828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/>
        </p:nvCxnSpPr>
        <p:spPr>
          <a:xfrm>
            <a:off x="2233613" y="3594557"/>
            <a:ext cx="153828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직사각형 17"/>
          <p:cNvSpPr/>
          <p:nvPr/>
        </p:nvSpPr>
        <p:spPr>
          <a:xfrm>
            <a:off x="2253456" y="3698421"/>
            <a:ext cx="1811338" cy="130629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2400280" y="3844005"/>
            <a:ext cx="15158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smtClean="0"/>
              <a:t>거점 체력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54263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9"/>
          <p:cNvGrpSpPr/>
          <p:nvPr/>
        </p:nvGrpSpPr>
        <p:grpSpPr>
          <a:xfrm>
            <a:off x="3226085" y="2265994"/>
            <a:ext cx="1622425" cy="1670037"/>
            <a:chOff x="3171825" y="2466988"/>
            <a:chExt cx="1622425" cy="1670037"/>
          </a:xfrm>
        </p:grpSpPr>
        <p:sp>
          <p:nvSpPr>
            <p:cNvPr id="11" name="직사각형 10"/>
            <p:cNvSpPr/>
            <p:nvPr/>
          </p:nvSpPr>
          <p:spPr>
            <a:xfrm>
              <a:off x="3171825" y="2466988"/>
              <a:ext cx="1622425" cy="1670037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2" name="그룹 11"/>
            <p:cNvGrpSpPr/>
            <p:nvPr/>
          </p:nvGrpSpPr>
          <p:grpSpPr>
            <a:xfrm>
              <a:off x="3223577" y="2522201"/>
              <a:ext cx="482607" cy="482607"/>
              <a:chOff x="843188" y="502102"/>
              <a:chExt cx="1219200" cy="1219200"/>
            </a:xfrm>
          </p:grpSpPr>
          <p:sp>
            <p:nvSpPr>
              <p:cNvPr id="15" name="직사각형 14"/>
              <p:cNvSpPr/>
              <p:nvPr/>
            </p:nvSpPr>
            <p:spPr>
              <a:xfrm>
                <a:off x="843188" y="502102"/>
                <a:ext cx="1219200" cy="1219200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cxnSp>
            <p:nvCxnSpPr>
              <p:cNvPr id="16" name="직선 연결선 15"/>
              <p:cNvCxnSpPr/>
              <p:nvPr/>
            </p:nvCxnSpPr>
            <p:spPr>
              <a:xfrm flipV="1">
                <a:off x="1024163" y="721177"/>
                <a:ext cx="809625" cy="809625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직선 연결선 16"/>
              <p:cNvCxnSpPr/>
              <p:nvPr/>
            </p:nvCxnSpPr>
            <p:spPr>
              <a:xfrm>
                <a:off x="1086075" y="1173614"/>
                <a:ext cx="304800" cy="304800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이등변 삼각형 17"/>
              <p:cNvSpPr/>
              <p:nvPr/>
            </p:nvSpPr>
            <p:spPr>
              <a:xfrm rot="2700000">
                <a:off x="1816921" y="652303"/>
                <a:ext cx="96661" cy="81486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3" name="TextBox 12"/>
            <p:cNvSpPr txBox="1"/>
            <p:nvPr/>
          </p:nvSpPr>
          <p:spPr>
            <a:xfrm>
              <a:off x="3204529" y="3025364"/>
              <a:ext cx="1557971" cy="1077218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800" dirty="0" smtClean="0"/>
                <a:t>이름</a:t>
              </a:r>
              <a:r>
                <a:rPr lang="en-US" altLang="ko-KR" sz="800" dirty="0"/>
                <a:t>	</a:t>
              </a:r>
              <a:r>
                <a:rPr lang="en-US" altLang="ko-KR" sz="800" dirty="0" smtClean="0"/>
                <a:t>: </a:t>
              </a:r>
              <a:r>
                <a:rPr lang="ko-KR" altLang="en-US" sz="800" dirty="0" smtClean="0"/>
                <a:t>검</a:t>
              </a:r>
              <a:endParaRPr lang="en-US" altLang="ko-KR" sz="800" dirty="0" smtClean="0"/>
            </a:p>
            <a:p>
              <a:r>
                <a:rPr lang="ko-KR" altLang="en-US" sz="800" dirty="0" smtClean="0"/>
                <a:t>체력</a:t>
              </a:r>
              <a:r>
                <a:rPr lang="en-US" altLang="ko-KR" sz="800" dirty="0" smtClean="0"/>
                <a:t>	: 50</a:t>
              </a:r>
              <a:endParaRPr lang="en-US" altLang="ko-KR" sz="800" dirty="0"/>
            </a:p>
            <a:p>
              <a:r>
                <a:rPr lang="ko-KR" altLang="en-US" sz="800" dirty="0" smtClean="0"/>
                <a:t>공격력</a:t>
              </a:r>
              <a:r>
                <a:rPr lang="en-US" altLang="ko-KR" sz="800" dirty="0" smtClean="0"/>
                <a:t>	: 10</a:t>
              </a:r>
            </a:p>
            <a:p>
              <a:r>
                <a:rPr lang="ko-KR" altLang="en-US" sz="800" dirty="0" smtClean="0"/>
                <a:t>방어력</a:t>
              </a:r>
              <a:r>
                <a:rPr lang="en-US" altLang="ko-KR" sz="800" dirty="0" smtClean="0"/>
                <a:t>	: 3</a:t>
              </a:r>
            </a:p>
            <a:p>
              <a:r>
                <a:rPr lang="ko-KR" altLang="en-US" sz="800" dirty="0" smtClean="0"/>
                <a:t>공격속도</a:t>
              </a:r>
              <a:r>
                <a:rPr lang="en-US" altLang="ko-KR" sz="800" dirty="0" smtClean="0"/>
                <a:t>	: 0.8s</a:t>
              </a:r>
            </a:p>
            <a:p>
              <a:r>
                <a:rPr lang="ko-KR" altLang="en-US" sz="800" dirty="0" smtClean="0"/>
                <a:t>이동속도</a:t>
              </a:r>
              <a:r>
                <a:rPr lang="en-US" altLang="ko-KR" sz="800" dirty="0" smtClean="0"/>
                <a:t>	: 5</a:t>
              </a:r>
            </a:p>
            <a:p>
              <a:r>
                <a:rPr lang="ko-KR" altLang="en-US" sz="800" dirty="0" err="1" smtClean="0"/>
                <a:t>공격사거리</a:t>
              </a:r>
              <a:r>
                <a:rPr lang="en-US" altLang="ko-KR" sz="800" dirty="0" smtClean="0"/>
                <a:t>	: 1.5</a:t>
              </a:r>
            </a:p>
            <a:p>
              <a:r>
                <a:rPr lang="ko-KR" altLang="en-US" sz="800" dirty="0" smtClean="0"/>
                <a:t>공격범위</a:t>
              </a:r>
              <a:r>
                <a:rPr lang="en-US" altLang="ko-KR" sz="800" dirty="0" smtClean="0"/>
                <a:t>	: 1</a:t>
              </a:r>
              <a:endParaRPr lang="ko-KR" altLang="en-US" sz="800" dirty="0"/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3769748" y="2658848"/>
              <a:ext cx="911227" cy="20931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500" dirty="0" smtClean="0">
                  <a:solidFill>
                    <a:schemeClr val="tx1"/>
                  </a:solidFill>
                </a:rPr>
                <a:t>강   화</a:t>
              </a:r>
              <a:endParaRPr lang="ko-KR" altLang="en-US" sz="1500" dirty="0">
                <a:solidFill>
                  <a:schemeClr val="tx1"/>
                </a:solidFill>
              </a:endParaRPr>
            </a:p>
          </p:txBody>
        </p:sp>
      </p:grpSp>
      <p:sp>
        <p:nvSpPr>
          <p:cNvPr id="19" name="직사각형 18"/>
          <p:cNvSpPr/>
          <p:nvPr/>
        </p:nvSpPr>
        <p:spPr>
          <a:xfrm>
            <a:off x="3226085" y="1952308"/>
            <a:ext cx="844391" cy="2840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dirty="0" smtClean="0">
                <a:solidFill>
                  <a:schemeClr val="tx1"/>
                </a:solidFill>
              </a:rPr>
              <a:t>주 </a:t>
            </a:r>
            <a:r>
              <a:rPr lang="ko-KR" altLang="en-US" sz="1500" dirty="0" err="1" smtClean="0">
                <a:solidFill>
                  <a:schemeClr val="tx1"/>
                </a:solidFill>
              </a:rPr>
              <a:t>력</a:t>
            </a:r>
            <a:endParaRPr lang="ko-KR" altLang="en-US" sz="1500" dirty="0">
              <a:solidFill>
                <a:schemeClr val="tx1"/>
              </a:solidFill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3235059" y="4034328"/>
            <a:ext cx="844391" cy="2840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</a:rPr>
              <a:t>주력 및 보조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grpSp>
        <p:nvGrpSpPr>
          <p:cNvPr id="21" name="그룹 20"/>
          <p:cNvGrpSpPr/>
          <p:nvPr/>
        </p:nvGrpSpPr>
        <p:grpSpPr>
          <a:xfrm>
            <a:off x="4910081" y="2265994"/>
            <a:ext cx="1622425" cy="1670037"/>
            <a:chOff x="3171825" y="2466988"/>
            <a:chExt cx="1622425" cy="1670037"/>
          </a:xfrm>
        </p:grpSpPr>
        <p:sp>
          <p:nvSpPr>
            <p:cNvPr id="22" name="직사각형 21"/>
            <p:cNvSpPr/>
            <p:nvPr/>
          </p:nvSpPr>
          <p:spPr>
            <a:xfrm>
              <a:off x="3171825" y="2466988"/>
              <a:ext cx="1622425" cy="1670037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23" name="그룹 22"/>
            <p:cNvGrpSpPr/>
            <p:nvPr/>
          </p:nvGrpSpPr>
          <p:grpSpPr>
            <a:xfrm>
              <a:off x="3223577" y="2522201"/>
              <a:ext cx="482607" cy="482607"/>
              <a:chOff x="843188" y="502102"/>
              <a:chExt cx="1219200" cy="1219200"/>
            </a:xfrm>
          </p:grpSpPr>
          <p:sp>
            <p:nvSpPr>
              <p:cNvPr id="26" name="직사각형 25"/>
              <p:cNvSpPr/>
              <p:nvPr/>
            </p:nvSpPr>
            <p:spPr>
              <a:xfrm>
                <a:off x="843188" y="502102"/>
                <a:ext cx="1219200" cy="1219200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cxnSp>
            <p:nvCxnSpPr>
              <p:cNvPr id="27" name="직선 연결선 26"/>
              <p:cNvCxnSpPr/>
              <p:nvPr/>
            </p:nvCxnSpPr>
            <p:spPr>
              <a:xfrm flipV="1">
                <a:off x="1024163" y="721177"/>
                <a:ext cx="809625" cy="809625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직선 연결선 27"/>
              <p:cNvCxnSpPr/>
              <p:nvPr/>
            </p:nvCxnSpPr>
            <p:spPr>
              <a:xfrm>
                <a:off x="1086075" y="1173614"/>
                <a:ext cx="304800" cy="304800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이등변 삼각형 28"/>
              <p:cNvSpPr/>
              <p:nvPr/>
            </p:nvSpPr>
            <p:spPr>
              <a:xfrm rot="2700000">
                <a:off x="1816921" y="652303"/>
                <a:ext cx="96661" cy="81486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24" name="TextBox 23"/>
            <p:cNvSpPr txBox="1"/>
            <p:nvPr/>
          </p:nvSpPr>
          <p:spPr>
            <a:xfrm>
              <a:off x="3204529" y="3025364"/>
              <a:ext cx="1557971" cy="1077218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800" dirty="0" smtClean="0"/>
                <a:t>이름</a:t>
              </a:r>
              <a:r>
                <a:rPr lang="en-US" altLang="ko-KR" sz="800" dirty="0"/>
                <a:t>	</a:t>
              </a:r>
              <a:r>
                <a:rPr lang="en-US" altLang="ko-KR" sz="800" dirty="0" smtClean="0"/>
                <a:t>: </a:t>
              </a:r>
              <a:r>
                <a:rPr lang="ko-KR" altLang="en-US" sz="800" dirty="0" smtClean="0"/>
                <a:t>검</a:t>
              </a:r>
              <a:endParaRPr lang="en-US" altLang="ko-KR" sz="800" dirty="0" smtClean="0"/>
            </a:p>
            <a:p>
              <a:r>
                <a:rPr lang="ko-KR" altLang="en-US" sz="800" dirty="0" smtClean="0"/>
                <a:t>체력</a:t>
              </a:r>
              <a:r>
                <a:rPr lang="en-US" altLang="ko-KR" sz="800" dirty="0" smtClean="0"/>
                <a:t>	: 50</a:t>
              </a:r>
              <a:endParaRPr lang="en-US" altLang="ko-KR" sz="800" dirty="0"/>
            </a:p>
            <a:p>
              <a:r>
                <a:rPr lang="ko-KR" altLang="en-US" sz="800" dirty="0" smtClean="0"/>
                <a:t>공격력</a:t>
              </a:r>
              <a:r>
                <a:rPr lang="en-US" altLang="ko-KR" sz="800" dirty="0" smtClean="0"/>
                <a:t>	: 10</a:t>
              </a:r>
            </a:p>
            <a:p>
              <a:r>
                <a:rPr lang="ko-KR" altLang="en-US" sz="800" dirty="0" smtClean="0"/>
                <a:t>방어력</a:t>
              </a:r>
              <a:r>
                <a:rPr lang="en-US" altLang="ko-KR" sz="800" dirty="0" smtClean="0"/>
                <a:t>	: 3</a:t>
              </a:r>
            </a:p>
            <a:p>
              <a:r>
                <a:rPr lang="ko-KR" altLang="en-US" sz="800" dirty="0" smtClean="0"/>
                <a:t>공격속도</a:t>
              </a:r>
              <a:r>
                <a:rPr lang="en-US" altLang="ko-KR" sz="800" dirty="0" smtClean="0"/>
                <a:t>	: 0.8s</a:t>
              </a:r>
            </a:p>
            <a:p>
              <a:r>
                <a:rPr lang="ko-KR" altLang="en-US" sz="800" dirty="0" smtClean="0"/>
                <a:t>이동속도</a:t>
              </a:r>
              <a:r>
                <a:rPr lang="en-US" altLang="ko-KR" sz="800" dirty="0" smtClean="0"/>
                <a:t>	: 5</a:t>
              </a:r>
            </a:p>
            <a:p>
              <a:r>
                <a:rPr lang="ko-KR" altLang="en-US" sz="800" dirty="0" err="1" smtClean="0"/>
                <a:t>공격사거리</a:t>
              </a:r>
              <a:r>
                <a:rPr lang="en-US" altLang="ko-KR" sz="800" dirty="0" smtClean="0"/>
                <a:t>	: 1.5</a:t>
              </a:r>
            </a:p>
            <a:p>
              <a:r>
                <a:rPr lang="ko-KR" altLang="en-US" sz="800" dirty="0" smtClean="0"/>
                <a:t>공격범위</a:t>
              </a:r>
              <a:r>
                <a:rPr lang="en-US" altLang="ko-KR" sz="800" dirty="0" smtClean="0"/>
                <a:t>	: 1</a:t>
              </a:r>
              <a:endParaRPr lang="ko-KR" altLang="en-US" sz="800" dirty="0"/>
            </a:p>
          </p:txBody>
        </p:sp>
        <p:sp>
          <p:nvSpPr>
            <p:cNvPr id="25" name="직사각형 24"/>
            <p:cNvSpPr/>
            <p:nvPr/>
          </p:nvSpPr>
          <p:spPr>
            <a:xfrm>
              <a:off x="3769748" y="2658848"/>
              <a:ext cx="911227" cy="20931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500" dirty="0" smtClean="0">
                  <a:solidFill>
                    <a:schemeClr val="tx1"/>
                  </a:solidFill>
                </a:rPr>
                <a:t>강   화</a:t>
              </a:r>
              <a:endParaRPr lang="ko-KR" altLang="en-US" sz="15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0" name="그룹 29"/>
          <p:cNvGrpSpPr/>
          <p:nvPr/>
        </p:nvGrpSpPr>
        <p:grpSpPr>
          <a:xfrm>
            <a:off x="6599300" y="2262149"/>
            <a:ext cx="1622425" cy="1670037"/>
            <a:chOff x="3171825" y="2466988"/>
            <a:chExt cx="1622425" cy="1670037"/>
          </a:xfrm>
        </p:grpSpPr>
        <p:sp>
          <p:nvSpPr>
            <p:cNvPr id="31" name="직사각형 30"/>
            <p:cNvSpPr/>
            <p:nvPr/>
          </p:nvSpPr>
          <p:spPr>
            <a:xfrm>
              <a:off x="3171825" y="2466988"/>
              <a:ext cx="1622425" cy="1670037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32" name="그룹 31"/>
            <p:cNvGrpSpPr/>
            <p:nvPr/>
          </p:nvGrpSpPr>
          <p:grpSpPr>
            <a:xfrm>
              <a:off x="3223577" y="2522201"/>
              <a:ext cx="482607" cy="482607"/>
              <a:chOff x="843188" y="502102"/>
              <a:chExt cx="1219200" cy="1219200"/>
            </a:xfrm>
          </p:grpSpPr>
          <p:sp>
            <p:nvSpPr>
              <p:cNvPr id="35" name="직사각형 34"/>
              <p:cNvSpPr/>
              <p:nvPr/>
            </p:nvSpPr>
            <p:spPr>
              <a:xfrm>
                <a:off x="843188" y="502102"/>
                <a:ext cx="1219200" cy="1219200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cxnSp>
            <p:nvCxnSpPr>
              <p:cNvPr id="36" name="직선 연결선 35"/>
              <p:cNvCxnSpPr/>
              <p:nvPr/>
            </p:nvCxnSpPr>
            <p:spPr>
              <a:xfrm flipV="1">
                <a:off x="1024163" y="721177"/>
                <a:ext cx="809625" cy="809625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직선 연결선 36"/>
              <p:cNvCxnSpPr/>
              <p:nvPr/>
            </p:nvCxnSpPr>
            <p:spPr>
              <a:xfrm>
                <a:off x="1086075" y="1173614"/>
                <a:ext cx="304800" cy="304800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" name="이등변 삼각형 37"/>
              <p:cNvSpPr/>
              <p:nvPr/>
            </p:nvSpPr>
            <p:spPr>
              <a:xfrm rot="2700000">
                <a:off x="1816921" y="652303"/>
                <a:ext cx="96661" cy="81486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33" name="TextBox 32"/>
            <p:cNvSpPr txBox="1"/>
            <p:nvPr/>
          </p:nvSpPr>
          <p:spPr>
            <a:xfrm>
              <a:off x="3204529" y="3025364"/>
              <a:ext cx="1557971" cy="1077218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800" dirty="0" smtClean="0"/>
                <a:t>이름</a:t>
              </a:r>
              <a:r>
                <a:rPr lang="en-US" altLang="ko-KR" sz="800" dirty="0"/>
                <a:t>	</a:t>
              </a:r>
              <a:r>
                <a:rPr lang="en-US" altLang="ko-KR" sz="800" dirty="0" smtClean="0"/>
                <a:t>: </a:t>
              </a:r>
              <a:r>
                <a:rPr lang="ko-KR" altLang="en-US" sz="800" dirty="0" smtClean="0"/>
                <a:t>검</a:t>
              </a:r>
              <a:endParaRPr lang="en-US" altLang="ko-KR" sz="800" dirty="0" smtClean="0"/>
            </a:p>
            <a:p>
              <a:r>
                <a:rPr lang="ko-KR" altLang="en-US" sz="800" dirty="0" smtClean="0"/>
                <a:t>체력</a:t>
              </a:r>
              <a:r>
                <a:rPr lang="en-US" altLang="ko-KR" sz="800" dirty="0" smtClean="0"/>
                <a:t>	: 50</a:t>
              </a:r>
              <a:endParaRPr lang="en-US" altLang="ko-KR" sz="800" dirty="0"/>
            </a:p>
            <a:p>
              <a:r>
                <a:rPr lang="ko-KR" altLang="en-US" sz="800" dirty="0" smtClean="0"/>
                <a:t>공격력</a:t>
              </a:r>
              <a:r>
                <a:rPr lang="en-US" altLang="ko-KR" sz="800" dirty="0" smtClean="0"/>
                <a:t>	: 10</a:t>
              </a:r>
            </a:p>
            <a:p>
              <a:r>
                <a:rPr lang="ko-KR" altLang="en-US" sz="800" dirty="0" smtClean="0"/>
                <a:t>방어력</a:t>
              </a:r>
              <a:r>
                <a:rPr lang="en-US" altLang="ko-KR" sz="800" dirty="0" smtClean="0"/>
                <a:t>	: 3</a:t>
              </a:r>
            </a:p>
            <a:p>
              <a:r>
                <a:rPr lang="ko-KR" altLang="en-US" sz="800" dirty="0" smtClean="0"/>
                <a:t>공격속도</a:t>
              </a:r>
              <a:r>
                <a:rPr lang="en-US" altLang="ko-KR" sz="800" dirty="0" smtClean="0"/>
                <a:t>	: 0.8s</a:t>
              </a:r>
            </a:p>
            <a:p>
              <a:r>
                <a:rPr lang="ko-KR" altLang="en-US" sz="800" dirty="0" smtClean="0"/>
                <a:t>이동속도</a:t>
              </a:r>
              <a:r>
                <a:rPr lang="en-US" altLang="ko-KR" sz="800" dirty="0" smtClean="0"/>
                <a:t>	: 5</a:t>
              </a:r>
            </a:p>
            <a:p>
              <a:r>
                <a:rPr lang="ko-KR" altLang="en-US" sz="800" dirty="0" err="1" smtClean="0"/>
                <a:t>공격사거리</a:t>
              </a:r>
              <a:r>
                <a:rPr lang="en-US" altLang="ko-KR" sz="800" dirty="0" smtClean="0"/>
                <a:t>	: 1.5</a:t>
              </a:r>
            </a:p>
            <a:p>
              <a:r>
                <a:rPr lang="ko-KR" altLang="en-US" sz="800" dirty="0" smtClean="0"/>
                <a:t>공격범위</a:t>
              </a:r>
              <a:r>
                <a:rPr lang="en-US" altLang="ko-KR" sz="800" dirty="0" smtClean="0"/>
                <a:t>	: 1</a:t>
              </a:r>
              <a:endParaRPr lang="ko-KR" altLang="en-US" sz="800" dirty="0"/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3769748" y="2658848"/>
              <a:ext cx="911227" cy="20931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500" dirty="0" smtClean="0">
                  <a:solidFill>
                    <a:schemeClr val="tx1"/>
                  </a:solidFill>
                </a:rPr>
                <a:t>강   화</a:t>
              </a:r>
              <a:endParaRPr lang="ko-KR" altLang="en-US" sz="15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9" name="그룹 38"/>
          <p:cNvGrpSpPr/>
          <p:nvPr/>
        </p:nvGrpSpPr>
        <p:grpSpPr>
          <a:xfrm>
            <a:off x="3226085" y="4340459"/>
            <a:ext cx="1622425" cy="1670037"/>
            <a:chOff x="3226085" y="4419379"/>
            <a:chExt cx="1622425" cy="1670037"/>
          </a:xfrm>
        </p:grpSpPr>
        <p:grpSp>
          <p:nvGrpSpPr>
            <p:cNvPr id="40" name="그룹 39"/>
            <p:cNvGrpSpPr/>
            <p:nvPr/>
          </p:nvGrpSpPr>
          <p:grpSpPr>
            <a:xfrm>
              <a:off x="3226085" y="4419379"/>
              <a:ext cx="1622425" cy="1670037"/>
              <a:chOff x="3171825" y="2466988"/>
              <a:chExt cx="1622425" cy="1670037"/>
            </a:xfrm>
          </p:grpSpPr>
          <p:sp>
            <p:nvSpPr>
              <p:cNvPr id="44" name="직사각형 43"/>
              <p:cNvSpPr/>
              <p:nvPr/>
            </p:nvSpPr>
            <p:spPr>
              <a:xfrm>
                <a:off x="3171825" y="2466988"/>
                <a:ext cx="1622425" cy="1670037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3204529" y="3025364"/>
                <a:ext cx="1557971" cy="1077218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800" dirty="0" smtClean="0"/>
                  <a:t>이름</a:t>
                </a:r>
                <a:r>
                  <a:rPr lang="en-US" altLang="ko-KR" sz="800" dirty="0"/>
                  <a:t>	</a:t>
                </a:r>
                <a:r>
                  <a:rPr lang="en-US" altLang="ko-KR" sz="800" dirty="0" smtClean="0"/>
                  <a:t>: </a:t>
                </a:r>
                <a:r>
                  <a:rPr lang="ko-KR" altLang="en-US" sz="800" dirty="0" smtClean="0"/>
                  <a:t>방패</a:t>
                </a:r>
                <a:endParaRPr lang="en-US" altLang="ko-KR" sz="800" dirty="0" smtClean="0"/>
              </a:p>
              <a:p>
                <a:r>
                  <a:rPr lang="ko-KR" altLang="en-US" sz="800" dirty="0" smtClean="0"/>
                  <a:t>체력</a:t>
                </a:r>
                <a:r>
                  <a:rPr lang="en-US" altLang="ko-KR" sz="800" dirty="0" smtClean="0"/>
                  <a:t>	: 50</a:t>
                </a:r>
                <a:endParaRPr lang="en-US" altLang="ko-KR" sz="800" dirty="0"/>
              </a:p>
              <a:p>
                <a:r>
                  <a:rPr lang="ko-KR" altLang="en-US" sz="800" dirty="0" smtClean="0"/>
                  <a:t>공격력</a:t>
                </a:r>
                <a:r>
                  <a:rPr lang="en-US" altLang="ko-KR" sz="800" dirty="0" smtClean="0"/>
                  <a:t>	: 10</a:t>
                </a:r>
              </a:p>
              <a:p>
                <a:r>
                  <a:rPr lang="ko-KR" altLang="en-US" sz="800" dirty="0" smtClean="0"/>
                  <a:t>방어력</a:t>
                </a:r>
                <a:r>
                  <a:rPr lang="en-US" altLang="ko-KR" sz="800" dirty="0" smtClean="0"/>
                  <a:t>	: 3</a:t>
                </a:r>
              </a:p>
              <a:p>
                <a:r>
                  <a:rPr lang="ko-KR" altLang="en-US" sz="800" dirty="0" smtClean="0"/>
                  <a:t>공격속도</a:t>
                </a:r>
                <a:r>
                  <a:rPr lang="en-US" altLang="ko-KR" sz="800" dirty="0" smtClean="0"/>
                  <a:t>	: 0.8s</a:t>
                </a:r>
              </a:p>
              <a:p>
                <a:r>
                  <a:rPr lang="ko-KR" altLang="en-US" sz="800" dirty="0" smtClean="0"/>
                  <a:t>이동속도</a:t>
                </a:r>
                <a:r>
                  <a:rPr lang="en-US" altLang="ko-KR" sz="800" dirty="0" smtClean="0"/>
                  <a:t>	: 5</a:t>
                </a:r>
              </a:p>
              <a:p>
                <a:r>
                  <a:rPr lang="ko-KR" altLang="en-US" sz="800" dirty="0" err="1" smtClean="0"/>
                  <a:t>공격사거리</a:t>
                </a:r>
                <a:r>
                  <a:rPr lang="en-US" altLang="ko-KR" sz="800" dirty="0" smtClean="0"/>
                  <a:t>	: 1.5</a:t>
                </a:r>
              </a:p>
              <a:p>
                <a:r>
                  <a:rPr lang="ko-KR" altLang="en-US" sz="800" dirty="0" smtClean="0"/>
                  <a:t>공격범위</a:t>
                </a:r>
                <a:r>
                  <a:rPr lang="en-US" altLang="ko-KR" sz="800" dirty="0" smtClean="0"/>
                  <a:t>	: 1</a:t>
                </a:r>
                <a:endParaRPr lang="ko-KR" altLang="en-US" sz="800" dirty="0"/>
              </a:p>
            </p:txBody>
          </p:sp>
          <p:sp>
            <p:nvSpPr>
              <p:cNvPr id="46" name="직사각형 45"/>
              <p:cNvSpPr/>
              <p:nvPr/>
            </p:nvSpPr>
            <p:spPr>
              <a:xfrm>
                <a:off x="3769748" y="2658848"/>
                <a:ext cx="911227" cy="20931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500" dirty="0" smtClean="0">
                    <a:solidFill>
                      <a:schemeClr val="tx1"/>
                    </a:solidFill>
                  </a:rPr>
                  <a:t>강   화</a:t>
                </a:r>
                <a:endParaRPr lang="ko-KR" altLang="en-US" sz="15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41" name="그룹 40"/>
            <p:cNvGrpSpPr/>
            <p:nvPr/>
          </p:nvGrpSpPr>
          <p:grpSpPr>
            <a:xfrm>
              <a:off x="3277836" y="4460705"/>
              <a:ext cx="482607" cy="482607"/>
              <a:chOff x="1562100" y="180975"/>
              <a:chExt cx="1219200" cy="1219200"/>
            </a:xfrm>
          </p:grpSpPr>
          <p:sp>
            <p:nvSpPr>
              <p:cNvPr id="42" name="직사각형 41"/>
              <p:cNvSpPr/>
              <p:nvPr/>
            </p:nvSpPr>
            <p:spPr>
              <a:xfrm>
                <a:off x="1562100" y="180975"/>
                <a:ext cx="1219200" cy="1219200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3" name="아래쪽 화살표 42"/>
              <p:cNvSpPr/>
              <p:nvPr/>
            </p:nvSpPr>
            <p:spPr>
              <a:xfrm>
                <a:off x="1838325" y="433387"/>
                <a:ext cx="666749" cy="838200"/>
              </a:xfrm>
              <a:prstGeom prst="downArrow">
                <a:avLst>
                  <a:gd name="adj1" fmla="val 100000"/>
                  <a:gd name="adj2" fmla="val 49487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grpSp>
        <p:nvGrpSpPr>
          <p:cNvPr id="47" name="그룹 46"/>
          <p:cNvGrpSpPr/>
          <p:nvPr/>
        </p:nvGrpSpPr>
        <p:grpSpPr>
          <a:xfrm>
            <a:off x="4900261" y="4340458"/>
            <a:ext cx="1622425" cy="1670037"/>
            <a:chOff x="3226085" y="4419379"/>
            <a:chExt cx="1622425" cy="1670037"/>
          </a:xfrm>
        </p:grpSpPr>
        <p:grpSp>
          <p:nvGrpSpPr>
            <p:cNvPr id="48" name="그룹 47"/>
            <p:cNvGrpSpPr/>
            <p:nvPr/>
          </p:nvGrpSpPr>
          <p:grpSpPr>
            <a:xfrm>
              <a:off x="3226085" y="4419379"/>
              <a:ext cx="1622425" cy="1670037"/>
              <a:chOff x="3171825" y="2466988"/>
              <a:chExt cx="1622425" cy="1670037"/>
            </a:xfrm>
          </p:grpSpPr>
          <p:sp>
            <p:nvSpPr>
              <p:cNvPr id="52" name="직사각형 51"/>
              <p:cNvSpPr/>
              <p:nvPr/>
            </p:nvSpPr>
            <p:spPr>
              <a:xfrm>
                <a:off x="3171825" y="2466988"/>
                <a:ext cx="1622425" cy="1670037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3" name="TextBox 52"/>
              <p:cNvSpPr txBox="1"/>
              <p:nvPr/>
            </p:nvSpPr>
            <p:spPr>
              <a:xfrm>
                <a:off x="3204529" y="3025364"/>
                <a:ext cx="1557971" cy="1077218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800" dirty="0" smtClean="0"/>
                  <a:t>이름</a:t>
                </a:r>
                <a:r>
                  <a:rPr lang="en-US" altLang="ko-KR" sz="800" dirty="0"/>
                  <a:t>	</a:t>
                </a:r>
                <a:r>
                  <a:rPr lang="en-US" altLang="ko-KR" sz="800" dirty="0" smtClean="0"/>
                  <a:t>: </a:t>
                </a:r>
                <a:r>
                  <a:rPr lang="ko-KR" altLang="en-US" sz="800" dirty="0" smtClean="0"/>
                  <a:t>방패</a:t>
                </a:r>
                <a:endParaRPr lang="en-US" altLang="ko-KR" sz="800" dirty="0" smtClean="0"/>
              </a:p>
              <a:p>
                <a:r>
                  <a:rPr lang="ko-KR" altLang="en-US" sz="800" dirty="0" smtClean="0"/>
                  <a:t>체력</a:t>
                </a:r>
                <a:r>
                  <a:rPr lang="en-US" altLang="ko-KR" sz="800" dirty="0" smtClean="0"/>
                  <a:t>	: 50</a:t>
                </a:r>
                <a:endParaRPr lang="en-US" altLang="ko-KR" sz="800" dirty="0"/>
              </a:p>
              <a:p>
                <a:r>
                  <a:rPr lang="ko-KR" altLang="en-US" sz="800" dirty="0" smtClean="0"/>
                  <a:t>공격력</a:t>
                </a:r>
                <a:r>
                  <a:rPr lang="en-US" altLang="ko-KR" sz="800" dirty="0" smtClean="0"/>
                  <a:t>	: 10</a:t>
                </a:r>
              </a:p>
              <a:p>
                <a:r>
                  <a:rPr lang="ko-KR" altLang="en-US" sz="800" dirty="0" smtClean="0"/>
                  <a:t>방어력</a:t>
                </a:r>
                <a:r>
                  <a:rPr lang="en-US" altLang="ko-KR" sz="800" dirty="0" smtClean="0"/>
                  <a:t>	: 3</a:t>
                </a:r>
              </a:p>
              <a:p>
                <a:r>
                  <a:rPr lang="ko-KR" altLang="en-US" sz="800" dirty="0" smtClean="0"/>
                  <a:t>공격속도</a:t>
                </a:r>
                <a:r>
                  <a:rPr lang="en-US" altLang="ko-KR" sz="800" dirty="0" smtClean="0"/>
                  <a:t>	: 0.8s</a:t>
                </a:r>
              </a:p>
              <a:p>
                <a:r>
                  <a:rPr lang="ko-KR" altLang="en-US" sz="800" dirty="0" smtClean="0"/>
                  <a:t>이동속도</a:t>
                </a:r>
                <a:r>
                  <a:rPr lang="en-US" altLang="ko-KR" sz="800" dirty="0" smtClean="0"/>
                  <a:t>	: 5</a:t>
                </a:r>
              </a:p>
              <a:p>
                <a:r>
                  <a:rPr lang="ko-KR" altLang="en-US" sz="800" dirty="0" err="1" smtClean="0"/>
                  <a:t>공격사거리</a:t>
                </a:r>
                <a:r>
                  <a:rPr lang="en-US" altLang="ko-KR" sz="800" dirty="0" smtClean="0"/>
                  <a:t>	: 1.5</a:t>
                </a:r>
              </a:p>
              <a:p>
                <a:r>
                  <a:rPr lang="ko-KR" altLang="en-US" sz="800" dirty="0" smtClean="0"/>
                  <a:t>공격범위</a:t>
                </a:r>
                <a:r>
                  <a:rPr lang="en-US" altLang="ko-KR" sz="800" dirty="0" smtClean="0"/>
                  <a:t>	: 1</a:t>
                </a:r>
                <a:endParaRPr lang="ko-KR" altLang="en-US" sz="800" dirty="0"/>
              </a:p>
            </p:txBody>
          </p:sp>
          <p:sp>
            <p:nvSpPr>
              <p:cNvPr id="54" name="직사각형 53"/>
              <p:cNvSpPr/>
              <p:nvPr/>
            </p:nvSpPr>
            <p:spPr>
              <a:xfrm>
                <a:off x="3769748" y="2658848"/>
                <a:ext cx="911227" cy="20931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500" dirty="0" smtClean="0">
                    <a:solidFill>
                      <a:schemeClr val="tx1"/>
                    </a:solidFill>
                  </a:rPr>
                  <a:t>강   화</a:t>
                </a:r>
                <a:endParaRPr lang="ko-KR" altLang="en-US" sz="15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49" name="그룹 48"/>
            <p:cNvGrpSpPr/>
            <p:nvPr/>
          </p:nvGrpSpPr>
          <p:grpSpPr>
            <a:xfrm>
              <a:off x="3277836" y="4460705"/>
              <a:ext cx="482607" cy="482607"/>
              <a:chOff x="1562100" y="180975"/>
              <a:chExt cx="1219200" cy="1219200"/>
            </a:xfrm>
          </p:grpSpPr>
          <p:sp>
            <p:nvSpPr>
              <p:cNvPr id="50" name="직사각형 49"/>
              <p:cNvSpPr/>
              <p:nvPr/>
            </p:nvSpPr>
            <p:spPr>
              <a:xfrm>
                <a:off x="1562100" y="180975"/>
                <a:ext cx="1219200" cy="1219200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1" name="아래쪽 화살표 50"/>
              <p:cNvSpPr/>
              <p:nvPr/>
            </p:nvSpPr>
            <p:spPr>
              <a:xfrm>
                <a:off x="1838325" y="433387"/>
                <a:ext cx="666749" cy="838200"/>
              </a:xfrm>
              <a:prstGeom prst="downArrow">
                <a:avLst>
                  <a:gd name="adj1" fmla="val 100000"/>
                  <a:gd name="adj2" fmla="val 49487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grpSp>
        <p:nvGrpSpPr>
          <p:cNvPr id="55" name="그룹 54"/>
          <p:cNvGrpSpPr/>
          <p:nvPr/>
        </p:nvGrpSpPr>
        <p:grpSpPr>
          <a:xfrm>
            <a:off x="6597920" y="4337923"/>
            <a:ext cx="1622425" cy="1670037"/>
            <a:chOff x="3226085" y="4419379"/>
            <a:chExt cx="1622425" cy="1670037"/>
          </a:xfrm>
        </p:grpSpPr>
        <p:grpSp>
          <p:nvGrpSpPr>
            <p:cNvPr id="56" name="그룹 55"/>
            <p:cNvGrpSpPr/>
            <p:nvPr/>
          </p:nvGrpSpPr>
          <p:grpSpPr>
            <a:xfrm>
              <a:off x="3226085" y="4419379"/>
              <a:ext cx="1622425" cy="1670037"/>
              <a:chOff x="3171825" y="2466988"/>
              <a:chExt cx="1622425" cy="1670037"/>
            </a:xfrm>
          </p:grpSpPr>
          <p:sp>
            <p:nvSpPr>
              <p:cNvPr id="60" name="직사각형 59"/>
              <p:cNvSpPr/>
              <p:nvPr/>
            </p:nvSpPr>
            <p:spPr>
              <a:xfrm>
                <a:off x="3171825" y="2466988"/>
                <a:ext cx="1622425" cy="1670037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3204529" y="3025364"/>
                <a:ext cx="1557971" cy="1077218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800" dirty="0" smtClean="0"/>
                  <a:t>이름</a:t>
                </a:r>
                <a:r>
                  <a:rPr lang="en-US" altLang="ko-KR" sz="800" dirty="0"/>
                  <a:t>	</a:t>
                </a:r>
                <a:r>
                  <a:rPr lang="en-US" altLang="ko-KR" sz="800" dirty="0" smtClean="0"/>
                  <a:t>: </a:t>
                </a:r>
                <a:r>
                  <a:rPr lang="ko-KR" altLang="en-US" sz="800" dirty="0" smtClean="0"/>
                  <a:t>방패</a:t>
                </a:r>
                <a:endParaRPr lang="en-US" altLang="ko-KR" sz="800" dirty="0" smtClean="0"/>
              </a:p>
              <a:p>
                <a:r>
                  <a:rPr lang="ko-KR" altLang="en-US" sz="800" dirty="0" smtClean="0"/>
                  <a:t>체력</a:t>
                </a:r>
                <a:r>
                  <a:rPr lang="en-US" altLang="ko-KR" sz="800" dirty="0" smtClean="0"/>
                  <a:t>	: 50</a:t>
                </a:r>
                <a:endParaRPr lang="en-US" altLang="ko-KR" sz="800" dirty="0"/>
              </a:p>
              <a:p>
                <a:r>
                  <a:rPr lang="ko-KR" altLang="en-US" sz="800" dirty="0" smtClean="0"/>
                  <a:t>공격력</a:t>
                </a:r>
                <a:r>
                  <a:rPr lang="en-US" altLang="ko-KR" sz="800" dirty="0" smtClean="0"/>
                  <a:t>	: 10</a:t>
                </a:r>
              </a:p>
              <a:p>
                <a:r>
                  <a:rPr lang="ko-KR" altLang="en-US" sz="800" dirty="0" smtClean="0"/>
                  <a:t>방어력</a:t>
                </a:r>
                <a:r>
                  <a:rPr lang="en-US" altLang="ko-KR" sz="800" dirty="0" smtClean="0"/>
                  <a:t>	: 3</a:t>
                </a:r>
              </a:p>
              <a:p>
                <a:r>
                  <a:rPr lang="ko-KR" altLang="en-US" sz="800" dirty="0" smtClean="0"/>
                  <a:t>공격속도</a:t>
                </a:r>
                <a:r>
                  <a:rPr lang="en-US" altLang="ko-KR" sz="800" dirty="0" smtClean="0"/>
                  <a:t>	: 0.8s</a:t>
                </a:r>
              </a:p>
              <a:p>
                <a:r>
                  <a:rPr lang="ko-KR" altLang="en-US" sz="800" dirty="0" smtClean="0"/>
                  <a:t>이동속도</a:t>
                </a:r>
                <a:r>
                  <a:rPr lang="en-US" altLang="ko-KR" sz="800" dirty="0" smtClean="0"/>
                  <a:t>	: 5</a:t>
                </a:r>
              </a:p>
              <a:p>
                <a:r>
                  <a:rPr lang="ko-KR" altLang="en-US" sz="800" dirty="0" err="1" smtClean="0"/>
                  <a:t>공격사거리</a:t>
                </a:r>
                <a:r>
                  <a:rPr lang="en-US" altLang="ko-KR" sz="800" dirty="0" smtClean="0"/>
                  <a:t>	: 1.5</a:t>
                </a:r>
              </a:p>
              <a:p>
                <a:r>
                  <a:rPr lang="ko-KR" altLang="en-US" sz="800" dirty="0" smtClean="0"/>
                  <a:t>공격범위</a:t>
                </a:r>
                <a:r>
                  <a:rPr lang="en-US" altLang="ko-KR" sz="800" dirty="0" smtClean="0"/>
                  <a:t>	: 1</a:t>
                </a:r>
                <a:endParaRPr lang="ko-KR" altLang="en-US" sz="800" dirty="0"/>
              </a:p>
            </p:txBody>
          </p:sp>
          <p:sp>
            <p:nvSpPr>
              <p:cNvPr id="62" name="직사각형 61"/>
              <p:cNvSpPr/>
              <p:nvPr/>
            </p:nvSpPr>
            <p:spPr>
              <a:xfrm>
                <a:off x="3769748" y="2658848"/>
                <a:ext cx="911227" cy="20931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500" dirty="0" smtClean="0">
                    <a:solidFill>
                      <a:schemeClr val="tx1"/>
                    </a:solidFill>
                  </a:rPr>
                  <a:t>강   화</a:t>
                </a:r>
                <a:endParaRPr lang="ko-KR" altLang="en-US" sz="15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57" name="그룹 56"/>
            <p:cNvGrpSpPr/>
            <p:nvPr/>
          </p:nvGrpSpPr>
          <p:grpSpPr>
            <a:xfrm>
              <a:off x="3277836" y="4460705"/>
              <a:ext cx="482607" cy="482607"/>
              <a:chOff x="1562100" y="180975"/>
              <a:chExt cx="1219200" cy="1219200"/>
            </a:xfrm>
          </p:grpSpPr>
          <p:sp>
            <p:nvSpPr>
              <p:cNvPr id="58" name="직사각형 57"/>
              <p:cNvSpPr/>
              <p:nvPr/>
            </p:nvSpPr>
            <p:spPr>
              <a:xfrm>
                <a:off x="1562100" y="180975"/>
                <a:ext cx="1219200" cy="1219200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9" name="아래쪽 화살표 58"/>
              <p:cNvSpPr/>
              <p:nvPr/>
            </p:nvSpPr>
            <p:spPr>
              <a:xfrm>
                <a:off x="1838325" y="433387"/>
                <a:ext cx="666749" cy="838200"/>
              </a:xfrm>
              <a:prstGeom prst="downArrow">
                <a:avLst>
                  <a:gd name="adj1" fmla="val 100000"/>
                  <a:gd name="adj2" fmla="val 49487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grpSp>
        <p:nvGrpSpPr>
          <p:cNvPr id="63" name="그룹 62"/>
          <p:cNvGrpSpPr/>
          <p:nvPr/>
        </p:nvGrpSpPr>
        <p:grpSpPr>
          <a:xfrm>
            <a:off x="8287766" y="2262149"/>
            <a:ext cx="1622425" cy="1670037"/>
            <a:chOff x="3171825" y="2466988"/>
            <a:chExt cx="1622425" cy="1670037"/>
          </a:xfrm>
        </p:grpSpPr>
        <p:sp>
          <p:nvSpPr>
            <p:cNvPr id="64" name="직사각형 63"/>
            <p:cNvSpPr/>
            <p:nvPr/>
          </p:nvSpPr>
          <p:spPr>
            <a:xfrm>
              <a:off x="3171825" y="2466988"/>
              <a:ext cx="1622425" cy="1670037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65" name="그룹 64"/>
            <p:cNvGrpSpPr/>
            <p:nvPr/>
          </p:nvGrpSpPr>
          <p:grpSpPr>
            <a:xfrm>
              <a:off x="3223577" y="2522201"/>
              <a:ext cx="482607" cy="482607"/>
              <a:chOff x="843188" y="502102"/>
              <a:chExt cx="1219200" cy="1219200"/>
            </a:xfrm>
          </p:grpSpPr>
          <p:sp>
            <p:nvSpPr>
              <p:cNvPr id="68" name="직사각형 67"/>
              <p:cNvSpPr/>
              <p:nvPr/>
            </p:nvSpPr>
            <p:spPr>
              <a:xfrm>
                <a:off x="843188" y="502102"/>
                <a:ext cx="1219200" cy="1219200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cxnSp>
            <p:nvCxnSpPr>
              <p:cNvPr id="69" name="직선 연결선 68"/>
              <p:cNvCxnSpPr/>
              <p:nvPr/>
            </p:nvCxnSpPr>
            <p:spPr>
              <a:xfrm flipV="1">
                <a:off x="1024163" y="721177"/>
                <a:ext cx="809625" cy="809625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직선 연결선 69"/>
              <p:cNvCxnSpPr/>
              <p:nvPr/>
            </p:nvCxnSpPr>
            <p:spPr>
              <a:xfrm>
                <a:off x="1086075" y="1173614"/>
                <a:ext cx="304800" cy="304800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1" name="이등변 삼각형 70"/>
              <p:cNvSpPr/>
              <p:nvPr/>
            </p:nvSpPr>
            <p:spPr>
              <a:xfrm rot="2700000">
                <a:off x="1816921" y="652303"/>
                <a:ext cx="96661" cy="81486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66" name="TextBox 65"/>
            <p:cNvSpPr txBox="1"/>
            <p:nvPr/>
          </p:nvSpPr>
          <p:spPr>
            <a:xfrm>
              <a:off x="3204529" y="3025364"/>
              <a:ext cx="1557971" cy="1077218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800" dirty="0" smtClean="0"/>
                <a:t>이름</a:t>
              </a:r>
              <a:r>
                <a:rPr lang="en-US" altLang="ko-KR" sz="800" dirty="0"/>
                <a:t>	</a:t>
              </a:r>
              <a:r>
                <a:rPr lang="en-US" altLang="ko-KR" sz="800" dirty="0" smtClean="0"/>
                <a:t>: </a:t>
              </a:r>
              <a:r>
                <a:rPr lang="ko-KR" altLang="en-US" sz="800" dirty="0" smtClean="0"/>
                <a:t>검</a:t>
              </a:r>
              <a:endParaRPr lang="en-US" altLang="ko-KR" sz="800" dirty="0" smtClean="0"/>
            </a:p>
            <a:p>
              <a:r>
                <a:rPr lang="ko-KR" altLang="en-US" sz="800" dirty="0" smtClean="0"/>
                <a:t>체력</a:t>
              </a:r>
              <a:r>
                <a:rPr lang="en-US" altLang="ko-KR" sz="800" dirty="0" smtClean="0"/>
                <a:t>	: 50</a:t>
              </a:r>
              <a:endParaRPr lang="en-US" altLang="ko-KR" sz="800" dirty="0"/>
            </a:p>
            <a:p>
              <a:r>
                <a:rPr lang="ko-KR" altLang="en-US" sz="800" dirty="0" smtClean="0"/>
                <a:t>공격력</a:t>
              </a:r>
              <a:r>
                <a:rPr lang="en-US" altLang="ko-KR" sz="800" dirty="0" smtClean="0"/>
                <a:t>	: 10</a:t>
              </a:r>
            </a:p>
            <a:p>
              <a:r>
                <a:rPr lang="ko-KR" altLang="en-US" sz="800" dirty="0" smtClean="0"/>
                <a:t>방어력</a:t>
              </a:r>
              <a:r>
                <a:rPr lang="en-US" altLang="ko-KR" sz="800" dirty="0" smtClean="0"/>
                <a:t>	: 3</a:t>
              </a:r>
            </a:p>
            <a:p>
              <a:r>
                <a:rPr lang="ko-KR" altLang="en-US" sz="800" dirty="0" smtClean="0"/>
                <a:t>공격속도</a:t>
              </a:r>
              <a:r>
                <a:rPr lang="en-US" altLang="ko-KR" sz="800" dirty="0" smtClean="0"/>
                <a:t>	: 0.8s</a:t>
              </a:r>
            </a:p>
            <a:p>
              <a:r>
                <a:rPr lang="ko-KR" altLang="en-US" sz="800" dirty="0" smtClean="0"/>
                <a:t>이동속도</a:t>
              </a:r>
              <a:r>
                <a:rPr lang="en-US" altLang="ko-KR" sz="800" dirty="0" smtClean="0"/>
                <a:t>	: 5</a:t>
              </a:r>
            </a:p>
            <a:p>
              <a:r>
                <a:rPr lang="ko-KR" altLang="en-US" sz="800" dirty="0" err="1" smtClean="0"/>
                <a:t>공격사거리</a:t>
              </a:r>
              <a:r>
                <a:rPr lang="en-US" altLang="ko-KR" sz="800" dirty="0" smtClean="0"/>
                <a:t>	: 1.5</a:t>
              </a:r>
            </a:p>
            <a:p>
              <a:r>
                <a:rPr lang="ko-KR" altLang="en-US" sz="800" dirty="0" smtClean="0"/>
                <a:t>공격범위</a:t>
              </a:r>
              <a:r>
                <a:rPr lang="en-US" altLang="ko-KR" sz="800" dirty="0" smtClean="0"/>
                <a:t>	: 1</a:t>
              </a:r>
              <a:endParaRPr lang="ko-KR" altLang="en-US" sz="800" dirty="0"/>
            </a:p>
          </p:txBody>
        </p:sp>
        <p:sp>
          <p:nvSpPr>
            <p:cNvPr id="67" name="직사각형 66"/>
            <p:cNvSpPr/>
            <p:nvPr/>
          </p:nvSpPr>
          <p:spPr>
            <a:xfrm>
              <a:off x="3769748" y="2658848"/>
              <a:ext cx="911227" cy="20931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500" dirty="0" smtClean="0">
                  <a:solidFill>
                    <a:schemeClr val="tx1"/>
                  </a:solidFill>
                </a:rPr>
                <a:t>강   화</a:t>
              </a:r>
              <a:endParaRPr lang="ko-KR" altLang="en-US" sz="15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2" name="그룹 71"/>
          <p:cNvGrpSpPr/>
          <p:nvPr/>
        </p:nvGrpSpPr>
        <p:grpSpPr>
          <a:xfrm>
            <a:off x="8294553" y="4342424"/>
            <a:ext cx="1622425" cy="1670037"/>
            <a:chOff x="3226085" y="4419379"/>
            <a:chExt cx="1622425" cy="1670037"/>
          </a:xfrm>
        </p:grpSpPr>
        <p:grpSp>
          <p:nvGrpSpPr>
            <p:cNvPr id="73" name="그룹 72"/>
            <p:cNvGrpSpPr/>
            <p:nvPr/>
          </p:nvGrpSpPr>
          <p:grpSpPr>
            <a:xfrm>
              <a:off x="3226085" y="4419379"/>
              <a:ext cx="1622425" cy="1670037"/>
              <a:chOff x="3171825" y="2466988"/>
              <a:chExt cx="1622425" cy="1670037"/>
            </a:xfrm>
          </p:grpSpPr>
          <p:sp>
            <p:nvSpPr>
              <p:cNvPr id="77" name="직사각형 76"/>
              <p:cNvSpPr/>
              <p:nvPr/>
            </p:nvSpPr>
            <p:spPr>
              <a:xfrm>
                <a:off x="3171825" y="2466988"/>
                <a:ext cx="1622425" cy="1670037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8" name="TextBox 77"/>
              <p:cNvSpPr txBox="1"/>
              <p:nvPr/>
            </p:nvSpPr>
            <p:spPr>
              <a:xfrm>
                <a:off x="3204529" y="3025364"/>
                <a:ext cx="1557971" cy="1077218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800" dirty="0" smtClean="0"/>
                  <a:t>이름</a:t>
                </a:r>
                <a:r>
                  <a:rPr lang="en-US" altLang="ko-KR" sz="800" dirty="0"/>
                  <a:t>	</a:t>
                </a:r>
                <a:r>
                  <a:rPr lang="en-US" altLang="ko-KR" sz="800" dirty="0" smtClean="0"/>
                  <a:t>: </a:t>
                </a:r>
                <a:r>
                  <a:rPr lang="ko-KR" altLang="en-US" sz="800" dirty="0" smtClean="0"/>
                  <a:t>방패</a:t>
                </a:r>
                <a:endParaRPr lang="en-US" altLang="ko-KR" sz="800" dirty="0" smtClean="0"/>
              </a:p>
              <a:p>
                <a:r>
                  <a:rPr lang="ko-KR" altLang="en-US" sz="800" dirty="0" smtClean="0"/>
                  <a:t>체력</a:t>
                </a:r>
                <a:r>
                  <a:rPr lang="en-US" altLang="ko-KR" sz="800" dirty="0" smtClean="0"/>
                  <a:t>	: 50</a:t>
                </a:r>
                <a:endParaRPr lang="en-US" altLang="ko-KR" sz="800" dirty="0"/>
              </a:p>
              <a:p>
                <a:r>
                  <a:rPr lang="ko-KR" altLang="en-US" sz="800" dirty="0" smtClean="0"/>
                  <a:t>공격력</a:t>
                </a:r>
                <a:r>
                  <a:rPr lang="en-US" altLang="ko-KR" sz="800" dirty="0" smtClean="0"/>
                  <a:t>	: 10</a:t>
                </a:r>
              </a:p>
              <a:p>
                <a:r>
                  <a:rPr lang="ko-KR" altLang="en-US" sz="800" dirty="0" smtClean="0"/>
                  <a:t>방어력</a:t>
                </a:r>
                <a:r>
                  <a:rPr lang="en-US" altLang="ko-KR" sz="800" dirty="0" smtClean="0"/>
                  <a:t>	: 3</a:t>
                </a:r>
              </a:p>
              <a:p>
                <a:r>
                  <a:rPr lang="ko-KR" altLang="en-US" sz="800" dirty="0" smtClean="0"/>
                  <a:t>공격속도</a:t>
                </a:r>
                <a:r>
                  <a:rPr lang="en-US" altLang="ko-KR" sz="800" dirty="0" smtClean="0"/>
                  <a:t>	: 0.8s</a:t>
                </a:r>
              </a:p>
              <a:p>
                <a:r>
                  <a:rPr lang="ko-KR" altLang="en-US" sz="800" dirty="0" smtClean="0"/>
                  <a:t>이동속도</a:t>
                </a:r>
                <a:r>
                  <a:rPr lang="en-US" altLang="ko-KR" sz="800" dirty="0" smtClean="0"/>
                  <a:t>	: 5</a:t>
                </a:r>
              </a:p>
              <a:p>
                <a:r>
                  <a:rPr lang="ko-KR" altLang="en-US" sz="800" dirty="0" err="1" smtClean="0"/>
                  <a:t>공격사거리</a:t>
                </a:r>
                <a:r>
                  <a:rPr lang="en-US" altLang="ko-KR" sz="800" dirty="0" smtClean="0"/>
                  <a:t>	: 1.5</a:t>
                </a:r>
              </a:p>
              <a:p>
                <a:r>
                  <a:rPr lang="ko-KR" altLang="en-US" sz="800" dirty="0" smtClean="0"/>
                  <a:t>공격범위</a:t>
                </a:r>
                <a:r>
                  <a:rPr lang="en-US" altLang="ko-KR" sz="800" dirty="0" smtClean="0"/>
                  <a:t>	: 1</a:t>
                </a:r>
                <a:endParaRPr lang="ko-KR" altLang="en-US" sz="800" dirty="0"/>
              </a:p>
            </p:txBody>
          </p:sp>
          <p:sp>
            <p:nvSpPr>
              <p:cNvPr id="79" name="직사각형 78"/>
              <p:cNvSpPr/>
              <p:nvPr/>
            </p:nvSpPr>
            <p:spPr>
              <a:xfrm>
                <a:off x="3769748" y="2658848"/>
                <a:ext cx="911227" cy="20931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500" dirty="0" smtClean="0">
                    <a:solidFill>
                      <a:schemeClr val="tx1"/>
                    </a:solidFill>
                  </a:rPr>
                  <a:t>강   화</a:t>
                </a:r>
                <a:endParaRPr lang="ko-KR" altLang="en-US" sz="15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4" name="그룹 73"/>
            <p:cNvGrpSpPr/>
            <p:nvPr/>
          </p:nvGrpSpPr>
          <p:grpSpPr>
            <a:xfrm>
              <a:off x="3277836" y="4460705"/>
              <a:ext cx="482607" cy="482607"/>
              <a:chOff x="1562100" y="180975"/>
              <a:chExt cx="1219200" cy="1219200"/>
            </a:xfrm>
          </p:grpSpPr>
          <p:sp>
            <p:nvSpPr>
              <p:cNvPr id="75" name="직사각형 74"/>
              <p:cNvSpPr/>
              <p:nvPr/>
            </p:nvSpPr>
            <p:spPr>
              <a:xfrm>
                <a:off x="1562100" y="180975"/>
                <a:ext cx="1219200" cy="1219200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6" name="아래쪽 화살표 75"/>
              <p:cNvSpPr/>
              <p:nvPr/>
            </p:nvSpPr>
            <p:spPr>
              <a:xfrm>
                <a:off x="1838325" y="433387"/>
                <a:ext cx="666749" cy="838200"/>
              </a:xfrm>
              <a:prstGeom prst="downArrow">
                <a:avLst>
                  <a:gd name="adj1" fmla="val 100000"/>
                  <a:gd name="adj2" fmla="val 49487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pic>
        <p:nvPicPr>
          <p:cNvPr id="9" name="그림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378" y="487388"/>
            <a:ext cx="9143244" cy="6095496"/>
          </a:xfrm>
          <a:prstGeom prst="rect">
            <a:avLst/>
          </a:prstGeom>
        </p:spPr>
      </p:pic>
      <p:sp>
        <p:nvSpPr>
          <p:cNvPr id="80" name="TextBox 79"/>
          <p:cNvSpPr txBox="1"/>
          <p:nvPr/>
        </p:nvSpPr>
        <p:spPr>
          <a:xfrm>
            <a:off x="100668" y="142613"/>
            <a:ext cx="29129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강화 화면 구성</a:t>
            </a:r>
            <a:endParaRPr lang="ko-KR" altLang="en-US" dirty="0"/>
          </a:p>
        </p:txBody>
      </p:sp>
      <p:sp>
        <p:nvSpPr>
          <p:cNvPr id="83" name="직사각형 82"/>
          <p:cNvSpPr/>
          <p:nvPr/>
        </p:nvSpPr>
        <p:spPr>
          <a:xfrm>
            <a:off x="2253456" y="3698421"/>
            <a:ext cx="864394" cy="130629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4" name="TextBox 83"/>
          <p:cNvSpPr txBox="1"/>
          <p:nvPr/>
        </p:nvSpPr>
        <p:spPr>
          <a:xfrm>
            <a:off x="2318661" y="3844005"/>
            <a:ext cx="11321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smtClean="0"/>
              <a:t>거점        </a:t>
            </a:r>
            <a:endParaRPr lang="ko-KR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1505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평행 사변형 5"/>
          <p:cNvSpPr/>
          <p:nvPr/>
        </p:nvSpPr>
        <p:spPr>
          <a:xfrm>
            <a:off x="2266949" y="2326821"/>
            <a:ext cx="1782537" cy="505643"/>
          </a:xfrm>
          <a:prstGeom prst="parallelogram">
            <a:avLst>
              <a:gd name="adj" fmla="val 5731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0" name="직선 연결선 9"/>
          <p:cNvCxnSpPr/>
          <p:nvPr/>
        </p:nvCxnSpPr>
        <p:spPr>
          <a:xfrm>
            <a:off x="2253456" y="2847637"/>
            <a:ext cx="0" cy="72866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/>
        </p:nvCxnSpPr>
        <p:spPr>
          <a:xfrm>
            <a:off x="2113190" y="4442055"/>
            <a:ext cx="798467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 17"/>
          <p:cNvCxnSpPr/>
          <p:nvPr/>
        </p:nvCxnSpPr>
        <p:spPr>
          <a:xfrm>
            <a:off x="3752849" y="2847637"/>
            <a:ext cx="0" cy="72866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1"/>
          <p:cNvCxnSpPr/>
          <p:nvPr/>
        </p:nvCxnSpPr>
        <p:spPr>
          <a:xfrm>
            <a:off x="2233613" y="3594557"/>
            <a:ext cx="153828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/>
          <p:cNvCxnSpPr/>
          <p:nvPr/>
        </p:nvCxnSpPr>
        <p:spPr>
          <a:xfrm>
            <a:off x="4064794" y="2307772"/>
            <a:ext cx="0" cy="78037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연결선 25"/>
          <p:cNvCxnSpPr/>
          <p:nvPr/>
        </p:nvCxnSpPr>
        <p:spPr>
          <a:xfrm flipV="1">
            <a:off x="3757610" y="3068712"/>
            <a:ext cx="307184" cy="53467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100668" y="142613"/>
            <a:ext cx="29129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디펜스 시작</a:t>
            </a:r>
            <a:endParaRPr lang="ko-KR" altLang="en-US" dirty="0"/>
          </a:p>
        </p:txBody>
      </p:sp>
      <p:sp>
        <p:nvSpPr>
          <p:cNvPr id="59" name="직사각형 58"/>
          <p:cNvSpPr/>
          <p:nvPr/>
        </p:nvSpPr>
        <p:spPr>
          <a:xfrm>
            <a:off x="2103665" y="1334862"/>
            <a:ext cx="7984671" cy="410663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0" name="평행 사변형 59"/>
          <p:cNvSpPr/>
          <p:nvPr/>
        </p:nvSpPr>
        <p:spPr>
          <a:xfrm>
            <a:off x="2266949" y="2326821"/>
            <a:ext cx="1782537" cy="505643"/>
          </a:xfrm>
          <a:prstGeom prst="parallelogram">
            <a:avLst>
              <a:gd name="adj" fmla="val 5731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61" name="직선 연결선 60"/>
          <p:cNvCxnSpPr/>
          <p:nvPr/>
        </p:nvCxnSpPr>
        <p:spPr>
          <a:xfrm>
            <a:off x="2253456" y="2847637"/>
            <a:ext cx="0" cy="72866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>
            <a:off x="2113190" y="4442055"/>
            <a:ext cx="798467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연결선 72"/>
          <p:cNvCxnSpPr/>
          <p:nvPr/>
        </p:nvCxnSpPr>
        <p:spPr>
          <a:xfrm>
            <a:off x="3752849" y="2847637"/>
            <a:ext cx="0" cy="72866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직선 연결선 73"/>
          <p:cNvCxnSpPr/>
          <p:nvPr/>
        </p:nvCxnSpPr>
        <p:spPr>
          <a:xfrm>
            <a:off x="2233613" y="3594557"/>
            <a:ext cx="153828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직선 연결선 74"/>
          <p:cNvCxnSpPr/>
          <p:nvPr/>
        </p:nvCxnSpPr>
        <p:spPr>
          <a:xfrm>
            <a:off x="4064794" y="2307772"/>
            <a:ext cx="0" cy="78037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직선 연결선 75"/>
          <p:cNvCxnSpPr/>
          <p:nvPr/>
        </p:nvCxnSpPr>
        <p:spPr>
          <a:xfrm flipV="1">
            <a:off x="3757610" y="3068712"/>
            <a:ext cx="307184" cy="53467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직선 연결선 76"/>
          <p:cNvCxnSpPr/>
          <p:nvPr/>
        </p:nvCxnSpPr>
        <p:spPr>
          <a:xfrm>
            <a:off x="4478110" y="2405744"/>
            <a:ext cx="561022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직선 연결선 77"/>
          <p:cNvCxnSpPr/>
          <p:nvPr/>
        </p:nvCxnSpPr>
        <p:spPr>
          <a:xfrm>
            <a:off x="4478110" y="3640121"/>
            <a:ext cx="561022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100668" y="1685925"/>
            <a:ext cx="1752966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 smtClean="0"/>
              <a:t>드래그 앤 드롭</a:t>
            </a:r>
            <a:endParaRPr lang="en-US" altLang="ko-KR" sz="1500" dirty="0" smtClean="0"/>
          </a:p>
          <a:p>
            <a:r>
              <a:rPr lang="ko-KR" altLang="en-US" sz="1500" dirty="0" err="1" smtClean="0"/>
              <a:t>셀렉</a:t>
            </a:r>
            <a:r>
              <a:rPr lang="ko-KR" altLang="en-US" sz="1500" dirty="0" smtClean="0"/>
              <a:t> 앤 드롭</a:t>
            </a:r>
            <a:endParaRPr lang="en-US" altLang="ko-KR" sz="1500" dirty="0" smtClean="0"/>
          </a:p>
          <a:p>
            <a:endParaRPr lang="en-US" altLang="ko-KR" sz="1500" dirty="0" smtClean="0"/>
          </a:p>
          <a:p>
            <a:r>
              <a:rPr lang="ko-KR" altLang="en-US" sz="1500" dirty="0" err="1" smtClean="0"/>
              <a:t>클래시</a:t>
            </a:r>
            <a:r>
              <a:rPr lang="ko-KR" altLang="en-US" sz="1500" dirty="0" smtClean="0"/>
              <a:t> </a:t>
            </a:r>
            <a:r>
              <a:rPr lang="ko-KR" altLang="en-US" sz="1500" dirty="0" err="1" smtClean="0"/>
              <a:t>로얄</a:t>
            </a:r>
            <a:r>
              <a:rPr lang="ko-KR" altLang="en-US" sz="1500" dirty="0" smtClean="0"/>
              <a:t> </a:t>
            </a:r>
            <a:r>
              <a:rPr lang="ko-KR" altLang="en-US" sz="1500" dirty="0" err="1" smtClean="0"/>
              <a:t>처럼</a:t>
            </a:r>
            <a:endParaRPr lang="en-US" altLang="ko-KR" sz="1500" dirty="0" smtClean="0"/>
          </a:p>
          <a:p>
            <a:r>
              <a:rPr lang="ko-KR" altLang="en-US" sz="1500" dirty="0" smtClean="0"/>
              <a:t>유닛을 생성</a:t>
            </a:r>
            <a:endParaRPr lang="ko-KR" altLang="en-US" sz="1500" dirty="0"/>
          </a:p>
        </p:txBody>
      </p:sp>
      <p:sp>
        <p:nvSpPr>
          <p:cNvPr id="4" name="아래쪽 화살표 3"/>
          <p:cNvSpPr/>
          <p:nvPr/>
        </p:nvSpPr>
        <p:spPr>
          <a:xfrm rot="16200000">
            <a:off x="4470348" y="2646633"/>
            <a:ext cx="386809" cy="780916"/>
          </a:xfrm>
          <a:prstGeom prst="down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아래쪽 화살표 64"/>
          <p:cNvSpPr/>
          <p:nvPr/>
        </p:nvSpPr>
        <p:spPr>
          <a:xfrm rot="5400000">
            <a:off x="9414242" y="2632510"/>
            <a:ext cx="386809" cy="780916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4101189" y="3216373"/>
            <a:ext cx="16175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smtClean="0"/>
              <a:t>아군 유닛의 진행 방향</a:t>
            </a:r>
            <a:endParaRPr lang="ko-KR" altLang="en-US" sz="1100" dirty="0"/>
          </a:p>
        </p:txBody>
      </p:sp>
      <p:sp>
        <p:nvSpPr>
          <p:cNvPr id="68" name="TextBox 67"/>
          <p:cNvSpPr txBox="1"/>
          <p:nvPr/>
        </p:nvSpPr>
        <p:spPr>
          <a:xfrm>
            <a:off x="8436431" y="3216373"/>
            <a:ext cx="16175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smtClean="0"/>
              <a:t>적군 유닛의 진행 방향</a:t>
            </a:r>
            <a:endParaRPr lang="ko-KR" altLang="en-US" sz="1100" dirty="0"/>
          </a:p>
        </p:txBody>
      </p:sp>
      <p:sp>
        <p:nvSpPr>
          <p:cNvPr id="7" name="TextBox 6"/>
          <p:cNvSpPr txBox="1"/>
          <p:nvPr/>
        </p:nvSpPr>
        <p:spPr>
          <a:xfrm>
            <a:off x="2103665" y="5564074"/>
            <a:ext cx="40291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rgbClr val="00B05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주력</a:t>
            </a:r>
            <a:r>
              <a:rPr lang="en-US" altLang="ko-KR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첫번째</a:t>
            </a:r>
            <a:r>
              <a:rPr lang="en-US" altLang="ko-KR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r>
              <a:rPr lang="ko-KR" altLang="en-US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을</a:t>
            </a:r>
            <a:r>
              <a:rPr lang="en-US" altLang="ko-KR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선택하면 초록색으로 표시</a:t>
            </a:r>
            <a:endParaRPr lang="en-US" altLang="ko-KR" sz="12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ko-KR" altLang="en-US" sz="1200" b="1" dirty="0" smtClean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보조</a:t>
            </a:r>
            <a:r>
              <a:rPr lang="en-US" altLang="ko-KR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두번째</a:t>
            </a:r>
            <a:r>
              <a:rPr lang="en-US" altLang="ko-KR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r>
              <a:rPr lang="ko-KR" altLang="en-US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를 선택하면 파란색으로 표시</a:t>
            </a:r>
            <a:endParaRPr lang="en-US" altLang="ko-KR" sz="12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endParaRPr lang="en-US" altLang="ko-KR" sz="12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ko-KR" altLang="en-US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주력을 선택 후 보조로 선택 할 수 없는 것은 회색으로 표시</a:t>
            </a:r>
            <a:endParaRPr lang="en-US" altLang="ko-KR" sz="12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endParaRPr lang="en-US" altLang="ko-KR" sz="12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ko-KR" altLang="en-US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선택이 완료 되면은 나머지는 회색으로 표시</a:t>
            </a:r>
            <a:endParaRPr lang="ko-KR" altLang="en-US" sz="12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2253456" y="3698421"/>
            <a:ext cx="1811338" cy="130629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2400280" y="3844005"/>
            <a:ext cx="15158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smtClean="0"/>
              <a:t>거점 체력</a:t>
            </a:r>
            <a:endParaRPr lang="ko-KR" altLang="en-US" dirty="0"/>
          </a:p>
        </p:txBody>
      </p:sp>
      <p:grpSp>
        <p:nvGrpSpPr>
          <p:cNvPr id="147" name="그룹 146"/>
          <p:cNvGrpSpPr/>
          <p:nvPr/>
        </p:nvGrpSpPr>
        <p:grpSpPr>
          <a:xfrm>
            <a:off x="3123170" y="4519901"/>
            <a:ext cx="836945" cy="836945"/>
            <a:chOff x="1562100" y="180975"/>
            <a:chExt cx="1219200" cy="1219200"/>
          </a:xfrm>
        </p:grpSpPr>
        <p:sp>
          <p:nvSpPr>
            <p:cNvPr id="148" name="직사각형 147"/>
            <p:cNvSpPr/>
            <p:nvPr/>
          </p:nvSpPr>
          <p:spPr>
            <a:xfrm>
              <a:off x="1562100" y="180975"/>
              <a:ext cx="1219200" cy="121920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9" name="아래쪽 화살표 148"/>
            <p:cNvSpPr/>
            <p:nvPr/>
          </p:nvSpPr>
          <p:spPr>
            <a:xfrm>
              <a:off x="1838325" y="433387"/>
              <a:ext cx="666749" cy="838200"/>
            </a:xfrm>
            <a:prstGeom prst="downArrow">
              <a:avLst>
                <a:gd name="adj1" fmla="val 100000"/>
                <a:gd name="adj2" fmla="val 49487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50" name="그룹 149"/>
          <p:cNvGrpSpPr/>
          <p:nvPr/>
        </p:nvGrpSpPr>
        <p:grpSpPr>
          <a:xfrm>
            <a:off x="5923472" y="4519901"/>
            <a:ext cx="836945" cy="836945"/>
            <a:chOff x="5591175" y="180975"/>
            <a:chExt cx="1219200" cy="1219200"/>
          </a:xfrm>
        </p:grpSpPr>
        <p:sp>
          <p:nvSpPr>
            <p:cNvPr id="151" name="직사각형 150"/>
            <p:cNvSpPr/>
            <p:nvPr/>
          </p:nvSpPr>
          <p:spPr>
            <a:xfrm>
              <a:off x="5591175" y="180975"/>
              <a:ext cx="1219200" cy="1219200"/>
            </a:xfrm>
            <a:prstGeom prst="rect">
              <a:avLst/>
            </a:prstGeom>
            <a:solidFill>
              <a:srgbClr val="00B0F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52" name="그룹 151"/>
            <p:cNvGrpSpPr/>
            <p:nvPr/>
          </p:nvGrpSpPr>
          <p:grpSpPr>
            <a:xfrm>
              <a:off x="5896068" y="372470"/>
              <a:ext cx="609413" cy="841077"/>
              <a:chOff x="3324318" y="3265636"/>
              <a:chExt cx="609413" cy="841077"/>
            </a:xfrm>
          </p:grpSpPr>
          <p:cxnSp>
            <p:nvCxnSpPr>
              <p:cNvPr id="153" name="직선 연결선 152"/>
              <p:cNvCxnSpPr/>
              <p:nvPr/>
            </p:nvCxnSpPr>
            <p:spPr>
              <a:xfrm>
                <a:off x="3629025" y="3265636"/>
                <a:ext cx="0" cy="841077"/>
              </a:xfrm>
              <a:prstGeom prst="line">
                <a:avLst/>
              </a:prstGeom>
              <a:ln w="952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4" name="직선 연결선 153"/>
              <p:cNvCxnSpPr/>
              <p:nvPr/>
            </p:nvCxnSpPr>
            <p:spPr>
              <a:xfrm flipH="1">
                <a:off x="3324318" y="3545269"/>
                <a:ext cx="609413" cy="0"/>
              </a:xfrm>
              <a:prstGeom prst="line">
                <a:avLst/>
              </a:prstGeom>
              <a:ln w="952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55" name="그룹 154"/>
          <p:cNvGrpSpPr/>
          <p:nvPr/>
        </p:nvGrpSpPr>
        <p:grpSpPr>
          <a:xfrm>
            <a:off x="7787340" y="4519901"/>
            <a:ext cx="836945" cy="836945"/>
            <a:chOff x="4545330" y="3373755"/>
            <a:chExt cx="1219200" cy="1219200"/>
          </a:xfrm>
        </p:grpSpPr>
        <p:sp>
          <p:nvSpPr>
            <p:cNvPr id="156" name="직사각형 155"/>
            <p:cNvSpPr/>
            <p:nvPr/>
          </p:nvSpPr>
          <p:spPr>
            <a:xfrm>
              <a:off x="4545330" y="3373755"/>
              <a:ext cx="1219200" cy="121920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\</a:t>
              </a:r>
            </a:p>
            <a:p>
              <a:pPr algn="ctr"/>
              <a:endParaRPr lang="ko-KR" altLang="en-US" dirty="0"/>
            </a:p>
          </p:txBody>
        </p:sp>
        <p:sp>
          <p:nvSpPr>
            <p:cNvPr id="157" name="아래쪽 화살표 156"/>
            <p:cNvSpPr/>
            <p:nvPr/>
          </p:nvSpPr>
          <p:spPr>
            <a:xfrm rot="10800000">
              <a:off x="4869686" y="3585293"/>
              <a:ext cx="570487" cy="796124"/>
            </a:xfrm>
            <a:prstGeom prst="downArrow">
              <a:avLst>
                <a:gd name="adj1" fmla="val 34615"/>
                <a:gd name="adj2" fmla="val 5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8" name="아래쪽 화살표 157"/>
            <p:cNvSpPr/>
            <p:nvPr/>
          </p:nvSpPr>
          <p:spPr>
            <a:xfrm rot="10800000">
              <a:off x="4643468" y="4387774"/>
              <a:ext cx="76076" cy="106165"/>
            </a:xfrm>
            <a:prstGeom prst="downArrow">
              <a:avLst>
                <a:gd name="adj1" fmla="val 34615"/>
                <a:gd name="adj2" fmla="val 5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9" name="아래쪽 화살표 158"/>
            <p:cNvSpPr/>
            <p:nvPr/>
          </p:nvSpPr>
          <p:spPr>
            <a:xfrm rot="10800000">
              <a:off x="4769674" y="3478136"/>
              <a:ext cx="76076" cy="106165"/>
            </a:xfrm>
            <a:prstGeom prst="downArrow">
              <a:avLst>
                <a:gd name="adj1" fmla="val 34615"/>
                <a:gd name="adj2" fmla="val 5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0" name="아래쪽 화살표 159"/>
            <p:cNvSpPr/>
            <p:nvPr/>
          </p:nvSpPr>
          <p:spPr>
            <a:xfrm rot="10800000">
              <a:off x="5443568" y="4154410"/>
              <a:ext cx="76076" cy="106165"/>
            </a:xfrm>
            <a:prstGeom prst="downArrow">
              <a:avLst>
                <a:gd name="adj1" fmla="val 34615"/>
                <a:gd name="adj2" fmla="val 5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1" name="아래쪽 화살표 160"/>
            <p:cNvSpPr/>
            <p:nvPr/>
          </p:nvSpPr>
          <p:spPr>
            <a:xfrm rot="10800000">
              <a:off x="5607874" y="3771029"/>
              <a:ext cx="76076" cy="106165"/>
            </a:xfrm>
            <a:prstGeom prst="downArrow">
              <a:avLst>
                <a:gd name="adj1" fmla="val 34615"/>
                <a:gd name="adj2" fmla="val 5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2" name="아래쪽 화살표 161"/>
            <p:cNvSpPr/>
            <p:nvPr/>
          </p:nvSpPr>
          <p:spPr>
            <a:xfrm rot="10800000">
              <a:off x="4876831" y="4016298"/>
              <a:ext cx="76076" cy="106165"/>
            </a:xfrm>
            <a:prstGeom prst="downArrow">
              <a:avLst>
                <a:gd name="adj1" fmla="val 34615"/>
                <a:gd name="adj2" fmla="val 5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3" name="아래쪽 화살표 162"/>
            <p:cNvSpPr/>
            <p:nvPr/>
          </p:nvSpPr>
          <p:spPr>
            <a:xfrm rot="10800000">
              <a:off x="5615019" y="4421111"/>
              <a:ext cx="76076" cy="106165"/>
            </a:xfrm>
            <a:prstGeom prst="downArrow">
              <a:avLst>
                <a:gd name="adj1" fmla="val 34615"/>
                <a:gd name="adj2" fmla="val 5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4" name="아래쪽 화살표 163"/>
            <p:cNvSpPr/>
            <p:nvPr/>
          </p:nvSpPr>
          <p:spPr>
            <a:xfrm rot="10800000">
              <a:off x="5341175" y="3454324"/>
              <a:ext cx="76076" cy="106165"/>
            </a:xfrm>
            <a:prstGeom prst="downArrow">
              <a:avLst>
                <a:gd name="adj1" fmla="val 34615"/>
                <a:gd name="adj2" fmla="val 5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5" name="아래쪽 화살표 164"/>
            <p:cNvSpPr/>
            <p:nvPr/>
          </p:nvSpPr>
          <p:spPr>
            <a:xfrm rot="10800000">
              <a:off x="4588700" y="3821035"/>
              <a:ext cx="76076" cy="106165"/>
            </a:xfrm>
            <a:prstGeom prst="downArrow">
              <a:avLst>
                <a:gd name="adj1" fmla="val 34615"/>
                <a:gd name="adj2" fmla="val 5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66" name="그룹 165"/>
          <p:cNvGrpSpPr/>
          <p:nvPr/>
        </p:nvGrpSpPr>
        <p:grpSpPr>
          <a:xfrm>
            <a:off x="4059447" y="4523753"/>
            <a:ext cx="836945" cy="836945"/>
            <a:chOff x="2905125" y="180975"/>
            <a:chExt cx="1219200" cy="1219200"/>
          </a:xfrm>
        </p:grpSpPr>
        <p:sp>
          <p:nvSpPr>
            <p:cNvPr id="167" name="직사각형 166"/>
            <p:cNvSpPr/>
            <p:nvPr/>
          </p:nvSpPr>
          <p:spPr>
            <a:xfrm>
              <a:off x="2905125" y="180975"/>
              <a:ext cx="1219200" cy="12192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68" name="그룹 167"/>
            <p:cNvGrpSpPr/>
            <p:nvPr/>
          </p:nvGrpSpPr>
          <p:grpSpPr>
            <a:xfrm>
              <a:off x="3147827" y="395287"/>
              <a:ext cx="854068" cy="790575"/>
              <a:chOff x="3743372" y="2943225"/>
              <a:chExt cx="1152478" cy="1066801"/>
            </a:xfrm>
          </p:grpSpPr>
          <p:sp>
            <p:nvSpPr>
              <p:cNvPr id="169" name="원호 168"/>
              <p:cNvSpPr/>
              <p:nvPr/>
            </p:nvSpPr>
            <p:spPr>
              <a:xfrm rot="10800000">
                <a:off x="4010025" y="2943225"/>
                <a:ext cx="885825" cy="1066800"/>
              </a:xfrm>
              <a:prstGeom prst="arc">
                <a:avLst>
                  <a:gd name="adj1" fmla="val 16200000"/>
                  <a:gd name="adj2" fmla="val 5394371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cxnSp>
            <p:nvCxnSpPr>
              <p:cNvPr id="170" name="직선 연결선 169"/>
              <p:cNvCxnSpPr/>
              <p:nvPr/>
            </p:nvCxnSpPr>
            <p:spPr>
              <a:xfrm>
                <a:off x="4429125" y="2943225"/>
                <a:ext cx="0" cy="1066801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직선 화살표 연결선 170"/>
              <p:cNvCxnSpPr/>
              <p:nvPr/>
            </p:nvCxnSpPr>
            <p:spPr>
              <a:xfrm flipH="1">
                <a:off x="3743372" y="3476625"/>
                <a:ext cx="914306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72" name="그룹 171"/>
          <p:cNvGrpSpPr/>
          <p:nvPr/>
        </p:nvGrpSpPr>
        <p:grpSpPr>
          <a:xfrm>
            <a:off x="6855405" y="4519901"/>
            <a:ext cx="836945" cy="836945"/>
            <a:chOff x="6934200" y="180975"/>
            <a:chExt cx="1219200" cy="1219200"/>
          </a:xfrm>
        </p:grpSpPr>
        <p:sp>
          <p:nvSpPr>
            <p:cNvPr id="173" name="직사각형 172"/>
            <p:cNvSpPr/>
            <p:nvPr/>
          </p:nvSpPr>
          <p:spPr>
            <a:xfrm>
              <a:off x="6934200" y="180975"/>
              <a:ext cx="1219200" cy="121920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74" name="그룹 173"/>
            <p:cNvGrpSpPr/>
            <p:nvPr/>
          </p:nvGrpSpPr>
          <p:grpSpPr>
            <a:xfrm>
              <a:off x="7188612" y="383232"/>
              <a:ext cx="710375" cy="816523"/>
              <a:chOff x="3673665" y="3171825"/>
              <a:chExt cx="828675" cy="952500"/>
            </a:xfrm>
          </p:grpSpPr>
          <p:sp>
            <p:nvSpPr>
              <p:cNvPr id="175" name="이등변 삼각형 174"/>
              <p:cNvSpPr/>
              <p:nvPr/>
            </p:nvSpPr>
            <p:spPr>
              <a:xfrm>
                <a:off x="3673665" y="3171825"/>
                <a:ext cx="828675" cy="714375"/>
              </a:xfrm>
              <a:prstGeom prst="triangle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76" name="이등변 삼각형 175"/>
              <p:cNvSpPr/>
              <p:nvPr/>
            </p:nvSpPr>
            <p:spPr>
              <a:xfrm rot="10800000">
                <a:off x="3673665" y="3409950"/>
                <a:ext cx="828675" cy="714375"/>
              </a:xfrm>
              <a:prstGeom prst="triangle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grpSp>
        <p:nvGrpSpPr>
          <p:cNvPr id="177" name="그룹 176"/>
          <p:cNvGrpSpPr/>
          <p:nvPr/>
        </p:nvGrpSpPr>
        <p:grpSpPr>
          <a:xfrm>
            <a:off x="2192793" y="4530643"/>
            <a:ext cx="836945" cy="836945"/>
            <a:chOff x="843188" y="502102"/>
            <a:chExt cx="1219200" cy="1219200"/>
          </a:xfrm>
        </p:grpSpPr>
        <p:sp>
          <p:nvSpPr>
            <p:cNvPr id="178" name="직사각형 177"/>
            <p:cNvSpPr/>
            <p:nvPr/>
          </p:nvSpPr>
          <p:spPr>
            <a:xfrm>
              <a:off x="843188" y="502102"/>
              <a:ext cx="1219200" cy="1219200"/>
            </a:xfrm>
            <a:prstGeom prst="rect">
              <a:avLst/>
            </a:prstGeom>
            <a:solidFill>
              <a:srgbClr val="00B05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79" name="직선 연결선 178"/>
            <p:cNvCxnSpPr/>
            <p:nvPr/>
          </p:nvCxnSpPr>
          <p:spPr>
            <a:xfrm flipV="1">
              <a:off x="1024163" y="721177"/>
              <a:ext cx="809625" cy="809625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직선 연결선 179"/>
            <p:cNvCxnSpPr/>
            <p:nvPr/>
          </p:nvCxnSpPr>
          <p:spPr>
            <a:xfrm>
              <a:off x="1086075" y="1173614"/>
              <a:ext cx="304800" cy="30480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1" name="이등변 삼각형 180"/>
            <p:cNvSpPr/>
            <p:nvPr/>
          </p:nvSpPr>
          <p:spPr>
            <a:xfrm rot="2700000">
              <a:off x="1820916" y="674730"/>
              <a:ext cx="63899" cy="55086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82" name="그룹 181"/>
          <p:cNvGrpSpPr/>
          <p:nvPr/>
        </p:nvGrpSpPr>
        <p:grpSpPr>
          <a:xfrm>
            <a:off x="4995362" y="4519902"/>
            <a:ext cx="837226" cy="837225"/>
            <a:chOff x="4034517" y="110349"/>
            <a:chExt cx="773977" cy="773977"/>
          </a:xfrm>
        </p:grpSpPr>
        <p:sp>
          <p:nvSpPr>
            <p:cNvPr id="183" name="직사각형 182"/>
            <p:cNvSpPr/>
            <p:nvPr/>
          </p:nvSpPr>
          <p:spPr>
            <a:xfrm>
              <a:off x="4034517" y="110349"/>
              <a:ext cx="773977" cy="773977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84" name="그룹 183"/>
            <p:cNvGrpSpPr/>
            <p:nvPr/>
          </p:nvGrpSpPr>
          <p:grpSpPr>
            <a:xfrm>
              <a:off x="4089521" y="290351"/>
              <a:ext cx="663972" cy="432109"/>
              <a:chOff x="3423860" y="4354495"/>
              <a:chExt cx="912827" cy="594062"/>
            </a:xfrm>
          </p:grpSpPr>
          <p:pic>
            <p:nvPicPr>
              <p:cNvPr id="185" name="그림 184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700000">
                <a:off x="3423860" y="4354495"/>
                <a:ext cx="912827" cy="594062"/>
              </a:xfrm>
              <a:prstGeom prst="rect">
                <a:avLst/>
              </a:prstGeom>
            </p:spPr>
          </p:pic>
          <p:pic>
            <p:nvPicPr>
              <p:cNvPr id="186" name="그림 185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900000" flipH="1">
                <a:off x="3430273" y="4358669"/>
                <a:ext cx="900000" cy="585714"/>
              </a:xfrm>
              <a:prstGeom prst="rect">
                <a:avLst/>
              </a:prstGeom>
            </p:spPr>
          </p:pic>
        </p:grpSp>
      </p:grpSp>
      <p:sp>
        <p:nvSpPr>
          <p:cNvPr id="70" name="TextBox 69"/>
          <p:cNvSpPr txBox="1"/>
          <p:nvPr/>
        </p:nvSpPr>
        <p:spPr>
          <a:xfrm>
            <a:off x="6144995" y="5564074"/>
            <a:ext cx="40291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아이콘은 랜덤에서 고정으로 수정</a:t>
            </a:r>
            <a:endParaRPr lang="en-US" altLang="ko-KR" sz="12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endParaRPr lang="en-US" altLang="ko-KR" sz="12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ko-KR" altLang="en-US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각 아이콘 마다 </a:t>
            </a:r>
            <a:r>
              <a:rPr lang="ko-KR" altLang="en-US" sz="12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쿨타임을</a:t>
            </a:r>
            <a:r>
              <a:rPr lang="ko-KR" altLang="en-US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설정</a:t>
            </a:r>
            <a:endParaRPr lang="en-US" altLang="ko-KR" sz="12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70598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3478</TotalTime>
  <Words>177</Words>
  <Application>Microsoft Office PowerPoint</Application>
  <PresentationFormat>와이드스크린</PresentationFormat>
  <Paragraphs>165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0" baseType="lpstr">
      <vt:lpstr>나눔고딕</vt:lpstr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KKH</dc:creator>
  <cp:lastModifiedBy>KKH</cp:lastModifiedBy>
  <cp:revision>222</cp:revision>
  <dcterms:created xsi:type="dcterms:W3CDTF">2017-06-29T07:40:32Z</dcterms:created>
  <dcterms:modified xsi:type="dcterms:W3CDTF">2017-07-05T14:42:41Z</dcterms:modified>
</cp:coreProperties>
</file>