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E0AE48-66B8-4B6D-9B53-7F17720E3295}">
  <a:tblStyle styleId="{5BE0AE48-66B8-4B6D-9B53-7F17720E3295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41" autoAdjust="0"/>
  </p:normalViewPr>
  <p:slideViewPr>
    <p:cSldViewPr snapToGrid="0">
      <p:cViewPr varScale="1">
        <p:scale>
          <a:sx n="154" d="100"/>
          <a:sy n="154" d="100"/>
        </p:scale>
        <p:origin x="3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ko" sz="1000">
                <a:solidFill>
                  <a:schemeClr val="dk2"/>
                </a:solidFill>
              </a:rPr>
              <a:t>‹#›</a:t>
            </a:fld>
            <a:endParaRPr lang="ko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게임 설명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311700" y="847675"/>
            <a:ext cx="8520600" cy="42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1"/>
                </a:solidFill>
              </a:rPr>
              <a:t>1. 장르 : 디펜스 게임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ko" sz="1400">
                <a:solidFill>
                  <a:schemeClr val="dk1"/>
                </a:solidFill>
              </a:rPr>
              <a:t>플레이 화면은 좌우 스크롤이 존재하지 않으며, 보이는 화면이 맵 크기의 전부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ko" sz="1400">
                <a:solidFill>
                  <a:schemeClr val="dk1"/>
                </a:solidFill>
              </a:rPr>
              <a:t>좌측이 아군의 거점과 아군이 생성되는 공간이며, 우측이 적군들이 생성되어 좌측으로 공격해오는 것을 제거하여 방어하면 된다.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1"/>
                </a:solidFill>
              </a:rPr>
              <a:t>2. 게임 핵심 조작 시스템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ko" sz="1400">
                <a:solidFill>
                  <a:schemeClr val="dk1"/>
                </a:solidFill>
              </a:rPr>
              <a:t>합성 : 플레이 화면 하단에 강화 선택 시 첫번째 선택은 주력, 두번째 선택은 보조(주력 및 보조)를 조합하여 합성한 병력을 생성할 수 있음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ko" sz="1400">
                <a:solidFill>
                  <a:schemeClr val="dk1"/>
                </a:solidFill>
              </a:rPr>
              <a:t>[주력] 또는 [주력 및 보조]를 합성없이 단일로 병력 생성이 가능함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ko" sz="1400">
                <a:solidFill>
                  <a:schemeClr val="dk1"/>
                </a:solidFill>
              </a:rPr>
              <a:t>[주력] 또는 [주력 및 보조]을 먼저(첫번째) 선택 후 합성 시 [주력 및 보조] 또는 [보조]를 두번째로 선택하는 경우만 합성 가능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ko" sz="1400">
                <a:solidFill>
                  <a:schemeClr val="dk1"/>
                </a:solidFill>
              </a:rPr>
              <a:t>터치를 선택으로 표현함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1"/>
                </a:solidFill>
              </a:rPr>
              <a:t>3. 게임 진행 방식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-"/>
            </a:pPr>
            <a:r>
              <a:rPr lang="ko" sz="1400">
                <a:solidFill>
                  <a:schemeClr val="dk1"/>
                </a:solidFill>
              </a:rPr>
              <a:t>적군은 각 웨이브 마다 5초 마다 5마리씩(근접 3마리, 원거리 2마리) 5단계로(5회) 생성되어 공격함 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-"/>
            </a:pPr>
            <a:r>
              <a:rPr lang="ko" sz="1400">
                <a:solidFill>
                  <a:schemeClr val="dk1"/>
                </a:solidFill>
              </a:rPr>
              <a:t>5웨이브 마다 보스가 생성되며 5단계에 생성됨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/>
        </p:nvSpPr>
        <p:spPr>
          <a:xfrm>
            <a:off x="152400" y="866333"/>
            <a:ext cx="651900" cy="4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주력</a:t>
            </a:r>
          </a:p>
        </p:txBody>
      </p:sp>
      <p:pic>
        <p:nvPicPr>
          <p:cNvPr id="61" name="Shape 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900" y="1215033"/>
            <a:ext cx="12573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Shape 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9150" y="1215033"/>
            <a:ext cx="12573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Shape 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6400" y="1215033"/>
            <a:ext cx="1266825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Shape 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33175" y="1215033"/>
            <a:ext cx="1257300" cy="12573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Shape 65"/>
          <p:cNvSpPr txBox="1"/>
          <p:nvPr/>
        </p:nvSpPr>
        <p:spPr>
          <a:xfrm>
            <a:off x="191900" y="2902321"/>
            <a:ext cx="1459200" cy="4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주력 및 보조</a:t>
            </a:r>
          </a:p>
        </p:txBody>
      </p:sp>
      <p:pic>
        <p:nvPicPr>
          <p:cNvPr id="66" name="Shape 6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1900" y="3314533"/>
            <a:ext cx="12573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Shape 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69150" y="3314533"/>
            <a:ext cx="12573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Shape 6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343400" y="3314533"/>
            <a:ext cx="1257300" cy="12573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Shape 69"/>
          <p:cNvSpPr txBox="1"/>
          <p:nvPr/>
        </p:nvSpPr>
        <p:spPr>
          <a:xfrm>
            <a:off x="4333175" y="2902333"/>
            <a:ext cx="651900" cy="4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보조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152400" y="68275"/>
            <a:ext cx="8520600" cy="41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800"/>
              <a:t>아군 캐릭터 종류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/>
        </p:nvSpPr>
        <p:spPr>
          <a:xfrm>
            <a:off x="152400" y="1193650"/>
            <a:ext cx="2062800" cy="153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 smtClean="0"/>
              <a:t>이름</a:t>
            </a:r>
            <a:r>
              <a:rPr lang="ko" sz="1000" dirty="0"/>
              <a:t>	: 검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50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0.8s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1.4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강화비용	: 30</a:t>
            </a:r>
          </a:p>
        </p:txBody>
      </p:sp>
      <p:pic>
        <p:nvPicPr>
          <p:cNvPr id="76" name="Shape 76" descr="그림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99" y="533400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Shape 77" descr="그림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4700" y="533400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Shape 78" descr="그림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38376" y="533400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Shape 79" descr="그림4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11302" y="533400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 descr="그림5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399" y="2762202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 descr="그림6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34700" y="2762202"/>
            <a:ext cx="660247" cy="66024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82"/>
          <p:cNvSpPr txBox="1"/>
          <p:nvPr/>
        </p:nvSpPr>
        <p:spPr>
          <a:xfrm>
            <a:off x="2334700" y="1193650"/>
            <a:ext cx="2062800" cy="153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단궁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30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3.5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0.7s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4.0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강화비용	: 30</a:t>
            </a:r>
          </a:p>
        </p:txBody>
      </p:sp>
      <p:sp>
        <p:nvSpPr>
          <p:cNvPr id="83" name="Shape 83"/>
          <p:cNvSpPr txBox="1"/>
          <p:nvPr/>
        </p:nvSpPr>
        <p:spPr>
          <a:xfrm>
            <a:off x="4538375" y="1193650"/>
            <a:ext cx="2062800" cy="153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단검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35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6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0.4s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1.2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강화비용	: 30</a:t>
            </a:r>
          </a:p>
        </p:txBody>
      </p:sp>
      <p:sp>
        <p:nvSpPr>
          <p:cNvPr id="84" name="Shape 84"/>
          <p:cNvSpPr txBox="1"/>
          <p:nvPr/>
        </p:nvSpPr>
        <p:spPr>
          <a:xfrm>
            <a:off x="6711300" y="1193650"/>
            <a:ext cx="2062800" cy="153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방어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80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2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1.5s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1.0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강화비용	: 30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152400" y="3422450"/>
            <a:ext cx="2062800" cy="160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치료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25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1.5s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3.0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강화비용	: 30</a:t>
            </a:r>
          </a:p>
        </p:txBody>
      </p:sp>
      <p:sp>
        <p:nvSpPr>
          <p:cNvPr id="86" name="Shape 86"/>
          <p:cNvSpPr txBox="1"/>
          <p:nvPr/>
        </p:nvSpPr>
        <p:spPr>
          <a:xfrm>
            <a:off x="2334700" y="3422450"/>
            <a:ext cx="2062800" cy="160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마법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20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3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2.0s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4.0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3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강화비용	: 30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152400" y="68275"/>
            <a:ext cx="8520600" cy="41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800"/>
              <a:t>아군 캐릭터 기본 능력치</a:t>
            </a:r>
          </a:p>
        </p:txBody>
      </p:sp>
      <p:pic>
        <p:nvPicPr>
          <p:cNvPr id="88" name="Shape 8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538375" y="2762199"/>
            <a:ext cx="660250" cy="66025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Shape 89"/>
          <p:cNvSpPr txBox="1"/>
          <p:nvPr/>
        </p:nvSpPr>
        <p:spPr>
          <a:xfrm>
            <a:off x="4538375" y="3422450"/>
            <a:ext cx="2062800" cy="160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강화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공격범위	: 0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5.0s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강화비용	: 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검 : 아군 캐릭터 강화 수치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레벨 * 50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비용	</a:t>
            </a:r>
            <a:r>
              <a:rPr lang="ko" sz="1200" dirty="0" smtClean="0"/>
              <a:t>= </a:t>
            </a:r>
            <a:r>
              <a:rPr lang="ko" sz="1200" dirty="0"/>
              <a:t>레벨 * 30</a:t>
            </a:r>
          </a:p>
        </p:txBody>
      </p:sp>
      <p:graphicFrame>
        <p:nvGraphicFramePr>
          <p:cNvPr id="96" name="Shape 96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비용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97" name="Shape 97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98" name="Shape 98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9" name="Shape 99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활 : 아군 캐릭터 강화 수치</a:t>
            </a:r>
          </a:p>
        </p:txBody>
      </p:sp>
      <p:graphicFrame>
        <p:nvGraphicFramePr>
          <p:cNvPr id="105" name="Shape 105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06" name="Shape 106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59.5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73.5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07" name="Shape 107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94.5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101.5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122.5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129.5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136.5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레벨 * 30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3.5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ko" sz="1200" dirty="0"/>
              <a:t>비용	</a:t>
            </a:r>
            <a:r>
              <a:rPr lang="ko" sz="1200" dirty="0" smtClean="0"/>
              <a:t>= </a:t>
            </a:r>
            <a:r>
              <a:rPr lang="ko" sz="1200" dirty="0"/>
              <a:t>레벨 * 30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단검 : 아군 캐릭터 강화 수치</a:t>
            </a:r>
          </a:p>
        </p:txBody>
      </p:sp>
      <p:graphicFrame>
        <p:nvGraphicFramePr>
          <p:cNvPr id="115" name="Shape 115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16" name="Shape 116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595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17" name="Shape 117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945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1295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1365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레벨 * 35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6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ko" sz="1200" dirty="0"/>
              <a:t>비용	</a:t>
            </a:r>
            <a:r>
              <a:rPr lang="ko" sz="1200" dirty="0" smtClean="0"/>
              <a:t>= </a:t>
            </a:r>
            <a:r>
              <a:rPr lang="ko" sz="1200" dirty="0"/>
              <a:t>레벨 * 30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방패 : 아군 캐릭터 강화 수치</a:t>
            </a:r>
          </a:p>
        </p:txBody>
      </p:sp>
      <p:graphicFrame>
        <p:nvGraphicFramePr>
          <p:cNvPr id="125" name="Shape 125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26" name="Shape 126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27" name="Shape 127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레벨 * 80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2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ko" sz="1200" dirty="0"/>
              <a:t>비용	</a:t>
            </a:r>
            <a:r>
              <a:rPr lang="ko" sz="1200" dirty="0" smtClean="0"/>
              <a:t>= </a:t>
            </a:r>
            <a:r>
              <a:rPr lang="ko" sz="1200" dirty="0"/>
              <a:t>레벨 * 30</a:t>
            </a:r>
          </a:p>
        </p:txBody>
      </p:sp>
      <p:sp>
        <p:nvSpPr>
          <p:cNvPr id="129" name="Shape 129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힐 : 아군 캐릭터 강화 수치</a:t>
            </a:r>
          </a:p>
        </p:txBody>
      </p:sp>
      <p:graphicFrame>
        <p:nvGraphicFramePr>
          <p:cNvPr id="135" name="Shape 135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36" name="Shape 136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37" name="Shape 137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레벨 * 25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ko" sz="1200" dirty="0"/>
              <a:t>비용	</a:t>
            </a:r>
            <a:r>
              <a:rPr lang="ko" sz="1200" dirty="0" smtClean="0"/>
              <a:t>= </a:t>
            </a:r>
            <a:r>
              <a:rPr lang="ko" sz="1200" dirty="0"/>
              <a:t>레벨 * 30</a:t>
            </a:r>
          </a:p>
        </p:txBody>
      </p:sp>
      <p:sp>
        <p:nvSpPr>
          <p:cNvPr id="139" name="Shape 139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마법 : 아군 캐릭터 강화 수치</a:t>
            </a:r>
          </a:p>
        </p:txBody>
      </p:sp>
      <p:graphicFrame>
        <p:nvGraphicFramePr>
          <p:cNvPr id="145" name="Shape 145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46" name="Shape 146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47" name="Shape 147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레벨 * 20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3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ko" sz="1200" dirty="0"/>
              <a:t>비용	</a:t>
            </a:r>
            <a:r>
              <a:rPr lang="ko" sz="1200" dirty="0" smtClean="0"/>
              <a:t>= </a:t>
            </a:r>
            <a:r>
              <a:rPr lang="ko" sz="1200" dirty="0"/>
              <a:t>레벨 * 30</a:t>
            </a:r>
          </a:p>
        </p:txBody>
      </p:sp>
      <p:sp>
        <p:nvSpPr>
          <p:cNvPr id="149" name="Shape 149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거점 수치</a:t>
            </a:r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레벨 * 100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비용	</a:t>
            </a:r>
            <a:r>
              <a:rPr lang="ko" sz="1200" dirty="0" smtClean="0"/>
              <a:t>= </a:t>
            </a:r>
            <a:r>
              <a:rPr lang="ko" sz="1200" dirty="0"/>
              <a:t>레벨 * 50</a:t>
            </a:r>
          </a:p>
        </p:txBody>
      </p:sp>
      <p:graphicFrame>
        <p:nvGraphicFramePr>
          <p:cNvPr id="156" name="Shape 156"/>
          <p:cNvGraphicFramePr/>
          <p:nvPr/>
        </p:nvGraphicFramePr>
        <p:xfrm>
          <a:off x="2870400" y="1152465"/>
          <a:ext cx="1231725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1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57" name="Shape 157"/>
          <p:cNvGraphicFramePr/>
          <p:nvPr/>
        </p:nvGraphicFramePr>
        <p:xfrm>
          <a:off x="4834311" y="1152465"/>
          <a:ext cx="1231725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1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58" name="Shape 158"/>
          <p:cNvGraphicFramePr/>
          <p:nvPr/>
        </p:nvGraphicFramePr>
        <p:xfrm>
          <a:off x="6794700" y="1152465"/>
          <a:ext cx="1231725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1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Shape 159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적군의 기본 능력치 및 종류</a:t>
            </a:r>
          </a:p>
        </p:txBody>
      </p:sp>
      <p:sp>
        <p:nvSpPr>
          <p:cNvPr id="165" name="Shape 165"/>
          <p:cNvSpPr txBox="1"/>
          <p:nvPr/>
        </p:nvSpPr>
        <p:spPr>
          <a:xfrm>
            <a:off x="386725" y="1832100"/>
            <a:ext cx="2062800" cy="134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근거리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75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8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0.8s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1.4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골드	</a:t>
            </a:r>
            <a:r>
              <a:rPr lang="ko" sz="1000" dirty="0" smtClean="0"/>
              <a:t>: </a:t>
            </a:r>
            <a:r>
              <a:rPr lang="ko" sz="1000" dirty="0"/>
              <a:t>3</a:t>
            </a:r>
          </a:p>
        </p:txBody>
      </p:sp>
      <p:pic>
        <p:nvPicPr>
          <p:cNvPr id="166" name="Shape 166" descr="그림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725" y="1171850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Shape 167" descr="그림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8625" y="1171850"/>
            <a:ext cx="660247" cy="66024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Shape 168"/>
          <p:cNvSpPr txBox="1"/>
          <p:nvPr/>
        </p:nvSpPr>
        <p:spPr>
          <a:xfrm>
            <a:off x="3178625" y="1832100"/>
            <a:ext cx="2062800" cy="134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원거리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45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6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0.7s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4.0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골드	</a:t>
            </a:r>
            <a:r>
              <a:rPr lang="ko" sz="1000" dirty="0" smtClean="0">
                <a:solidFill>
                  <a:schemeClr val="dk1"/>
                </a:solidFill>
              </a:rPr>
              <a:t>: </a:t>
            </a:r>
            <a:r>
              <a:rPr lang="ko" sz="1000" dirty="0">
                <a:solidFill>
                  <a:schemeClr val="dk1"/>
                </a:solidFill>
              </a:rPr>
              <a:t>5</a:t>
            </a:r>
          </a:p>
        </p:txBody>
      </p:sp>
      <p:pic>
        <p:nvPicPr>
          <p:cNvPr id="169" name="Shape 169" descr="그림4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46727" y="1171850"/>
            <a:ext cx="660247" cy="660247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Shape 170"/>
          <p:cNvSpPr txBox="1"/>
          <p:nvPr/>
        </p:nvSpPr>
        <p:spPr>
          <a:xfrm>
            <a:off x="6046725" y="1832100"/>
            <a:ext cx="2646600" cy="134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</a:t>
            </a:r>
            <a:r>
              <a:rPr lang="ko" sz="1000" dirty="0" smtClean="0"/>
              <a:t>: </a:t>
            </a:r>
            <a:r>
              <a:rPr lang="ko" sz="1000" dirty="0"/>
              <a:t>5의 배수 웨이브 보스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</a:t>
            </a:r>
            <a:r>
              <a:rPr lang="ko" sz="1000" dirty="0" smtClean="0"/>
              <a:t>: </a:t>
            </a:r>
            <a:r>
              <a:rPr lang="ko" sz="1000" dirty="0"/>
              <a:t>500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</a:t>
            </a:r>
            <a:r>
              <a:rPr lang="ko" sz="1000" dirty="0" smtClean="0"/>
              <a:t>: </a:t>
            </a:r>
            <a:r>
              <a:rPr lang="ko" sz="1000" dirty="0"/>
              <a:t>30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1.0s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1.0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골드	</a:t>
            </a:r>
            <a:r>
              <a:rPr lang="ko" sz="1000" dirty="0" smtClean="0">
                <a:solidFill>
                  <a:schemeClr val="dk1"/>
                </a:solidFill>
              </a:rPr>
              <a:t>: </a:t>
            </a:r>
            <a:r>
              <a:rPr lang="ko" sz="1000" dirty="0">
                <a:solidFill>
                  <a:schemeClr val="dk1"/>
                </a:solidFill>
              </a:rPr>
              <a:t>350</a:t>
            </a:r>
          </a:p>
        </p:txBody>
      </p:sp>
      <p:sp>
        <p:nvSpPr>
          <p:cNvPr id="171" name="Shape 171"/>
          <p:cNvSpPr txBox="1"/>
          <p:nvPr/>
        </p:nvSpPr>
        <p:spPr>
          <a:xfrm>
            <a:off x="6046725" y="250175"/>
            <a:ext cx="2208300" cy="352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아이콘은 임시 아이콘임</a:t>
            </a:r>
          </a:p>
        </p:txBody>
      </p:sp>
      <p:sp>
        <p:nvSpPr>
          <p:cNvPr id="172" name="Shape 172"/>
          <p:cNvSpPr txBox="1"/>
          <p:nvPr/>
        </p:nvSpPr>
        <p:spPr>
          <a:xfrm>
            <a:off x="311700" y="3238500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근거리 적군 수치</a:t>
            </a:r>
          </a:p>
        </p:txBody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웨이브 * 75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웨이브 * 8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골드	</a:t>
            </a:r>
            <a:r>
              <a:rPr lang="ko" sz="1200" dirty="0" smtClean="0"/>
              <a:t>= </a:t>
            </a:r>
            <a:r>
              <a:rPr lang="ko" sz="1200" dirty="0"/>
              <a:t>웨이브 * 3</a:t>
            </a:r>
          </a:p>
        </p:txBody>
      </p:sp>
      <p:graphicFrame>
        <p:nvGraphicFramePr>
          <p:cNvPr id="180" name="Shape 180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웨이브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81" name="Shape 181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웨이브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82" name="Shape 182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웨이브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3" name="Shape 183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원거리 적군 수치</a:t>
            </a:r>
          </a:p>
        </p:txBody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웨이브 * 45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웨이브 * 6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골드	</a:t>
            </a:r>
            <a:r>
              <a:rPr lang="ko" sz="1200" dirty="0" smtClean="0"/>
              <a:t>= </a:t>
            </a:r>
            <a:r>
              <a:rPr lang="ko" sz="1200" dirty="0"/>
              <a:t>웨이브 * 5</a:t>
            </a:r>
          </a:p>
        </p:txBody>
      </p:sp>
      <p:graphicFrame>
        <p:nvGraphicFramePr>
          <p:cNvPr id="190" name="Shape 190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웨이브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495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585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91" name="Shape 191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웨이브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765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945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92" name="Shape 192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웨이브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1395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1485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1665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3" name="Shape 193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5의 배수 웨이브 적군 보스 수치</a:t>
            </a:r>
          </a:p>
        </p:txBody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</a:t>
            </a:r>
            <a:r>
              <a:rPr lang="ko" sz="1200" dirty="0" smtClean="0"/>
              <a:t>= </a:t>
            </a:r>
            <a:r>
              <a:rPr lang="ko" sz="1200" dirty="0"/>
              <a:t>(웨이브 / 5) * 500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(웨이브 / 5) * 30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골드	</a:t>
            </a:r>
            <a:r>
              <a:rPr lang="ko" sz="1200" dirty="0" smtClean="0"/>
              <a:t>= </a:t>
            </a:r>
            <a:r>
              <a:rPr lang="ko" sz="1200" dirty="0"/>
              <a:t>(웨이브 / 5) * 350</a:t>
            </a:r>
          </a:p>
        </p:txBody>
      </p:sp>
      <p:graphicFrame>
        <p:nvGraphicFramePr>
          <p:cNvPr id="200" name="Shape 200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웨이브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600"/>
                        <a:t>350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201" name="Shape 201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웨이브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4900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5950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7350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7700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9100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202" name="Shape 202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웨이브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9450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9800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10150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11900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12250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12950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13300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13650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Shape 203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/>
          <p:nvPr/>
        </p:nvSpPr>
        <p:spPr>
          <a:xfrm>
            <a:off x="28250" y="35300"/>
            <a:ext cx="1961400" cy="43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플레이 화면 구성</a:t>
            </a:r>
          </a:p>
        </p:txBody>
      </p:sp>
      <p:pic>
        <p:nvPicPr>
          <p:cNvPr id="209" name="Shape 209" descr="asds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1812" y="826459"/>
            <a:ext cx="6760375" cy="349057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Shape 210"/>
          <p:cNvSpPr/>
          <p:nvPr/>
        </p:nvSpPr>
        <p:spPr>
          <a:xfrm>
            <a:off x="2812174" y="3528600"/>
            <a:ext cx="686400" cy="686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ko" sz="1200"/>
              <a:t>웨이브  시작</a:t>
            </a:r>
          </a:p>
        </p:txBody>
      </p:sp>
      <p:sp>
        <p:nvSpPr>
          <p:cNvPr id="211" name="Shape 211"/>
          <p:cNvSpPr/>
          <p:nvPr/>
        </p:nvSpPr>
        <p:spPr>
          <a:xfrm>
            <a:off x="3557224" y="3528600"/>
            <a:ext cx="686400" cy="686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ko" sz="1200"/>
              <a:t>이전 웨이브 플레이</a:t>
            </a:r>
          </a:p>
        </p:txBody>
      </p:sp>
      <p:sp>
        <p:nvSpPr>
          <p:cNvPr id="212" name="Shape 212"/>
          <p:cNvSpPr/>
          <p:nvPr/>
        </p:nvSpPr>
        <p:spPr>
          <a:xfrm>
            <a:off x="7401274" y="901125"/>
            <a:ext cx="489000" cy="3336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ko" sz="1200"/>
              <a:t>설정</a:t>
            </a:r>
          </a:p>
        </p:txBody>
      </p:sp>
      <p:cxnSp>
        <p:nvCxnSpPr>
          <p:cNvPr id="213" name="Shape 213"/>
          <p:cNvCxnSpPr/>
          <p:nvPr/>
        </p:nvCxnSpPr>
        <p:spPr>
          <a:xfrm>
            <a:off x="1220600" y="1264350"/>
            <a:ext cx="6717000" cy="72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14" name="Shape 214"/>
          <p:cNvSpPr/>
          <p:nvPr/>
        </p:nvSpPr>
        <p:spPr>
          <a:xfrm>
            <a:off x="1253774" y="890307"/>
            <a:ext cx="3026700" cy="333600"/>
          </a:xfrm>
          <a:prstGeom prst="rect">
            <a:avLst/>
          </a:prstGeom>
          <a:solidFill>
            <a:srgbClr val="FF0000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ko">
                <a:solidFill>
                  <a:srgbClr val="FFFFFF"/>
                </a:solidFill>
              </a:rPr>
              <a:t>거점  체력은 여기 표시 게이지 바로</a:t>
            </a:r>
          </a:p>
        </p:txBody>
      </p:sp>
      <p:sp>
        <p:nvSpPr>
          <p:cNvPr id="215" name="Shape 215"/>
          <p:cNvSpPr/>
          <p:nvPr/>
        </p:nvSpPr>
        <p:spPr>
          <a:xfrm>
            <a:off x="6082841" y="890307"/>
            <a:ext cx="1139399" cy="333600"/>
          </a:xfrm>
          <a:prstGeom prst="rect">
            <a:avLst/>
          </a:prstGeom>
          <a:solidFill>
            <a:srgbClr val="CCCCCC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>
                <a:solidFill>
                  <a:schemeClr val="dk1"/>
                </a:solidFill>
              </a:rPr>
              <a:t>웨이브 표시</a:t>
            </a:r>
          </a:p>
        </p:txBody>
      </p:sp>
      <p:sp>
        <p:nvSpPr>
          <p:cNvPr id="216" name="Shape 216"/>
          <p:cNvSpPr/>
          <p:nvPr/>
        </p:nvSpPr>
        <p:spPr>
          <a:xfrm>
            <a:off x="1270000" y="2783850"/>
            <a:ext cx="1715400" cy="474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7" name="Shape 217"/>
          <p:cNvSpPr/>
          <p:nvPr/>
        </p:nvSpPr>
        <p:spPr>
          <a:xfrm>
            <a:off x="4611962" y="890307"/>
            <a:ext cx="1139400" cy="333600"/>
          </a:xfrm>
          <a:prstGeom prst="rect">
            <a:avLst/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>
                <a:solidFill>
                  <a:schemeClr val="dk1"/>
                </a:solidFill>
              </a:rPr>
              <a:t>보유 골드량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Shape 222" descr="그림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350" y="41475"/>
            <a:ext cx="7569225" cy="5046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Shape 223"/>
          <p:cNvSpPr txBox="1"/>
          <p:nvPr/>
        </p:nvSpPr>
        <p:spPr>
          <a:xfrm>
            <a:off x="0" y="0"/>
            <a:ext cx="1728600" cy="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강화 화면 구성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Shape 228" descr="asdsa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4037" y="375312"/>
            <a:ext cx="5855923" cy="302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Shape 229" descr="1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0033" y="2710159"/>
            <a:ext cx="608888" cy="61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Shape 230" descr="2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2703" y="2712292"/>
            <a:ext cx="608887" cy="60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Shape 231" descr="33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84093" y="2712280"/>
            <a:ext cx="608888" cy="60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Shape 232" descr="44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08644" y="2712289"/>
            <a:ext cx="608888" cy="60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Shape 233" descr="55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56766" y="2710145"/>
            <a:ext cx="608888" cy="61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Shape 234" descr="66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81319" y="2710137"/>
            <a:ext cx="608888" cy="61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Shape 235" descr="77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505379" y="2712279"/>
            <a:ext cx="608887" cy="608892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Shape 236"/>
          <p:cNvSpPr txBox="1"/>
          <p:nvPr/>
        </p:nvSpPr>
        <p:spPr>
          <a:xfrm>
            <a:off x="1644025" y="3464275"/>
            <a:ext cx="4122600" cy="993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ko" sz="1100" b="1">
                <a:solidFill>
                  <a:srgbClr val="00B050"/>
                </a:solidFill>
              </a:rPr>
              <a:t>주력</a:t>
            </a:r>
            <a:r>
              <a:rPr lang="ko" sz="1100">
                <a:solidFill>
                  <a:schemeClr val="dk1"/>
                </a:solidFill>
              </a:rPr>
              <a:t>(첫번째)을 선택하면 초록색으로 표시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ko" sz="1100" b="1">
                <a:solidFill>
                  <a:srgbClr val="00B0F0"/>
                </a:solidFill>
              </a:rPr>
              <a:t>보조</a:t>
            </a:r>
            <a:r>
              <a:rPr lang="ko" sz="1100">
                <a:solidFill>
                  <a:schemeClr val="dk1"/>
                </a:solidFill>
              </a:rPr>
              <a:t>(두번째)를 선택하면 파란색으로 표시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주력을 선택 후 보조로 선택 할 수 없는 것은 회색으로 표시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100">
                <a:solidFill>
                  <a:schemeClr val="dk1"/>
                </a:solidFill>
              </a:rPr>
              <a:t>선택이 완료되면은 나머지는 회색으로 표시</a:t>
            </a:r>
          </a:p>
        </p:txBody>
      </p:sp>
      <p:sp>
        <p:nvSpPr>
          <p:cNvPr id="237" name="Shape 237"/>
          <p:cNvSpPr txBox="1"/>
          <p:nvPr/>
        </p:nvSpPr>
        <p:spPr>
          <a:xfrm>
            <a:off x="58150" y="412775"/>
            <a:ext cx="1499400" cy="118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ko" sz="1200">
                <a:solidFill>
                  <a:schemeClr val="dk1"/>
                </a:solidFill>
              </a:rPr>
              <a:t>드래그 앤 드롭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200">
                <a:solidFill>
                  <a:schemeClr val="dk1"/>
                </a:solidFill>
              </a:rPr>
              <a:t>셀렉 앤 드롭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ko" sz="1200">
                <a:solidFill>
                  <a:schemeClr val="dk1"/>
                </a:solidFill>
              </a:rPr>
              <a:t>클래시 로얄 처럼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200">
                <a:solidFill>
                  <a:schemeClr val="dk1"/>
                </a:solidFill>
              </a:rPr>
              <a:t>유닛을 생성</a:t>
            </a:r>
          </a:p>
        </p:txBody>
      </p:sp>
      <p:sp>
        <p:nvSpPr>
          <p:cNvPr id="238" name="Shape 238"/>
          <p:cNvSpPr txBox="1"/>
          <p:nvPr/>
        </p:nvSpPr>
        <p:spPr>
          <a:xfrm>
            <a:off x="0" y="0"/>
            <a:ext cx="2441100" cy="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디펜스 시작 화면 구성</a:t>
            </a:r>
          </a:p>
        </p:txBody>
      </p:sp>
      <p:sp>
        <p:nvSpPr>
          <p:cNvPr id="239" name="Shape 239"/>
          <p:cNvSpPr txBox="1"/>
          <p:nvPr/>
        </p:nvSpPr>
        <p:spPr>
          <a:xfrm>
            <a:off x="5750675" y="3464275"/>
            <a:ext cx="2740800" cy="993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아이콘은 랜덤에서 고정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100">
              <a:solidFill>
                <a:schemeClr val="dk1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100">
                <a:solidFill>
                  <a:schemeClr val="dk1"/>
                </a:solidFill>
              </a:rPr>
              <a:t>각 아이콘 마다 쿨타임을 설정</a:t>
            </a:r>
          </a:p>
        </p:txBody>
      </p:sp>
      <p:sp>
        <p:nvSpPr>
          <p:cNvPr id="240" name="Shape 240"/>
          <p:cNvSpPr txBox="1"/>
          <p:nvPr/>
        </p:nvSpPr>
        <p:spPr>
          <a:xfrm>
            <a:off x="1644025" y="4525250"/>
            <a:ext cx="6999000" cy="47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! 아군 및 적군 캐릭터 머리 상단에 체력 게이지 바, 아군의 거점 하단에 체력 게이지 바가 존재하며 체력 수치에 따라 감소함을 표시</a:t>
            </a:r>
          </a:p>
        </p:txBody>
      </p:sp>
      <p:sp>
        <p:nvSpPr>
          <p:cNvPr id="241" name="Shape 241"/>
          <p:cNvSpPr/>
          <p:nvPr/>
        </p:nvSpPr>
        <p:spPr>
          <a:xfrm>
            <a:off x="6145909" y="2723042"/>
            <a:ext cx="583500" cy="583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ko" sz="1200"/>
              <a:t>선 택 취 소</a:t>
            </a:r>
          </a:p>
        </p:txBody>
      </p:sp>
      <p:sp>
        <p:nvSpPr>
          <p:cNvPr id="242" name="Shape 242"/>
          <p:cNvSpPr/>
          <p:nvPr/>
        </p:nvSpPr>
        <p:spPr>
          <a:xfrm>
            <a:off x="6771859" y="2719571"/>
            <a:ext cx="583500" cy="583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ko" sz="1200"/>
              <a:t>조 합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2137</Words>
  <Application>Microsoft Office PowerPoint</Application>
  <PresentationFormat>화면 슬라이드 쇼(16:9)</PresentationFormat>
  <Paragraphs>1830</Paragraphs>
  <Slides>17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9" baseType="lpstr">
      <vt:lpstr>Arial</vt:lpstr>
      <vt:lpstr>simple-light-2</vt:lpstr>
      <vt:lpstr>게임 설명</vt:lpstr>
      <vt:lpstr>아군 캐릭터 종류</vt:lpstr>
      <vt:lpstr>아군 캐릭터 기본 능력치</vt:lpstr>
      <vt:lpstr>검 : 아군 캐릭터 강화 수치</vt:lpstr>
      <vt:lpstr>활 : 아군 캐릭터 강화 수치</vt:lpstr>
      <vt:lpstr>단검 : 아군 캐릭터 강화 수치</vt:lpstr>
      <vt:lpstr>방패 : 아군 캐릭터 강화 수치</vt:lpstr>
      <vt:lpstr>힐 : 아군 캐릭터 강화 수치</vt:lpstr>
      <vt:lpstr>마법 : 아군 캐릭터 강화 수치</vt:lpstr>
      <vt:lpstr>거점 수치</vt:lpstr>
      <vt:lpstr>적군의 기본 능력치 및 종류</vt:lpstr>
      <vt:lpstr>근거리 적군 수치</vt:lpstr>
      <vt:lpstr>원거리 적군 수치</vt:lpstr>
      <vt:lpstr>5의 배수 웨이브 적군 보스 수치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게임 설명</dc:title>
  <cp:lastModifiedBy>KKH</cp:lastModifiedBy>
  <cp:revision>1</cp:revision>
  <dcterms:modified xsi:type="dcterms:W3CDTF">2017-07-09T09:15:08Z</dcterms:modified>
</cp:coreProperties>
</file>