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image" Target="../media/image-11-5.png"/><Relationship Id="rId6" Type="http://schemas.openxmlformats.org/officeDocument/2006/relationships/image" Target="../media/image-11-6.png"/><Relationship Id="rId7" Type="http://schemas.openxmlformats.org/officeDocument/2006/relationships/image" Target="../media/image-11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png"/><Relationship Id="rId5" Type="http://schemas.openxmlformats.org/officeDocument/2006/relationships/image" Target="../media/image-13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image" Target="../media/image-6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image" Target="../media/image-7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image" Target="../media/image-8-7.png"/><Relationship Id="rId8" Type="http://schemas.openxmlformats.org/officeDocument/2006/relationships/image" Target="../media/image-8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F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966960" y="-1280160"/>
            <a:ext cx="3840480" cy="3840480"/>
          </a:xfrm>
          <a:prstGeom prst="ellipse">
            <a:avLst/>
          </a:prstGeom>
          <a:solidFill>
            <a:srgbClr val="16305C"/>
          </a:solidFill>
          <a:ln/>
        </p:spPr>
      </p:sp>
      <p:sp>
        <p:nvSpPr>
          <p:cNvPr id="3" name="Shape 1"/>
          <p:cNvSpPr/>
          <p:nvPr/>
        </p:nvSpPr>
        <p:spPr>
          <a:xfrm>
            <a:off x="10881360" y="4206240"/>
            <a:ext cx="2377440" cy="2377440"/>
          </a:xfrm>
          <a:prstGeom prst="ellipse">
            <a:avLst/>
          </a:prstGeom>
          <a:solidFill>
            <a:srgbClr val="0E7C86">
              <a:alpha val="22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-1097280" y="4846320"/>
            <a:ext cx="2743200" cy="2743200"/>
          </a:xfrm>
          <a:prstGeom prst="ellipse">
            <a:avLst/>
          </a:prstGeom>
          <a:solidFill>
            <a:srgbClr val="0E7C86">
              <a:alpha val="1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196596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9FD8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프로젝트 최종 발표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77240" y="2331720"/>
            <a:ext cx="100584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프로젝트명을 입력하세요</a:t>
            </a:r>
            <a:endParaRPr lang="en-US" sz="4600" dirty="0"/>
          </a:p>
        </p:txBody>
      </p:sp>
      <p:sp>
        <p:nvSpPr>
          <p:cNvPr id="7" name="Text 5"/>
          <p:cNvSpPr/>
          <p:nvPr/>
        </p:nvSpPr>
        <p:spPr>
          <a:xfrm>
            <a:off x="822960" y="324612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C6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한 줄로 프로젝트를 소개하는 부제목을 작성하세요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822960" y="3977640"/>
            <a:ext cx="2926080" cy="0"/>
          </a:xfrm>
          <a:prstGeom prst="line">
            <a:avLst/>
          </a:prstGeom>
          <a:noFill/>
          <a:ln w="25400">
            <a:solidFill>
              <a:srgbClr val="0E7C8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22960" y="4343400"/>
            <a:ext cx="384048" cy="384048"/>
          </a:xfrm>
          <a:prstGeom prst="ellipse">
            <a:avLst/>
          </a:prstGeom>
          <a:solidFill>
            <a:srgbClr val="16305C"/>
          </a:solidFill>
          <a:ln/>
        </p:spPr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" y="4434840"/>
            <a:ext cx="201168" cy="20116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325880" y="4315968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FA3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팀명 / 팀원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1325880" y="452628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팀명, 팀원 이름을 입력하세요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4389120" y="4343400"/>
            <a:ext cx="384048" cy="384048"/>
          </a:xfrm>
          <a:prstGeom prst="ellipse">
            <a:avLst/>
          </a:prstGeom>
          <a:solidFill>
            <a:srgbClr val="16305C"/>
          </a:solidFill>
          <a:ln/>
        </p:spPr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0560" y="4434840"/>
            <a:ext cx="201168" cy="201168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4892040" y="4315968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FA3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발표일</a:t>
            </a:r>
            <a:endParaRPr lang="en-US" sz="1000" dirty="0"/>
          </a:p>
        </p:txBody>
      </p:sp>
      <p:sp>
        <p:nvSpPr>
          <p:cNvPr id="16" name="Text 12"/>
          <p:cNvSpPr/>
          <p:nvPr/>
        </p:nvSpPr>
        <p:spPr>
          <a:xfrm>
            <a:off x="4892040" y="452628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0000. 00. 00.</a:t>
            </a:r>
            <a:endParaRPr lang="en-US" sz="1250" dirty="0"/>
          </a:p>
        </p:txBody>
      </p:sp>
      <p:sp>
        <p:nvSpPr>
          <p:cNvPr id="17" name="Shape 13"/>
          <p:cNvSpPr/>
          <p:nvPr/>
        </p:nvSpPr>
        <p:spPr>
          <a:xfrm>
            <a:off x="7955280" y="4343400"/>
            <a:ext cx="384048" cy="384048"/>
          </a:xfrm>
          <a:prstGeom prst="ellipse">
            <a:avLst/>
          </a:prstGeom>
          <a:solidFill>
            <a:srgbClr val="16305C"/>
          </a:solidFill>
          <a:ln/>
        </p:spPr>
      </p:sp>
      <p:pic>
        <p:nvPicPr>
          <p:cNvPr id="1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6720" y="4434840"/>
            <a:ext cx="201168" cy="201168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8458200" y="4315968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FA3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과정명</a:t>
            </a:r>
            <a:endParaRPr lang="en-US" sz="1000" dirty="0"/>
          </a:p>
        </p:txBody>
      </p:sp>
      <p:sp>
        <p:nvSpPr>
          <p:cNvPr id="20" name="Text 15"/>
          <p:cNvSpPr/>
          <p:nvPr/>
        </p:nvSpPr>
        <p:spPr>
          <a:xfrm>
            <a:off x="8458200" y="452628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과정/트랙명을 입력하세요</a:t>
            </a:r>
            <a:endParaRPr lang="en-US" sz="1250" dirty="0"/>
          </a:p>
        </p:txBody>
      </p:sp>
      <p:sp>
        <p:nvSpPr>
          <p:cNvPr id="21" name="Text 16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발표자 소속 / 팀명</a:t>
            </a:r>
            <a:endParaRPr lang="en-US" sz="900" dirty="0"/>
          </a:p>
        </p:txBody>
      </p:sp>
      <p:sp>
        <p:nvSpPr>
          <p:cNvPr id="22" name="Text 17"/>
          <p:cNvSpPr/>
          <p:nvPr/>
        </p:nvSpPr>
        <p:spPr>
          <a:xfrm>
            <a:off x="1115568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E7C86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4944" y="649224"/>
            <a:ext cx="274320" cy="2743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  CORE IMPLEMENTATION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280160" y="713232"/>
            <a:ext cx="9601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핵심 구현 내용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548640" y="1554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핵심 알고리즘 / AI 처리 흐름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548640" y="2057400"/>
            <a:ext cx="196596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sx="100000" sy="100000" kx="0" ky="0" algn="bl" rotWithShape="0" blurRad="101600" dist="25400" dir="5400000">
              <a:srgbClr val="0F1F3D">
                <a:alpha val="8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685800" y="2148840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E7C8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685800" y="2651760"/>
            <a:ext cx="1691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입력 처리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685800" y="2971800"/>
            <a:ext cx="1691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사용자 입력/데이터 수집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2528316" y="2596896"/>
            <a:ext cx="292608" cy="292608"/>
          </a:xfrm>
          <a:prstGeom prst="ellipse">
            <a:avLst/>
          </a:prstGeom>
          <a:solidFill>
            <a:srgbClr val="E9F4F3"/>
          </a:solidFill>
          <a:ln/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4036" y="2642616"/>
            <a:ext cx="201168" cy="201168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2834640" y="2057400"/>
            <a:ext cx="196596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sx="100000" sy="100000" kx="0" ky="0" algn="bl" rotWithShape="0" blurRad="101600" dist="25400" dir="5400000">
              <a:srgbClr val="0F1F3D">
                <a:alpha val="8000"/>
              </a:srgbClr>
            </a:outerShdw>
          </a:effectLst>
        </p:spPr>
      </p:sp>
      <p:sp>
        <p:nvSpPr>
          <p:cNvPr id="14" name="Text 10"/>
          <p:cNvSpPr/>
          <p:nvPr/>
        </p:nvSpPr>
        <p:spPr>
          <a:xfrm>
            <a:off x="2971800" y="2148840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E7C8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200" dirty="0"/>
          </a:p>
        </p:txBody>
      </p:sp>
      <p:sp>
        <p:nvSpPr>
          <p:cNvPr id="15" name="Text 11"/>
          <p:cNvSpPr/>
          <p:nvPr/>
        </p:nvSpPr>
        <p:spPr>
          <a:xfrm>
            <a:off x="2971800" y="2651760"/>
            <a:ext cx="1691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전처리</a:t>
            </a:r>
            <a:endParaRPr lang="en-US" sz="1300" dirty="0"/>
          </a:p>
        </p:txBody>
      </p:sp>
      <p:sp>
        <p:nvSpPr>
          <p:cNvPr id="16" name="Text 12"/>
          <p:cNvSpPr/>
          <p:nvPr/>
        </p:nvSpPr>
        <p:spPr>
          <a:xfrm>
            <a:off x="2971800" y="2971800"/>
            <a:ext cx="1691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정제, 임베딩, 검색</a:t>
            </a:r>
            <a:endParaRPr lang="en-US" sz="1050" dirty="0"/>
          </a:p>
        </p:txBody>
      </p:sp>
      <p:sp>
        <p:nvSpPr>
          <p:cNvPr id="17" name="Shape 13"/>
          <p:cNvSpPr/>
          <p:nvPr/>
        </p:nvSpPr>
        <p:spPr>
          <a:xfrm>
            <a:off x="4814316" y="2596896"/>
            <a:ext cx="292608" cy="292608"/>
          </a:xfrm>
          <a:prstGeom prst="ellipse">
            <a:avLst/>
          </a:prstGeom>
          <a:solidFill>
            <a:srgbClr val="E9F4F3"/>
          </a:solidFill>
          <a:ln/>
        </p:spPr>
      </p:sp>
      <p:pic>
        <p:nvPicPr>
          <p:cNvPr id="1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6" y="2642616"/>
            <a:ext cx="201168" cy="201168"/>
          </a:xfrm>
          <a:prstGeom prst="rect">
            <a:avLst/>
          </a:prstGeom>
        </p:spPr>
      </p:pic>
      <p:sp>
        <p:nvSpPr>
          <p:cNvPr id="19" name="Shape 14"/>
          <p:cNvSpPr/>
          <p:nvPr/>
        </p:nvSpPr>
        <p:spPr>
          <a:xfrm>
            <a:off x="5120640" y="2057400"/>
            <a:ext cx="1965960" cy="1371600"/>
          </a:xfrm>
          <a:prstGeom prst="roundRect">
            <a:avLst>
              <a:gd name="adj" fmla="val 5333"/>
            </a:avLst>
          </a:prstGeom>
          <a:solidFill>
            <a:srgbClr val="0E7C86"/>
          </a:solidFill>
          <a:ln w="12700">
            <a:solidFill>
              <a:srgbClr val="E2E6EC"/>
            </a:solidFill>
            <a:prstDash val="solid"/>
          </a:ln>
          <a:effectLst>
            <a:outerShdw sx="100000" sy="100000" kx="0" ky="0" algn="bl" rotWithShape="0" blurRad="101600" dist="25400" dir="5400000">
              <a:srgbClr val="0F1F3D">
                <a:alpha val="8000"/>
              </a:srgbClr>
            </a:outerShdw>
          </a:effectLst>
        </p:spPr>
      </p:sp>
      <p:sp>
        <p:nvSpPr>
          <p:cNvPr id="20" name="Text 15"/>
          <p:cNvSpPr/>
          <p:nvPr/>
        </p:nvSpPr>
        <p:spPr>
          <a:xfrm>
            <a:off x="5257800" y="2148840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200" dirty="0"/>
          </a:p>
        </p:txBody>
      </p:sp>
      <p:sp>
        <p:nvSpPr>
          <p:cNvPr id="21" name="Text 16"/>
          <p:cNvSpPr/>
          <p:nvPr/>
        </p:nvSpPr>
        <p:spPr>
          <a:xfrm>
            <a:off x="5257800" y="2651760"/>
            <a:ext cx="1691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모델 추론</a:t>
            </a:r>
            <a:endParaRPr lang="en-US" sz="1300" dirty="0"/>
          </a:p>
        </p:txBody>
      </p:sp>
      <p:sp>
        <p:nvSpPr>
          <p:cNvPr id="22" name="Text 17"/>
          <p:cNvSpPr/>
          <p:nvPr/>
        </p:nvSpPr>
        <p:spPr>
          <a:xfrm>
            <a:off x="5257800" y="2971800"/>
            <a:ext cx="1691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EAF1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LLM / AI 모델 호출</a:t>
            </a:r>
            <a:endParaRPr lang="en-US" sz="1050" dirty="0"/>
          </a:p>
        </p:txBody>
      </p:sp>
      <p:sp>
        <p:nvSpPr>
          <p:cNvPr id="23" name="Shape 18"/>
          <p:cNvSpPr/>
          <p:nvPr/>
        </p:nvSpPr>
        <p:spPr>
          <a:xfrm>
            <a:off x="7100316" y="2596896"/>
            <a:ext cx="292608" cy="292608"/>
          </a:xfrm>
          <a:prstGeom prst="ellipse">
            <a:avLst/>
          </a:prstGeom>
          <a:solidFill>
            <a:srgbClr val="E9F4F3"/>
          </a:solidFill>
          <a:ln/>
        </p:spPr>
      </p:sp>
      <p:pic>
        <p:nvPicPr>
          <p:cNvPr id="2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6036" y="2642616"/>
            <a:ext cx="201168" cy="201168"/>
          </a:xfrm>
          <a:prstGeom prst="rect">
            <a:avLst/>
          </a:prstGeom>
        </p:spPr>
      </p:pic>
      <p:sp>
        <p:nvSpPr>
          <p:cNvPr id="25" name="Shape 19"/>
          <p:cNvSpPr/>
          <p:nvPr/>
        </p:nvSpPr>
        <p:spPr>
          <a:xfrm>
            <a:off x="7406640" y="2057400"/>
            <a:ext cx="196596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sx="100000" sy="100000" kx="0" ky="0" algn="bl" rotWithShape="0" blurRad="101600" dist="25400" dir="5400000">
              <a:srgbClr val="0F1F3D">
                <a:alpha val="8000"/>
              </a:srgbClr>
            </a:outerShdw>
          </a:effectLst>
        </p:spPr>
      </p:sp>
      <p:sp>
        <p:nvSpPr>
          <p:cNvPr id="26" name="Text 20"/>
          <p:cNvSpPr/>
          <p:nvPr/>
        </p:nvSpPr>
        <p:spPr>
          <a:xfrm>
            <a:off x="7543800" y="2148840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E7C8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200" dirty="0"/>
          </a:p>
        </p:txBody>
      </p:sp>
      <p:sp>
        <p:nvSpPr>
          <p:cNvPr id="27" name="Text 21"/>
          <p:cNvSpPr/>
          <p:nvPr/>
        </p:nvSpPr>
        <p:spPr>
          <a:xfrm>
            <a:off x="7543800" y="2651760"/>
            <a:ext cx="1691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후처리</a:t>
            </a:r>
            <a:endParaRPr lang="en-US" sz="1300" dirty="0"/>
          </a:p>
        </p:txBody>
      </p:sp>
      <p:sp>
        <p:nvSpPr>
          <p:cNvPr id="28" name="Text 22"/>
          <p:cNvSpPr/>
          <p:nvPr/>
        </p:nvSpPr>
        <p:spPr>
          <a:xfrm>
            <a:off x="7543800" y="2971800"/>
            <a:ext cx="1691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결과 가공, 검증</a:t>
            </a:r>
            <a:endParaRPr lang="en-US" sz="1050" dirty="0"/>
          </a:p>
        </p:txBody>
      </p:sp>
      <p:sp>
        <p:nvSpPr>
          <p:cNvPr id="29" name="Shape 23"/>
          <p:cNvSpPr/>
          <p:nvPr/>
        </p:nvSpPr>
        <p:spPr>
          <a:xfrm>
            <a:off x="9386316" y="2596896"/>
            <a:ext cx="292608" cy="292608"/>
          </a:xfrm>
          <a:prstGeom prst="ellipse">
            <a:avLst/>
          </a:prstGeom>
          <a:solidFill>
            <a:srgbClr val="E9F4F3"/>
          </a:solidFill>
          <a:ln/>
        </p:spPr>
      </p:sp>
      <p:pic>
        <p:nvPicPr>
          <p:cNvPr id="3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32036" y="2642616"/>
            <a:ext cx="201168" cy="201168"/>
          </a:xfrm>
          <a:prstGeom prst="rect">
            <a:avLst/>
          </a:prstGeom>
        </p:spPr>
      </p:pic>
      <p:sp>
        <p:nvSpPr>
          <p:cNvPr id="31" name="Shape 24"/>
          <p:cNvSpPr/>
          <p:nvPr/>
        </p:nvSpPr>
        <p:spPr>
          <a:xfrm>
            <a:off x="9692640" y="2057400"/>
            <a:ext cx="196596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sx="100000" sy="100000" kx="0" ky="0" algn="bl" rotWithShape="0" blurRad="101600" dist="25400" dir="5400000">
              <a:srgbClr val="0F1F3D">
                <a:alpha val="8000"/>
              </a:srgbClr>
            </a:outerShdw>
          </a:effectLst>
        </p:spPr>
      </p:sp>
      <p:sp>
        <p:nvSpPr>
          <p:cNvPr id="32" name="Text 25"/>
          <p:cNvSpPr/>
          <p:nvPr/>
        </p:nvSpPr>
        <p:spPr>
          <a:xfrm>
            <a:off x="9829800" y="2148840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E7C8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2200" dirty="0"/>
          </a:p>
        </p:txBody>
      </p:sp>
      <p:sp>
        <p:nvSpPr>
          <p:cNvPr id="33" name="Text 26"/>
          <p:cNvSpPr/>
          <p:nvPr/>
        </p:nvSpPr>
        <p:spPr>
          <a:xfrm>
            <a:off x="9829800" y="2651760"/>
            <a:ext cx="1691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결과 출력</a:t>
            </a:r>
            <a:endParaRPr lang="en-US" sz="1300" dirty="0"/>
          </a:p>
        </p:txBody>
      </p:sp>
      <p:sp>
        <p:nvSpPr>
          <p:cNvPr id="34" name="Text 27"/>
          <p:cNvSpPr/>
          <p:nvPr/>
        </p:nvSpPr>
        <p:spPr>
          <a:xfrm>
            <a:off x="9829800" y="2971800"/>
            <a:ext cx="1691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응답 반환, 저장</a:t>
            </a:r>
            <a:endParaRPr lang="en-US" sz="1050" dirty="0"/>
          </a:p>
        </p:txBody>
      </p:sp>
      <p:sp>
        <p:nvSpPr>
          <p:cNvPr id="35" name="Shape 28"/>
          <p:cNvSpPr/>
          <p:nvPr/>
        </p:nvSpPr>
        <p:spPr>
          <a:xfrm>
            <a:off x="548640" y="3749040"/>
            <a:ext cx="10835640" cy="2286000"/>
          </a:xfrm>
          <a:prstGeom prst="roundRect">
            <a:avLst>
              <a:gd name="adj" fmla="val 3200"/>
            </a:avLst>
          </a:prstGeom>
          <a:solidFill>
            <a:srgbClr val="E9F4F3"/>
          </a:solidFill>
          <a:ln w="12700">
            <a:solidFill>
              <a:srgbClr val="E2E6EC"/>
            </a:solidFill>
            <a:prstDash val="solid"/>
          </a:ln>
        </p:spPr>
      </p:sp>
      <p:sp>
        <p:nvSpPr>
          <p:cNvPr id="36" name="Text 29"/>
          <p:cNvSpPr/>
          <p:nvPr/>
        </p:nvSpPr>
        <p:spPr>
          <a:xfrm>
            <a:off x="822960" y="39319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구현 상세 설명</a:t>
            </a:r>
            <a:endParaRPr lang="en-US" sz="1400" dirty="0"/>
          </a:p>
        </p:txBody>
      </p:sp>
      <p:sp>
        <p:nvSpPr>
          <p:cNvPr id="37" name="Text 30"/>
          <p:cNvSpPr/>
          <p:nvPr/>
        </p:nvSpPr>
        <p:spPr>
          <a:xfrm>
            <a:off x="822960" y="4297680"/>
            <a:ext cx="102412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사용한 핵심 알고리즘, 모델, 또는 로직의 이름과 선택 이유를 작성하세요.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프롬프트 설계, 파이프라인 구조 등 AI 관련 세부 흐름을 설명하세요.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핵심 코드 스니펫이나 흐름도를 추가해도 좋습니다.</a:t>
            </a:r>
            <a:endParaRPr lang="en-US" sz="1250" dirty="0"/>
          </a:p>
        </p:txBody>
      </p:sp>
      <p:sp>
        <p:nvSpPr>
          <p:cNvPr id="38" name="Text 31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핵심 구현 내용</a:t>
            </a:r>
            <a:endParaRPr lang="en-US" sz="900" dirty="0"/>
          </a:p>
        </p:txBody>
      </p:sp>
      <p:sp>
        <p:nvSpPr>
          <p:cNvPr id="39" name="Text 32"/>
          <p:cNvSpPr/>
          <p:nvPr/>
        </p:nvSpPr>
        <p:spPr>
          <a:xfrm>
            <a:off x="1115568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E7C86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4944" y="649224"/>
            <a:ext cx="274320" cy="2743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  PROBLEM &amp; SOLUTION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280160" y="713232"/>
            <a:ext cx="9601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개발 중 문제와 해결 과정</a:t>
            </a:r>
            <a:endParaRPr lang="en-US" sz="3000" dirty="0"/>
          </a:p>
        </p:txBody>
      </p:sp>
      <p:sp>
        <p:nvSpPr>
          <p:cNvPr id="6" name="Shape 3"/>
          <p:cNvSpPr/>
          <p:nvPr/>
        </p:nvSpPr>
        <p:spPr>
          <a:xfrm>
            <a:off x="548640" y="1691640"/>
            <a:ext cx="5394960" cy="502920"/>
          </a:xfrm>
          <a:prstGeom prst="roundRect">
            <a:avLst>
              <a:gd name="adj" fmla="val 14545"/>
            </a:avLst>
          </a:prstGeom>
          <a:solidFill>
            <a:srgbClr val="0F1F3D"/>
          </a:solidFill>
          <a:ln w="12700">
            <a:solidFill>
              <a:srgbClr val="E2E6EC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77240" y="1691640"/>
            <a:ext cx="4937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문제 (Problem)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6217920" y="1691640"/>
            <a:ext cx="5394960" cy="502920"/>
          </a:xfrm>
          <a:prstGeom prst="roundRect">
            <a:avLst>
              <a:gd name="adj" fmla="val 14545"/>
            </a:avLst>
          </a:prstGeom>
          <a:solidFill>
            <a:srgbClr val="0E7C86"/>
          </a:solidFill>
          <a:ln w="12700">
            <a:solidFill>
              <a:srgbClr val="E2E6E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446520" y="1691640"/>
            <a:ext cx="4937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해결 (Solution)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48640" y="2377440"/>
            <a:ext cx="539496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sx="100000" sy="100000" kx="0" ky="0" algn="bl" rotWithShape="0" blurRad="101600" dist="25400" dir="5400000">
              <a:srgbClr val="0F1F3D">
                <a:alpha val="8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777240" y="2802636"/>
            <a:ext cx="384048" cy="384048"/>
          </a:xfrm>
          <a:prstGeom prst="ellipse">
            <a:avLst/>
          </a:prstGeom>
          <a:solidFill>
            <a:srgbClr val="E9F4F3"/>
          </a:solidFill>
          <a:ln/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392" y="2875788"/>
            <a:ext cx="237744" cy="237744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280160" y="2487168"/>
            <a:ext cx="4526280" cy="10149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문제 상황 1을 구체적으로 작성하세요.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6217920" y="2377440"/>
            <a:ext cx="5394960" cy="1234440"/>
          </a:xfrm>
          <a:prstGeom prst="roundRect">
            <a:avLst>
              <a:gd name="adj" fmla="val 5926"/>
            </a:avLst>
          </a:prstGeom>
          <a:solidFill>
            <a:srgbClr val="E9F4F3"/>
          </a:solidFill>
          <a:ln w="12700">
            <a:solidFill>
              <a:srgbClr val="E2E6EC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6446520" y="2802636"/>
            <a:ext cx="384048" cy="384048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9672" y="2875788"/>
            <a:ext cx="237744" cy="23774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949440" y="2487168"/>
            <a:ext cx="4526280" cy="10149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어떻게 원인을 파악하고 해결했는지 작성하세요.</a:t>
            </a:r>
            <a:endParaRPr lang="en-US" sz="1250" dirty="0"/>
          </a:p>
        </p:txBody>
      </p:sp>
      <p:sp>
        <p:nvSpPr>
          <p:cNvPr id="18" name="Shape 13"/>
          <p:cNvSpPr/>
          <p:nvPr/>
        </p:nvSpPr>
        <p:spPr>
          <a:xfrm>
            <a:off x="548640" y="3794760"/>
            <a:ext cx="539496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sx="100000" sy="100000" kx="0" ky="0" algn="bl" rotWithShape="0" blurRad="101600" dist="25400" dir="5400000">
              <a:srgbClr val="0F1F3D">
                <a:alpha val="8000"/>
              </a:srgbClr>
            </a:outerShdw>
          </a:effectLst>
        </p:spPr>
      </p:sp>
      <p:sp>
        <p:nvSpPr>
          <p:cNvPr id="19" name="Shape 14"/>
          <p:cNvSpPr/>
          <p:nvPr/>
        </p:nvSpPr>
        <p:spPr>
          <a:xfrm>
            <a:off x="777240" y="4219956"/>
            <a:ext cx="384048" cy="384048"/>
          </a:xfrm>
          <a:prstGeom prst="ellipse">
            <a:avLst/>
          </a:prstGeom>
          <a:solidFill>
            <a:srgbClr val="E9F4F3"/>
          </a:solidFill>
          <a:ln/>
        </p:spPr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392" y="4293108"/>
            <a:ext cx="237744" cy="237744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1280160" y="3904488"/>
            <a:ext cx="4526280" cy="10149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문제 상황 2를 구체적으로 작성하세요.</a:t>
            </a:r>
            <a:endParaRPr lang="en-US" sz="1250" dirty="0"/>
          </a:p>
        </p:txBody>
      </p:sp>
      <p:sp>
        <p:nvSpPr>
          <p:cNvPr id="22" name="Shape 16"/>
          <p:cNvSpPr/>
          <p:nvPr/>
        </p:nvSpPr>
        <p:spPr>
          <a:xfrm>
            <a:off x="6217920" y="3794760"/>
            <a:ext cx="5394960" cy="1234440"/>
          </a:xfrm>
          <a:prstGeom prst="roundRect">
            <a:avLst>
              <a:gd name="adj" fmla="val 5926"/>
            </a:avLst>
          </a:prstGeom>
          <a:solidFill>
            <a:srgbClr val="E9F4F3"/>
          </a:solidFill>
          <a:ln w="12700">
            <a:solidFill>
              <a:srgbClr val="E2E6EC"/>
            </a:solidFill>
            <a:prstDash val="solid"/>
          </a:ln>
        </p:spPr>
      </p:sp>
      <p:sp>
        <p:nvSpPr>
          <p:cNvPr id="23" name="Shape 17"/>
          <p:cNvSpPr/>
          <p:nvPr/>
        </p:nvSpPr>
        <p:spPr>
          <a:xfrm>
            <a:off x="6446520" y="4219956"/>
            <a:ext cx="384048" cy="384048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24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9672" y="4293108"/>
            <a:ext cx="237744" cy="237744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6949440" y="3904488"/>
            <a:ext cx="4526280" cy="10149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적용한 해결 방법과 결과를 작성하세요.</a:t>
            </a:r>
            <a:endParaRPr lang="en-US" sz="1250" dirty="0"/>
          </a:p>
        </p:txBody>
      </p:sp>
      <p:sp>
        <p:nvSpPr>
          <p:cNvPr id="26" name="Shape 19"/>
          <p:cNvSpPr/>
          <p:nvPr/>
        </p:nvSpPr>
        <p:spPr>
          <a:xfrm>
            <a:off x="548640" y="5212080"/>
            <a:ext cx="539496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sx="100000" sy="100000" kx="0" ky="0" algn="bl" rotWithShape="0" blurRad="101600" dist="25400" dir="5400000">
              <a:srgbClr val="0F1F3D">
                <a:alpha val="8000"/>
              </a:srgbClr>
            </a:outerShdw>
          </a:effectLst>
        </p:spPr>
      </p:sp>
      <p:sp>
        <p:nvSpPr>
          <p:cNvPr id="27" name="Shape 20"/>
          <p:cNvSpPr/>
          <p:nvPr/>
        </p:nvSpPr>
        <p:spPr>
          <a:xfrm>
            <a:off x="777240" y="5637276"/>
            <a:ext cx="384048" cy="384048"/>
          </a:xfrm>
          <a:prstGeom prst="ellipse">
            <a:avLst/>
          </a:prstGeom>
          <a:solidFill>
            <a:srgbClr val="E9F4F3"/>
          </a:solidFill>
          <a:ln/>
        </p:spPr>
      </p:sp>
      <p:pic>
        <p:nvPicPr>
          <p:cNvPr id="28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0392" y="5710428"/>
            <a:ext cx="237744" cy="237744"/>
          </a:xfrm>
          <a:prstGeom prst="rect">
            <a:avLst/>
          </a:prstGeom>
        </p:spPr>
      </p:pic>
      <p:sp>
        <p:nvSpPr>
          <p:cNvPr id="29" name="Text 21"/>
          <p:cNvSpPr/>
          <p:nvPr/>
        </p:nvSpPr>
        <p:spPr>
          <a:xfrm>
            <a:off x="1280160" y="5321808"/>
            <a:ext cx="4526280" cy="10149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문제 상황 3을 구체적으로 작성하세요.</a:t>
            </a:r>
            <a:endParaRPr lang="en-US" sz="1250" dirty="0"/>
          </a:p>
        </p:txBody>
      </p:sp>
      <p:sp>
        <p:nvSpPr>
          <p:cNvPr id="30" name="Shape 22"/>
          <p:cNvSpPr/>
          <p:nvPr/>
        </p:nvSpPr>
        <p:spPr>
          <a:xfrm>
            <a:off x="6217920" y="5212080"/>
            <a:ext cx="5394960" cy="1234440"/>
          </a:xfrm>
          <a:prstGeom prst="roundRect">
            <a:avLst>
              <a:gd name="adj" fmla="val 5926"/>
            </a:avLst>
          </a:prstGeom>
          <a:solidFill>
            <a:srgbClr val="E9F4F3"/>
          </a:solidFill>
          <a:ln w="12700">
            <a:solidFill>
              <a:srgbClr val="E2E6EC"/>
            </a:solidFill>
            <a:prstDash val="solid"/>
          </a:ln>
        </p:spPr>
      </p:sp>
      <p:sp>
        <p:nvSpPr>
          <p:cNvPr id="31" name="Shape 23"/>
          <p:cNvSpPr/>
          <p:nvPr/>
        </p:nvSpPr>
        <p:spPr>
          <a:xfrm>
            <a:off x="6446520" y="5637276"/>
            <a:ext cx="384048" cy="384048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32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19672" y="5710428"/>
            <a:ext cx="237744" cy="237744"/>
          </a:xfrm>
          <a:prstGeom prst="rect">
            <a:avLst/>
          </a:prstGeom>
        </p:spPr>
      </p:pic>
      <p:sp>
        <p:nvSpPr>
          <p:cNvPr id="33" name="Text 24"/>
          <p:cNvSpPr/>
          <p:nvPr/>
        </p:nvSpPr>
        <p:spPr>
          <a:xfrm>
            <a:off x="6949440" y="5321808"/>
            <a:ext cx="4526280" cy="10149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관련 기술/라이브러리 변경 내역을 작성하세요.</a:t>
            </a:r>
            <a:endParaRPr lang="en-US" sz="1250" dirty="0"/>
          </a:p>
        </p:txBody>
      </p:sp>
      <p:sp>
        <p:nvSpPr>
          <p:cNvPr id="34" name="Text 25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개발 중 문제와 해결 과정</a:t>
            </a:r>
            <a:endParaRPr lang="en-US" sz="900" dirty="0"/>
          </a:p>
        </p:txBody>
      </p:sp>
      <p:sp>
        <p:nvSpPr>
          <p:cNvPr id="35" name="Text 26"/>
          <p:cNvSpPr/>
          <p:nvPr/>
        </p:nvSpPr>
        <p:spPr>
          <a:xfrm>
            <a:off x="1115568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E7C86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4944" y="649224"/>
            <a:ext cx="274320" cy="2743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 DEMO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280160" y="713232"/>
            <a:ext cx="9601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시연 (Demo)</a:t>
            </a:r>
            <a:endParaRPr lang="en-US" sz="3000" dirty="0"/>
          </a:p>
        </p:txBody>
      </p:sp>
      <p:sp>
        <p:nvSpPr>
          <p:cNvPr id="6" name="Shape 3"/>
          <p:cNvSpPr/>
          <p:nvPr/>
        </p:nvSpPr>
        <p:spPr>
          <a:xfrm>
            <a:off x="548640" y="1600200"/>
            <a:ext cx="6858000" cy="4434840"/>
          </a:xfrm>
          <a:prstGeom prst="roundRect">
            <a:avLst>
              <a:gd name="adj" fmla="val 1649"/>
            </a:avLst>
          </a:prstGeom>
          <a:solidFill>
            <a:srgbClr val="0F1F3D"/>
          </a:solidFill>
          <a:ln w="12700">
            <a:solidFill>
              <a:srgbClr val="E2E6EC"/>
            </a:solidFill>
            <a:prstDash val="solid"/>
          </a:ln>
          <a:effectLst>
            <a:outerShdw sx="100000" sy="100000" kx="0" ky="0" algn="bl" rotWithShape="0" blurRad="101600" dist="25400" dir="5400000">
              <a:srgbClr val="0F1F3D">
                <a:alpha val="8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868680" y="1874520"/>
            <a:ext cx="6217920" cy="3886200"/>
          </a:xfrm>
          <a:prstGeom prst="roundRect">
            <a:avLst>
              <a:gd name="adj" fmla="val 1176"/>
            </a:avLst>
          </a:prstGeom>
          <a:solidFill>
            <a:srgbClr val="16305C"/>
          </a:solidFill>
          <a:ln w="12700">
            <a:solidFill>
              <a:srgbClr val="0E7C86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3611880" y="3246120"/>
            <a:ext cx="822960" cy="822960"/>
          </a:xfrm>
          <a:prstGeom prst="ellipse">
            <a:avLst/>
          </a:prstGeom>
          <a:solidFill>
            <a:srgbClr val="0E7C86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4760" y="3429000"/>
            <a:ext cx="457200" cy="45720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188720" y="4206240"/>
            <a:ext cx="5577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6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데모 화면 캡처 또는 영상을 이 영역에 삽입하세요</a:t>
            </a:r>
            <a:endParaRPr lang="en-US" sz="1300" dirty="0"/>
          </a:p>
        </p:txBody>
      </p:sp>
      <p:sp>
        <p:nvSpPr>
          <p:cNvPr id="11" name="Shape 7"/>
          <p:cNvSpPr/>
          <p:nvPr/>
        </p:nvSpPr>
        <p:spPr>
          <a:xfrm>
            <a:off x="7589520" y="1600200"/>
            <a:ext cx="4023360" cy="443484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sx="100000" sy="100000" kx="0" ky="0" algn="bl" rotWithShape="0" blurRad="101600" dist="25400" dir="5400000">
              <a:srgbClr val="0F1F3D">
                <a:alpha val="8000"/>
              </a:srgbClr>
            </a:outerShdw>
          </a:effectLst>
        </p:spPr>
      </p:sp>
      <p:sp>
        <p:nvSpPr>
          <p:cNvPr id="12" name="Text 8"/>
          <p:cNvSpPr/>
          <p:nvPr/>
        </p:nvSpPr>
        <p:spPr>
          <a:xfrm>
            <a:off x="7863840" y="182880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시연 시나리오</a:t>
            </a:r>
            <a:endParaRPr lang="en-US" sz="1500" dirty="0"/>
          </a:p>
        </p:txBody>
      </p:sp>
      <p:sp>
        <p:nvSpPr>
          <p:cNvPr id="13" name="Shape 9"/>
          <p:cNvSpPr/>
          <p:nvPr/>
        </p:nvSpPr>
        <p:spPr>
          <a:xfrm>
            <a:off x="7863840" y="2286000"/>
            <a:ext cx="384048" cy="384048"/>
          </a:xfrm>
          <a:prstGeom prst="ellipse">
            <a:avLst/>
          </a:prstGeom>
          <a:solidFill>
            <a:srgbClr val="0E7C86"/>
          </a:solidFill>
          <a:ln/>
        </p:spPr>
      </p:sp>
      <p:sp>
        <p:nvSpPr>
          <p:cNvPr id="14" name="Text 10"/>
          <p:cNvSpPr/>
          <p:nvPr/>
        </p:nvSpPr>
        <p:spPr>
          <a:xfrm>
            <a:off x="7863840" y="22860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1"/>
          <p:cNvSpPr/>
          <p:nvPr/>
        </p:nvSpPr>
        <p:spPr>
          <a:xfrm>
            <a:off x="8366760" y="2258568"/>
            <a:ext cx="3108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시연 시작 화면 / 초기 상태를 설명하세요.</a:t>
            </a:r>
            <a:endParaRPr lang="en-US" sz="1200" dirty="0"/>
          </a:p>
        </p:txBody>
      </p:sp>
      <p:sp>
        <p:nvSpPr>
          <p:cNvPr id="16" name="Shape 12"/>
          <p:cNvSpPr/>
          <p:nvPr/>
        </p:nvSpPr>
        <p:spPr>
          <a:xfrm>
            <a:off x="7863840" y="3154680"/>
            <a:ext cx="384048" cy="384048"/>
          </a:xfrm>
          <a:prstGeom prst="ellipse">
            <a:avLst/>
          </a:prstGeom>
          <a:solidFill>
            <a:srgbClr val="0E7C86"/>
          </a:solidFill>
          <a:ln/>
        </p:spPr>
      </p:sp>
      <p:sp>
        <p:nvSpPr>
          <p:cNvPr id="17" name="Text 13"/>
          <p:cNvSpPr/>
          <p:nvPr/>
        </p:nvSpPr>
        <p:spPr>
          <a:xfrm>
            <a:off x="7863840" y="31546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500" dirty="0"/>
          </a:p>
        </p:txBody>
      </p:sp>
      <p:sp>
        <p:nvSpPr>
          <p:cNvPr id="18" name="Text 14"/>
          <p:cNvSpPr/>
          <p:nvPr/>
        </p:nvSpPr>
        <p:spPr>
          <a:xfrm>
            <a:off x="8366760" y="3127248"/>
            <a:ext cx="3108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사용자 액션 1과 시스템 반응을 설명하세요.</a:t>
            </a:r>
            <a:endParaRPr lang="en-US" sz="1200" dirty="0"/>
          </a:p>
        </p:txBody>
      </p:sp>
      <p:sp>
        <p:nvSpPr>
          <p:cNvPr id="19" name="Shape 15"/>
          <p:cNvSpPr/>
          <p:nvPr/>
        </p:nvSpPr>
        <p:spPr>
          <a:xfrm>
            <a:off x="7863840" y="4023360"/>
            <a:ext cx="384048" cy="384048"/>
          </a:xfrm>
          <a:prstGeom prst="ellipse">
            <a:avLst/>
          </a:prstGeom>
          <a:solidFill>
            <a:srgbClr val="0E7C86"/>
          </a:solidFill>
          <a:ln/>
        </p:spPr>
      </p:sp>
      <p:sp>
        <p:nvSpPr>
          <p:cNvPr id="20" name="Text 16"/>
          <p:cNvSpPr/>
          <p:nvPr/>
        </p:nvSpPr>
        <p:spPr>
          <a:xfrm>
            <a:off x="7863840" y="40233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500" dirty="0"/>
          </a:p>
        </p:txBody>
      </p:sp>
      <p:sp>
        <p:nvSpPr>
          <p:cNvPr id="21" name="Text 17"/>
          <p:cNvSpPr/>
          <p:nvPr/>
        </p:nvSpPr>
        <p:spPr>
          <a:xfrm>
            <a:off x="8366760" y="3995928"/>
            <a:ext cx="3108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사용자 액션 2와 시스템 반응을 설명하세요.</a:t>
            </a:r>
            <a:endParaRPr lang="en-US" sz="1200" dirty="0"/>
          </a:p>
        </p:txBody>
      </p:sp>
      <p:sp>
        <p:nvSpPr>
          <p:cNvPr id="22" name="Shape 18"/>
          <p:cNvSpPr/>
          <p:nvPr/>
        </p:nvSpPr>
        <p:spPr>
          <a:xfrm>
            <a:off x="7863840" y="4892040"/>
            <a:ext cx="384048" cy="384048"/>
          </a:xfrm>
          <a:prstGeom prst="ellipse">
            <a:avLst/>
          </a:prstGeom>
          <a:solidFill>
            <a:srgbClr val="0E7C86"/>
          </a:solidFill>
          <a:ln/>
        </p:spPr>
      </p:sp>
      <p:sp>
        <p:nvSpPr>
          <p:cNvPr id="23" name="Text 19"/>
          <p:cNvSpPr/>
          <p:nvPr/>
        </p:nvSpPr>
        <p:spPr>
          <a:xfrm>
            <a:off x="7863840" y="48920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500" dirty="0"/>
          </a:p>
        </p:txBody>
      </p:sp>
      <p:sp>
        <p:nvSpPr>
          <p:cNvPr id="24" name="Text 20"/>
          <p:cNvSpPr/>
          <p:nvPr/>
        </p:nvSpPr>
        <p:spPr>
          <a:xfrm>
            <a:off x="8366760" y="4864608"/>
            <a:ext cx="3108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최종 결과 화면과 핵심 포인트를 설명하세요.</a:t>
            </a:r>
            <a:endParaRPr lang="en-US" sz="1200" dirty="0"/>
          </a:p>
        </p:txBody>
      </p:sp>
      <p:sp>
        <p:nvSpPr>
          <p:cNvPr id="25" name="Text 21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시연 (Demo)</a:t>
            </a:r>
            <a:endParaRPr lang="en-US" sz="900" dirty="0"/>
          </a:p>
        </p:txBody>
      </p:sp>
      <p:sp>
        <p:nvSpPr>
          <p:cNvPr id="26" name="Text 22"/>
          <p:cNvSpPr/>
          <p:nvPr/>
        </p:nvSpPr>
        <p:spPr>
          <a:xfrm>
            <a:off x="1115568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E7C86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4944" y="649224"/>
            <a:ext cx="274320" cy="2743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 RESULTS &amp; NEXT STEPS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280160" y="713232"/>
            <a:ext cx="9601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결과 및 향후 개선 사항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548640" y="1600200"/>
            <a:ext cx="5120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결과 (Results)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548640" y="2011680"/>
            <a:ext cx="1737360" cy="1371600"/>
          </a:xfrm>
          <a:prstGeom prst="roundRect">
            <a:avLst>
              <a:gd name="adj" fmla="val 5333"/>
            </a:avLst>
          </a:prstGeom>
          <a:solidFill>
            <a:srgbClr val="E9F4F3"/>
          </a:solidFill>
          <a:ln w="12700">
            <a:solidFill>
              <a:srgbClr val="E2E6EC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40080" y="2148840"/>
            <a:ext cx="1554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0E7C8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00%</a:t>
            </a:r>
            <a:endParaRPr lang="en-US" sz="2600" dirty="0"/>
          </a:p>
        </p:txBody>
      </p:sp>
      <p:sp>
        <p:nvSpPr>
          <p:cNvPr id="9" name="Text 6"/>
          <p:cNvSpPr/>
          <p:nvPr/>
        </p:nvSpPr>
        <p:spPr>
          <a:xfrm>
            <a:off x="640080" y="2788920"/>
            <a:ext cx="1554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정량 지표 1을 입력하세요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2423160" y="2011680"/>
            <a:ext cx="1737360" cy="1371600"/>
          </a:xfrm>
          <a:prstGeom prst="roundRect">
            <a:avLst>
              <a:gd name="adj" fmla="val 5333"/>
            </a:avLst>
          </a:prstGeom>
          <a:solidFill>
            <a:srgbClr val="E9F4F3"/>
          </a:solidFill>
          <a:ln w="12700">
            <a:solidFill>
              <a:srgbClr val="E2E6E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2514600" y="2148840"/>
            <a:ext cx="1554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0E7C8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00</a:t>
            </a:r>
            <a:endParaRPr lang="en-US" sz="2600" dirty="0"/>
          </a:p>
        </p:txBody>
      </p:sp>
      <p:sp>
        <p:nvSpPr>
          <p:cNvPr id="12" name="Text 9"/>
          <p:cNvSpPr/>
          <p:nvPr/>
        </p:nvSpPr>
        <p:spPr>
          <a:xfrm>
            <a:off x="2514600" y="2788920"/>
            <a:ext cx="1554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정량 지표 2를 입력하세요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4297680" y="2011680"/>
            <a:ext cx="1737360" cy="1371600"/>
          </a:xfrm>
          <a:prstGeom prst="roundRect">
            <a:avLst>
              <a:gd name="adj" fmla="val 5333"/>
            </a:avLst>
          </a:prstGeom>
          <a:solidFill>
            <a:srgbClr val="E9F4F3"/>
          </a:solidFill>
          <a:ln w="12700">
            <a:solidFill>
              <a:srgbClr val="E2E6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89120" y="2148840"/>
            <a:ext cx="1554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0E7C8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00x</a:t>
            </a:r>
            <a:endParaRPr lang="en-US" sz="2600" dirty="0"/>
          </a:p>
        </p:txBody>
      </p:sp>
      <p:sp>
        <p:nvSpPr>
          <p:cNvPr id="15" name="Text 12"/>
          <p:cNvSpPr/>
          <p:nvPr/>
        </p:nvSpPr>
        <p:spPr>
          <a:xfrm>
            <a:off x="4389120" y="2788920"/>
            <a:ext cx="1554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정량 지표 3을 입력하세요</a:t>
            </a:r>
            <a:endParaRPr lang="en-US" sz="1000" dirty="0"/>
          </a:p>
        </p:txBody>
      </p:sp>
      <p:sp>
        <p:nvSpPr>
          <p:cNvPr id="16" name="Shape 13"/>
          <p:cNvSpPr/>
          <p:nvPr/>
        </p:nvSpPr>
        <p:spPr>
          <a:xfrm>
            <a:off x="548640" y="3657600"/>
            <a:ext cx="5257800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sx="100000" sy="100000" kx="0" ky="0" algn="bl" rotWithShape="0" blurRad="101600" dist="25400" dir="5400000">
              <a:srgbClr val="0F1F3D">
                <a:alpha val="8000"/>
              </a:srgbClr>
            </a:outerShdw>
          </a:effectLst>
        </p:spPr>
      </p:sp>
      <p:sp>
        <p:nvSpPr>
          <p:cNvPr id="17" name="Text 14"/>
          <p:cNvSpPr/>
          <p:nvPr/>
        </p:nvSpPr>
        <p:spPr>
          <a:xfrm>
            <a:off x="822960" y="3886200"/>
            <a:ext cx="470916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달성한 정성적 성과(사용성 개선, 문제 해결 정도 등)를 작성하세요.</a:t>
            </a:r>
            <a:endParaRPr lang="en-US" sz="12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테스트/검증 결과나 사용자 피드백을 요약하세요.</a:t>
            </a:r>
            <a:endParaRPr lang="en-US" sz="12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프로젝트를 통해 배운 점을 간단히 작성하세요.</a:t>
            </a:r>
            <a:endParaRPr lang="en-US" sz="1250" dirty="0"/>
          </a:p>
        </p:txBody>
      </p:sp>
      <p:sp>
        <p:nvSpPr>
          <p:cNvPr id="18" name="Shape 15"/>
          <p:cNvSpPr/>
          <p:nvPr/>
        </p:nvSpPr>
        <p:spPr>
          <a:xfrm>
            <a:off x="6126480" y="1600200"/>
            <a:ext cx="5486400" cy="4434840"/>
          </a:xfrm>
          <a:prstGeom prst="roundRect">
            <a:avLst>
              <a:gd name="adj" fmla="val 1649"/>
            </a:avLst>
          </a:prstGeom>
          <a:solidFill>
            <a:srgbClr val="0F1F3D"/>
          </a:solidFill>
          <a:ln w="12700">
            <a:solidFill>
              <a:srgbClr val="E2E6EC"/>
            </a:solidFill>
            <a:prstDash val="solid"/>
          </a:ln>
          <a:effectLst>
            <a:outerShdw sx="100000" sy="100000" kx="0" ky="0" algn="bl" rotWithShape="0" blurRad="101600" dist="25400" dir="5400000">
              <a:srgbClr val="0F1F3D">
                <a:alpha val="8000"/>
              </a:srgbClr>
            </a:outerShdw>
          </a:effectLst>
        </p:spPr>
      </p:sp>
      <p:sp>
        <p:nvSpPr>
          <p:cNvPr id="19" name="Text 16"/>
          <p:cNvSpPr/>
          <p:nvPr/>
        </p:nvSpPr>
        <p:spPr>
          <a:xfrm>
            <a:off x="6400800" y="182880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향후 개선 사항 (Future Work)</a:t>
            </a:r>
            <a:endParaRPr lang="en-US" sz="1500" dirty="0"/>
          </a:p>
        </p:txBody>
      </p:sp>
      <p:sp>
        <p:nvSpPr>
          <p:cNvPr id="20" name="Shape 17"/>
          <p:cNvSpPr/>
          <p:nvPr/>
        </p:nvSpPr>
        <p:spPr>
          <a:xfrm>
            <a:off x="6400800" y="2331720"/>
            <a:ext cx="365760" cy="365760"/>
          </a:xfrm>
          <a:prstGeom prst="ellipse">
            <a:avLst/>
          </a:prstGeom>
          <a:solidFill>
            <a:srgbClr val="0E7C86"/>
          </a:solidFill>
          <a:ln/>
        </p:spPr>
      </p:sp>
      <p:pic>
        <p:nvPicPr>
          <p:cNvPr id="2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2240" y="2423160"/>
            <a:ext cx="182880" cy="182880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6903720" y="2313432"/>
            <a:ext cx="4480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D8E1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단기적으로 개선할 기능이나 버그를 작성하세요.</a:t>
            </a:r>
            <a:endParaRPr lang="en-US" sz="1250" dirty="0"/>
          </a:p>
        </p:txBody>
      </p:sp>
      <p:sp>
        <p:nvSpPr>
          <p:cNvPr id="23" name="Shape 19"/>
          <p:cNvSpPr/>
          <p:nvPr/>
        </p:nvSpPr>
        <p:spPr>
          <a:xfrm>
            <a:off x="6400800" y="3200400"/>
            <a:ext cx="365760" cy="365760"/>
          </a:xfrm>
          <a:prstGeom prst="ellipse">
            <a:avLst/>
          </a:prstGeom>
          <a:solidFill>
            <a:srgbClr val="0E7C86"/>
          </a:solidFill>
          <a:ln/>
        </p:spPr>
      </p:sp>
      <p:pic>
        <p:nvPicPr>
          <p:cNvPr id="2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2240" y="3291840"/>
            <a:ext cx="182880" cy="182880"/>
          </a:xfrm>
          <a:prstGeom prst="rect">
            <a:avLst/>
          </a:prstGeom>
        </p:spPr>
      </p:pic>
      <p:sp>
        <p:nvSpPr>
          <p:cNvPr id="25" name="Text 20"/>
          <p:cNvSpPr/>
          <p:nvPr/>
        </p:nvSpPr>
        <p:spPr>
          <a:xfrm>
            <a:off x="6903720" y="3182112"/>
            <a:ext cx="4480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D8E1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확장 가능한 기능(스케일업, 추가 모델 등)을 작성하세요.</a:t>
            </a:r>
            <a:endParaRPr lang="en-US" sz="1250" dirty="0"/>
          </a:p>
        </p:txBody>
      </p:sp>
      <p:sp>
        <p:nvSpPr>
          <p:cNvPr id="26" name="Shape 21"/>
          <p:cNvSpPr/>
          <p:nvPr/>
        </p:nvSpPr>
        <p:spPr>
          <a:xfrm>
            <a:off x="6400800" y="4069080"/>
            <a:ext cx="365760" cy="365760"/>
          </a:xfrm>
          <a:prstGeom prst="ellipse">
            <a:avLst/>
          </a:prstGeom>
          <a:solidFill>
            <a:srgbClr val="0E7C86"/>
          </a:solidFill>
          <a:ln/>
        </p:spPr>
      </p:sp>
      <p:pic>
        <p:nvPicPr>
          <p:cNvPr id="2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0" y="4160520"/>
            <a:ext cx="182880" cy="182880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6903720" y="4050792"/>
            <a:ext cx="4480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D8E1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실제 서비스화를 위해 필요한 과제를 작성하세요.</a:t>
            </a:r>
            <a:endParaRPr lang="en-US" sz="1250" dirty="0"/>
          </a:p>
        </p:txBody>
      </p:sp>
      <p:sp>
        <p:nvSpPr>
          <p:cNvPr id="29" name="Shape 23"/>
          <p:cNvSpPr/>
          <p:nvPr/>
        </p:nvSpPr>
        <p:spPr>
          <a:xfrm>
            <a:off x="6400800" y="4937760"/>
            <a:ext cx="365760" cy="365760"/>
          </a:xfrm>
          <a:prstGeom prst="ellipse">
            <a:avLst/>
          </a:prstGeom>
          <a:solidFill>
            <a:srgbClr val="0E7C86"/>
          </a:solidFill>
          <a:ln/>
        </p:spPr>
      </p:sp>
      <p:pic>
        <p:nvPicPr>
          <p:cNvPr id="3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2240" y="5029200"/>
            <a:ext cx="182880" cy="182880"/>
          </a:xfrm>
          <a:prstGeom prst="rect">
            <a:avLst/>
          </a:prstGeom>
        </p:spPr>
      </p:pic>
      <p:sp>
        <p:nvSpPr>
          <p:cNvPr id="31" name="Text 24"/>
          <p:cNvSpPr/>
          <p:nvPr/>
        </p:nvSpPr>
        <p:spPr>
          <a:xfrm>
            <a:off x="6903720" y="4919472"/>
            <a:ext cx="4480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D8E1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장기 로드맵이나 비전을 간단히 제시하세요.</a:t>
            </a:r>
            <a:endParaRPr lang="en-US" sz="1250" dirty="0"/>
          </a:p>
        </p:txBody>
      </p:sp>
      <p:sp>
        <p:nvSpPr>
          <p:cNvPr id="32" name="Text 25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결과 및 향후 개선 사항</a:t>
            </a:r>
            <a:endParaRPr lang="en-US" sz="900" dirty="0"/>
          </a:p>
        </p:txBody>
      </p:sp>
      <p:sp>
        <p:nvSpPr>
          <p:cNvPr id="33" name="Text 26"/>
          <p:cNvSpPr/>
          <p:nvPr/>
        </p:nvSpPr>
        <p:spPr>
          <a:xfrm>
            <a:off x="1115568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F1F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4206240"/>
            <a:ext cx="3840480" cy="3840480"/>
          </a:xfrm>
          <a:prstGeom prst="ellipse">
            <a:avLst/>
          </a:prstGeom>
          <a:solidFill>
            <a:srgbClr val="16305C"/>
          </a:solidFill>
          <a:ln/>
        </p:spPr>
      </p:sp>
      <p:sp>
        <p:nvSpPr>
          <p:cNvPr id="3" name="Shape 1"/>
          <p:cNvSpPr/>
          <p:nvPr/>
        </p:nvSpPr>
        <p:spPr>
          <a:xfrm>
            <a:off x="-1371600" y="-1463040"/>
            <a:ext cx="3108960" cy="3108960"/>
          </a:xfrm>
          <a:prstGeom prst="ellipse">
            <a:avLst/>
          </a:prstGeom>
          <a:solidFill>
            <a:srgbClr val="0E7C86">
              <a:alpha val="2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5577840" y="1965960"/>
            <a:ext cx="1005840" cy="1005840"/>
          </a:xfrm>
          <a:prstGeom prst="ellipse">
            <a:avLst/>
          </a:prstGeom>
          <a:solidFill>
            <a:srgbClr val="0E7C86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97296" y="2185416"/>
            <a:ext cx="566928" cy="56692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0" y="3200400"/>
            <a:ext cx="12161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 &amp; A</a:t>
            </a:r>
            <a:endParaRPr lang="en-US" sz="4800" dirty="0"/>
          </a:p>
        </p:txBody>
      </p:sp>
      <p:sp>
        <p:nvSpPr>
          <p:cNvPr id="7" name="Text 4"/>
          <p:cNvSpPr/>
          <p:nvPr/>
        </p:nvSpPr>
        <p:spPr>
          <a:xfrm>
            <a:off x="0" y="4114800"/>
            <a:ext cx="1216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6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질문과 의견을 환영합니다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709160" y="4892040"/>
            <a:ext cx="2743200" cy="0"/>
          </a:xfrm>
          <a:prstGeom prst="line">
            <a:avLst/>
          </a:prstGeom>
          <a:noFill/>
          <a:ln w="19050">
            <a:solidFill>
              <a:srgbClr val="0E7C8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0" y="5074920"/>
            <a:ext cx="1216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8FA3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연락처 / 이메일 / GitHub 링크를 입력하세요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감사합니다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1115568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목차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60020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E7C8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234440" y="1600200"/>
            <a:ext cx="4617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프로젝트 소개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2295144"/>
            <a:ext cx="5349240" cy="0"/>
          </a:xfrm>
          <a:prstGeom prst="line">
            <a:avLst/>
          </a:prstGeom>
          <a:noFill/>
          <a:ln w="12700">
            <a:solidFill>
              <a:srgbClr val="E2E6E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2386584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E7C8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234440" y="2386584"/>
            <a:ext cx="4617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개발 배경 및 문제 정의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48640" y="3081528"/>
            <a:ext cx="5349240" cy="0"/>
          </a:xfrm>
          <a:prstGeom prst="line">
            <a:avLst/>
          </a:prstGeom>
          <a:noFill/>
          <a:ln w="12700">
            <a:solidFill>
              <a:srgbClr val="E2E6E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48640" y="3172968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E7C8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234440" y="3172968"/>
            <a:ext cx="4617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프로젝트 목표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48640" y="3867912"/>
            <a:ext cx="5349240" cy="0"/>
          </a:xfrm>
          <a:prstGeom prst="line">
            <a:avLst/>
          </a:prstGeom>
          <a:noFill/>
          <a:ln w="12700">
            <a:solidFill>
              <a:srgbClr val="E2E6E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3959352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E7C8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1234440" y="3959352"/>
            <a:ext cx="4617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주요 기능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548640" y="4654296"/>
            <a:ext cx="5349240" cy="0"/>
          </a:xfrm>
          <a:prstGeom prst="line">
            <a:avLst/>
          </a:prstGeom>
          <a:noFill/>
          <a:ln w="12700">
            <a:solidFill>
              <a:srgbClr val="E2E6E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4745736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E7C8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1234440" y="4745736"/>
            <a:ext cx="4617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기술 스택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548640" y="5440680"/>
            <a:ext cx="5349240" cy="0"/>
          </a:xfrm>
          <a:prstGeom prst="line">
            <a:avLst/>
          </a:prstGeom>
          <a:noFill/>
          <a:ln w="12700">
            <a:solidFill>
              <a:srgbClr val="E2E6E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553212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E7C8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1234440" y="5532120"/>
            <a:ext cx="4617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시스템 아키텍처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6355080" y="160020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E7C8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07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7040880" y="1600200"/>
            <a:ext cx="4617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데이터베이스 (ERD)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6355080" y="2295144"/>
            <a:ext cx="5349240" cy="0"/>
          </a:xfrm>
          <a:prstGeom prst="line">
            <a:avLst/>
          </a:prstGeom>
          <a:noFill/>
          <a:ln w="12700">
            <a:solidFill>
              <a:srgbClr val="E2E6E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355080" y="2386584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E7C8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08</a:t>
            </a:r>
            <a:endParaRPr lang="en-US" sz="2200" dirty="0"/>
          </a:p>
        </p:txBody>
      </p:sp>
      <p:sp>
        <p:nvSpPr>
          <p:cNvPr id="25" name="Text 23"/>
          <p:cNvSpPr/>
          <p:nvPr/>
        </p:nvSpPr>
        <p:spPr>
          <a:xfrm>
            <a:off x="7040880" y="2386584"/>
            <a:ext cx="4617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핵심 구현 내용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6355080" y="3081528"/>
            <a:ext cx="5349240" cy="0"/>
          </a:xfrm>
          <a:prstGeom prst="line">
            <a:avLst/>
          </a:prstGeom>
          <a:noFill/>
          <a:ln w="12700">
            <a:solidFill>
              <a:srgbClr val="E2E6E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355080" y="3172968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E7C8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09</a:t>
            </a:r>
            <a:endParaRPr lang="en-US" sz="2200" dirty="0"/>
          </a:p>
        </p:txBody>
      </p:sp>
      <p:sp>
        <p:nvSpPr>
          <p:cNvPr id="28" name="Text 26"/>
          <p:cNvSpPr/>
          <p:nvPr/>
        </p:nvSpPr>
        <p:spPr>
          <a:xfrm>
            <a:off x="7040880" y="3172968"/>
            <a:ext cx="4617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개발 중 문제와 해결 과정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6355080" y="3867912"/>
            <a:ext cx="5349240" cy="0"/>
          </a:xfrm>
          <a:prstGeom prst="line">
            <a:avLst/>
          </a:prstGeom>
          <a:noFill/>
          <a:ln w="12700">
            <a:solidFill>
              <a:srgbClr val="E2E6EC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355080" y="3959352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E7C8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</a:t>
            </a:r>
            <a:endParaRPr lang="en-US" sz="2200" dirty="0"/>
          </a:p>
        </p:txBody>
      </p:sp>
      <p:sp>
        <p:nvSpPr>
          <p:cNvPr id="31" name="Text 29"/>
          <p:cNvSpPr/>
          <p:nvPr/>
        </p:nvSpPr>
        <p:spPr>
          <a:xfrm>
            <a:off x="7040880" y="3959352"/>
            <a:ext cx="4617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시연 (Demo)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6355080" y="4654296"/>
            <a:ext cx="5349240" cy="0"/>
          </a:xfrm>
          <a:prstGeom prst="line">
            <a:avLst/>
          </a:prstGeom>
          <a:noFill/>
          <a:ln w="12700">
            <a:solidFill>
              <a:srgbClr val="E2E6EC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355080" y="4745736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E7C8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11</a:t>
            </a:r>
            <a:endParaRPr lang="en-US" sz="2200" dirty="0"/>
          </a:p>
        </p:txBody>
      </p:sp>
      <p:sp>
        <p:nvSpPr>
          <p:cNvPr id="34" name="Text 32"/>
          <p:cNvSpPr/>
          <p:nvPr/>
        </p:nvSpPr>
        <p:spPr>
          <a:xfrm>
            <a:off x="7040880" y="4745736"/>
            <a:ext cx="4617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결과 및 향후 개선 사항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6355080" y="5440680"/>
            <a:ext cx="5349240" cy="0"/>
          </a:xfrm>
          <a:prstGeom prst="line">
            <a:avLst/>
          </a:prstGeom>
          <a:noFill/>
          <a:ln w="12700">
            <a:solidFill>
              <a:srgbClr val="E2E6EC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355080" y="553212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E7C8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12</a:t>
            </a:r>
            <a:endParaRPr lang="en-US" sz="2200" dirty="0"/>
          </a:p>
        </p:txBody>
      </p:sp>
      <p:sp>
        <p:nvSpPr>
          <p:cNvPr id="37" name="Text 35"/>
          <p:cNvSpPr/>
          <p:nvPr/>
        </p:nvSpPr>
        <p:spPr>
          <a:xfrm>
            <a:off x="7040880" y="5532120"/>
            <a:ext cx="4617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Q&amp;A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목차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1115568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E7C86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4944" y="649224"/>
            <a:ext cx="274320" cy="2743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 INTRODUCTION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280160" y="713232"/>
            <a:ext cx="9601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프로젝트 소개</a:t>
            </a:r>
            <a:endParaRPr lang="en-US" sz="3000" dirty="0"/>
          </a:p>
        </p:txBody>
      </p:sp>
      <p:sp>
        <p:nvSpPr>
          <p:cNvPr id="6" name="Shape 3"/>
          <p:cNvSpPr/>
          <p:nvPr/>
        </p:nvSpPr>
        <p:spPr>
          <a:xfrm>
            <a:off x="548640" y="1554480"/>
            <a:ext cx="5760720" cy="4480560"/>
          </a:xfrm>
          <a:prstGeom prst="roundRect">
            <a:avLst>
              <a:gd name="adj" fmla="val 1633"/>
            </a:avLst>
          </a:prstGeom>
          <a:solidFill>
            <a:srgbClr val="E9F4F3"/>
          </a:solidFill>
          <a:ln w="12700">
            <a:solidFill>
              <a:srgbClr val="E2E6EC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68680" y="1783080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프로젝트 개요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868680" y="2240280"/>
            <a:ext cx="512064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어떤 프로젝트인지 한두 문장으로 정의하세요 (무엇을, 누구를 위해, 어떻게).</a:t>
            </a:r>
            <a:endParaRPr lang="en-US" sz="13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프로젝트의 핵심 가치와 차별점을 요약하세요.</a:t>
            </a:r>
            <a:endParaRPr lang="en-US" sz="13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 프로젝트가 다루는 도메인/산업 분야를 명시하세요.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868680" y="4069080"/>
            <a:ext cx="5120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E7C8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한 줄 요약 (Elevator Pitch)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868680" y="4434840"/>
            <a:ext cx="512064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97280" y="4434840"/>
            <a:ext cx="46634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i="1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 프로젝트를 한 문장으로 소개하는 핵심 메시지를 작성하세요.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6537960" y="1554480"/>
            <a:ext cx="2514600" cy="1298448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sx="100000" sy="100000" kx="0" ky="0" algn="bl" rotWithShape="0" blurRad="101600" dist="25400" dir="5400000">
              <a:srgbClr val="0F1F3D">
                <a:alpha val="8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6739128" y="1755648"/>
            <a:ext cx="457200" cy="457200"/>
          </a:xfrm>
          <a:prstGeom prst="ellipse">
            <a:avLst/>
          </a:prstGeom>
          <a:solidFill>
            <a:srgbClr val="E9F4F3"/>
          </a:solidFill>
          <a:ln/>
        </p:spPr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0568" y="1847088"/>
            <a:ext cx="274320" cy="27432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6739128" y="2304288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개발 기간</a:t>
            </a:r>
            <a:endParaRPr lang="en-US" sz="1050" dirty="0"/>
          </a:p>
        </p:txBody>
      </p:sp>
      <p:sp>
        <p:nvSpPr>
          <p:cNvPr id="16" name="Text 12"/>
          <p:cNvSpPr/>
          <p:nvPr/>
        </p:nvSpPr>
        <p:spPr>
          <a:xfrm>
            <a:off x="6739128" y="2523744"/>
            <a:ext cx="2148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0000.00 ~ 0000.00</a:t>
            </a:r>
            <a:endParaRPr lang="en-US" sz="1150" dirty="0"/>
          </a:p>
        </p:txBody>
      </p:sp>
      <p:sp>
        <p:nvSpPr>
          <p:cNvPr id="17" name="Shape 13"/>
          <p:cNvSpPr/>
          <p:nvPr/>
        </p:nvSpPr>
        <p:spPr>
          <a:xfrm>
            <a:off x="9308592" y="1554480"/>
            <a:ext cx="2514600" cy="1298448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sx="100000" sy="100000" kx="0" ky="0" algn="bl" rotWithShape="0" blurRad="101600" dist="25400" dir="5400000">
              <a:srgbClr val="0F1F3D">
                <a:alpha val="8000"/>
              </a:srgbClr>
            </a:outerShdw>
          </a:effectLst>
        </p:spPr>
      </p:sp>
      <p:sp>
        <p:nvSpPr>
          <p:cNvPr id="18" name="Shape 14"/>
          <p:cNvSpPr/>
          <p:nvPr/>
        </p:nvSpPr>
        <p:spPr>
          <a:xfrm>
            <a:off x="9509760" y="1755648"/>
            <a:ext cx="457200" cy="457200"/>
          </a:xfrm>
          <a:prstGeom prst="ellipse">
            <a:avLst/>
          </a:prstGeom>
          <a:solidFill>
            <a:srgbClr val="E9F4F3"/>
          </a:solidFill>
          <a:ln/>
        </p:spPr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1200" y="1847088"/>
            <a:ext cx="274320" cy="274320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9509760" y="2304288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팀 구성</a:t>
            </a:r>
            <a:endParaRPr lang="en-US" sz="1050" dirty="0"/>
          </a:p>
        </p:txBody>
      </p:sp>
      <p:sp>
        <p:nvSpPr>
          <p:cNvPr id="21" name="Text 16"/>
          <p:cNvSpPr/>
          <p:nvPr/>
        </p:nvSpPr>
        <p:spPr>
          <a:xfrm>
            <a:off x="9509760" y="2523744"/>
            <a:ext cx="2148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예: 기획 1 · 개발 3 · 디자인 1</a:t>
            </a:r>
            <a:endParaRPr lang="en-US" sz="1150" dirty="0"/>
          </a:p>
        </p:txBody>
      </p:sp>
      <p:sp>
        <p:nvSpPr>
          <p:cNvPr id="22" name="Shape 17"/>
          <p:cNvSpPr/>
          <p:nvPr/>
        </p:nvSpPr>
        <p:spPr>
          <a:xfrm>
            <a:off x="6537960" y="3108960"/>
            <a:ext cx="2514600" cy="1298448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sx="100000" sy="100000" kx="0" ky="0" algn="bl" rotWithShape="0" blurRad="101600" dist="25400" dir="5400000">
              <a:srgbClr val="0F1F3D">
                <a:alpha val="8000"/>
              </a:srgbClr>
            </a:outerShdw>
          </a:effectLst>
        </p:spPr>
      </p:sp>
      <p:sp>
        <p:nvSpPr>
          <p:cNvPr id="23" name="Shape 18"/>
          <p:cNvSpPr/>
          <p:nvPr/>
        </p:nvSpPr>
        <p:spPr>
          <a:xfrm>
            <a:off x="6739128" y="3310128"/>
            <a:ext cx="457200" cy="457200"/>
          </a:xfrm>
          <a:prstGeom prst="ellipse">
            <a:avLst/>
          </a:prstGeom>
          <a:solidFill>
            <a:srgbClr val="E9F4F3"/>
          </a:solidFill>
          <a:ln/>
        </p:spPr>
      </p:sp>
      <p:pic>
        <p:nvPicPr>
          <p:cNvPr id="2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0568" y="3401568"/>
            <a:ext cx="274320" cy="274320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6739128" y="3858768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대상 사용자</a:t>
            </a:r>
            <a:endParaRPr lang="en-US" sz="1050" dirty="0"/>
          </a:p>
        </p:txBody>
      </p:sp>
      <p:sp>
        <p:nvSpPr>
          <p:cNvPr id="26" name="Text 20"/>
          <p:cNvSpPr/>
          <p:nvPr/>
        </p:nvSpPr>
        <p:spPr>
          <a:xfrm>
            <a:off x="6739128" y="4078224"/>
            <a:ext cx="2148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주요 타깃 사용자를 입력하세요</a:t>
            </a:r>
            <a:endParaRPr lang="en-US" sz="1150" dirty="0"/>
          </a:p>
        </p:txBody>
      </p:sp>
      <p:sp>
        <p:nvSpPr>
          <p:cNvPr id="27" name="Shape 21"/>
          <p:cNvSpPr/>
          <p:nvPr/>
        </p:nvSpPr>
        <p:spPr>
          <a:xfrm>
            <a:off x="9308592" y="3108960"/>
            <a:ext cx="2514600" cy="1298448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sx="100000" sy="100000" kx="0" ky="0" algn="bl" rotWithShape="0" blurRad="101600" dist="25400" dir="5400000">
              <a:srgbClr val="0F1F3D">
                <a:alpha val="8000"/>
              </a:srgbClr>
            </a:outerShdw>
          </a:effectLst>
        </p:spPr>
      </p:sp>
      <p:sp>
        <p:nvSpPr>
          <p:cNvPr id="28" name="Shape 22"/>
          <p:cNvSpPr/>
          <p:nvPr/>
        </p:nvSpPr>
        <p:spPr>
          <a:xfrm>
            <a:off x="9509760" y="3310128"/>
            <a:ext cx="457200" cy="457200"/>
          </a:xfrm>
          <a:prstGeom prst="ellipse">
            <a:avLst/>
          </a:prstGeom>
          <a:solidFill>
            <a:srgbClr val="E9F4F3"/>
          </a:solidFill>
          <a:ln/>
        </p:spPr>
      </p:sp>
      <p:pic>
        <p:nvPicPr>
          <p:cNvPr id="2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01200" y="3401568"/>
            <a:ext cx="274320" cy="274320"/>
          </a:xfrm>
          <a:prstGeom prst="rect">
            <a:avLst/>
          </a:prstGeom>
        </p:spPr>
      </p:pic>
      <p:sp>
        <p:nvSpPr>
          <p:cNvPr id="30" name="Text 23"/>
          <p:cNvSpPr/>
          <p:nvPr/>
        </p:nvSpPr>
        <p:spPr>
          <a:xfrm>
            <a:off x="9509760" y="3858768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서비스 형태</a:t>
            </a:r>
            <a:endParaRPr lang="en-US" sz="1050" dirty="0"/>
          </a:p>
        </p:txBody>
      </p:sp>
      <p:sp>
        <p:nvSpPr>
          <p:cNvPr id="31" name="Text 24"/>
          <p:cNvSpPr/>
          <p:nvPr/>
        </p:nvSpPr>
        <p:spPr>
          <a:xfrm>
            <a:off x="9509760" y="4078224"/>
            <a:ext cx="2148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웹 / 앱 / API 등</a:t>
            </a:r>
            <a:endParaRPr lang="en-US" sz="1150" dirty="0"/>
          </a:p>
        </p:txBody>
      </p:sp>
      <p:sp>
        <p:nvSpPr>
          <p:cNvPr id="32" name="Text 25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프로젝트 소개</a:t>
            </a:r>
            <a:endParaRPr lang="en-US" sz="900" dirty="0"/>
          </a:p>
        </p:txBody>
      </p:sp>
      <p:sp>
        <p:nvSpPr>
          <p:cNvPr id="33" name="Text 26"/>
          <p:cNvSpPr/>
          <p:nvPr/>
        </p:nvSpPr>
        <p:spPr>
          <a:xfrm>
            <a:off x="1115568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E7C86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4944" y="649224"/>
            <a:ext cx="274320" cy="2743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 BACKGROUND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280160" y="713232"/>
            <a:ext cx="9601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개발 배경 및 문제 정의</a:t>
            </a:r>
            <a:endParaRPr lang="en-US" sz="3000" dirty="0"/>
          </a:p>
        </p:txBody>
      </p:sp>
      <p:sp>
        <p:nvSpPr>
          <p:cNvPr id="6" name="Shape 3"/>
          <p:cNvSpPr/>
          <p:nvPr/>
        </p:nvSpPr>
        <p:spPr>
          <a:xfrm>
            <a:off x="548640" y="1600200"/>
            <a:ext cx="544068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sx="100000" sy="100000" kx="0" ky="0" algn="bl" rotWithShape="0" blurRad="101600" dist="25400" dir="5400000">
              <a:srgbClr val="0F1F3D">
                <a:alpha val="8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868680" y="1874520"/>
            <a:ext cx="457200" cy="457200"/>
          </a:xfrm>
          <a:prstGeom prst="ellipse">
            <a:avLst/>
          </a:prstGeom>
          <a:solidFill>
            <a:srgbClr val="E9F4F3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120" y="1965960"/>
            <a:ext cx="274320" cy="27432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463040" y="1920240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개발 배경</a:t>
            </a:r>
            <a:endParaRPr lang="en-US" sz="1700" dirty="0"/>
          </a:p>
        </p:txBody>
      </p:sp>
      <p:sp>
        <p:nvSpPr>
          <p:cNvPr id="10" name="Text 6"/>
          <p:cNvSpPr/>
          <p:nvPr/>
        </p:nvSpPr>
        <p:spPr>
          <a:xfrm>
            <a:off x="868680" y="251460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35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 프로젝트를 시작하게 된 사회적/산업적/기술적 배경을 설명하세요.</a:t>
            </a:r>
            <a:endParaRPr lang="en-US" sz="135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35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관련 시장이나 기존 서비스의 현황을 간단히 언급하세요.</a:t>
            </a:r>
            <a:endParaRPr lang="en-US" sz="135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35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팀이 이 주제를 선택한 계기를 작성하세요.</a:t>
            </a:r>
            <a:endParaRPr lang="en-US" sz="1350" dirty="0"/>
          </a:p>
        </p:txBody>
      </p:sp>
      <p:sp>
        <p:nvSpPr>
          <p:cNvPr id="11" name="Shape 7"/>
          <p:cNvSpPr/>
          <p:nvPr/>
        </p:nvSpPr>
        <p:spPr>
          <a:xfrm>
            <a:off x="6172200" y="1600200"/>
            <a:ext cx="5440680" cy="4434840"/>
          </a:xfrm>
          <a:prstGeom prst="roundRect">
            <a:avLst>
              <a:gd name="adj" fmla="val 1649"/>
            </a:avLst>
          </a:prstGeom>
          <a:solidFill>
            <a:srgbClr val="0F1F3D"/>
          </a:solidFill>
          <a:ln w="12700">
            <a:solidFill>
              <a:srgbClr val="E2E6EC"/>
            </a:solidFill>
            <a:prstDash val="solid"/>
          </a:ln>
          <a:effectLst>
            <a:outerShdw sx="100000" sy="100000" kx="0" ky="0" algn="bl" rotWithShape="0" blurRad="101600" dist="25400" dir="5400000">
              <a:srgbClr val="0F1F3D">
                <a:alpha val="8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6492240" y="1874520"/>
            <a:ext cx="457200" cy="457200"/>
          </a:xfrm>
          <a:prstGeom prst="ellipse">
            <a:avLst/>
          </a:prstGeom>
          <a:solidFill>
            <a:srgbClr val="24406B"/>
          </a:solidFill>
          <a:ln/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3680" y="1965960"/>
            <a:ext cx="274320" cy="27432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086600" y="1920240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문제 정의</a:t>
            </a:r>
            <a:endParaRPr lang="en-US" sz="1700" dirty="0"/>
          </a:p>
        </p:txBody>
      </p:sp>
      <p:sp>
        <p:nvSpPr>
          <p:cNvPr id="15" name="Text 10"/>
          <p:cNvSpPr/>
          <p:nvPr/>
        </p:nvSpPr>
        <p:spPr>
          <a:xfrm>
            <a:off x="6492240" y="251460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350" dirty="0">
                <a:solidFill>
                  <a:srgbClr val="D8E1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현재 사용자/시장이 겪고 있는 구체적인 불편함(Pain Point)을 정의하세요.</a:t>
            </a:r>
            <a:endParaRPr lang="en-US" sz="135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350" dirty="0">
                <a:solidFill>
                  <a:srgbClr val="D8E1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기존 방식/서비스의 한계를 명확히 서술하세요.</a:t>
            </a:r>
            <a:endParaRPr lang="en-US" sz="135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350" dirty="0">
                <a:solidFill>
                  <a:srgbClr val="D8E1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 문제를 해결해야 하는 이유(임팩트)를 제시하세요.</a:t>
            </a:r>
            <a:endParaRPr lang="en-US" sz="1350" dirty="0"/>
          </a:p>
        </p:txBody>
      </p:sp>
      <p:sp>
        <p:nvSpPr>
          <p:cNvPr id="16" name="Text 11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개발 배경 및 문제 정의</a:t>
            </a:r>
            <a:endParaRPr lang="en-US" sz="900" dirty="0"/>
          </a:p>
        </p:txBody>
      </p:sp>
      <p:sp>
        <p:nvSpPr>
          <p:cNvPr id="17" name="Text 12"/>
          <p:cNvSpPr/>
          <p:nvPr/>
        </p:nvSpPr>
        <p:spPr>
          <a:xfrm>
            <a:off x="1115568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E7C86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4944" y="649224"/>
            <a:ext cx="274320" cy="2743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 GOALS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280160" y="713232"/>
            <a:ext cx="9601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프로젝트 목표</a:t>
            </a:r>
            <a:endParaRPr lang="en-US" sz="3000" dirty="0"/>
          </a:p>
        </p:txBody>
      </p:sp>
      <p:sp>
        <p:nvSpPr>
          <p:cNvPr id="6" name="Shape 3"/>
          <p:cNvSpPr/>
          <p:nvPr/>
        </p:nvSpPr>
        <p:spPr>
          <a:xfrm>
            <a:off x="548640" y="1965960"/>
            <a:ext cx="3520440" cy="329184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sx="100000" sy="100000" kx="0" ky="0" algn="bl" rotWithShape="0" blurRad="101600" dist="25400" dir="5400000">
              <a:srgbClr val="0F1F3D">
                <a:alpha val="8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548640" y="1965960"/>
            <a:ext cx="3520440" cy="822960"/>
          </a:xfrm>
          <a:prstGeom prst="rect">
            <a:avLst/>
          </a:prstGeom>
          <a:solidFill>
            <a:srgbClr val="0F1F3D"/>
          </a:solidFill>
          <a:ln/>
        </p:spPr>
      </p:sp>
      <p:sp>
        <p:nvSpPr>
          <p:cNvPr id="8" name="Shape 5"/>
          <p:cNvSpPr/>
          <p:nvPr/>
        </p:nvSpPr>
        <p:spPr>
          <a:xfrm>
            <a:off x="548640" y="1965960"/>
            <a:ext cx="3520440" cy="822960"/>
          </a:xfrm>
          <a:prstGeom prst="roundRect">
            <a:avLst>
              <a:gd name="adj" fmla="val 8889"/>
            </a:avLst>
          </a:prstGeom>
          <a:solidFill>
            <a:srgbClr val="0F1F3D"/>
          </a:solidFill>
          <a:ln/>
        </p:spPr>
      </p:sp>
      <p:sp>
        <p:nvSpPr>
          <p:cNvPr id="9" name="Shape 6"/>
          <p:cNvSpPr/>
          <p:nvPr/>
        </p:nvSpPr>
        <p:spPr>
          <a:xfrm>
            <a:off x="548640" y="2377440"/>
            <a:ext cx="3520440" cy="411480"/>
          </a:xfrm>
          <a:prstGeom prst="rect">
            <a:avLst/>
          </a:prstGeom>
          <a:solidFill>
            <a:srgbClr val="0F1F3D"/>
          </a:solidFill>
          <a:ln/>
        </p:spPr>
      </p:sp>
      <p:sp>
        <p:nvSpPr>
          <p:cNvPr id="10" name="Shape 7"/>
          <p:cNvSpPr/>
          <p:nvPr/>
        </p:nvSpPr>
        <p:spPr>
          <a:xfrm>
            <a:off x="777240" y="2148840"/>
            <a:ext cx="457200" cy="457200"/>
          </a:xfrm>
          <a:prstGeom prst="ellipse">
            <a:avLst/>
          </a:prstGeom>
          <a:solidFill>
            <a:srgbClr val="16305C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80" y="2240280"/>
            <a:ext cx="274320" cy="27432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371600" y="214884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목표 1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822960" y="301752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가장 핵심이 되는 목표를 한 문장으로 작성하세요.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822960" y="4389120"/>
            <a:ext cx="2971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기대 효과 / 성공 지표를 이곳에 작성하세요.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4389120" y="1965960"/>
            <a:ext cx="3520440" cy="329184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sx="100000" sy="100000" kx="0" ky="0" algn="bl" rotWithShape="0" blurRad="101600" dist="25400" dir="5400000">
              <a:srgbClr val="0F1F3D">
                <a:alpha val="8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4389120" y="1965960"/>
            <a:ext cx="3520440" cy="822960"/>
          </a:xfrm>
          <a:prstGeom prst="rect">
            <a:avLst/>
          </a:prstGeom>
          <a:solidFill>
            <a:srgbClr val="0E7C86"/>
          </a:solidFill>
          <a:ln/>
        </p:spPr>
      </p:sp>
      <p:sp>
        <p:nvSpPr>
          <p:cNvPr id="17" name="Shape 13"/>
          <p:cNvSpPr/>
          <p:nvPr/>
        </p:nvSpPr>
        <p:spPr>
          <a:xfrm>
            <a:off x="4389120" y="1965960"/>
            <a:ext cx="3520440" cy="822960"/>
          </a:xfrm>
          <a:prstGeom prst="roundRect">
            <a:avLst>
              <a:gd name="adj" fmla="val 8889"/>
            </a:avLst>
          </a:prstGeom>
          <a:solidFill>
            <a:srgbClr val="0E7C86"/>
          </a:solidFill>
          <a:ln/>
        </p:spPr>
      </p:sp>
      <p:sp>
        <p:nvSpPr>
          <p:cNvPr id="18" name="Shape 14"/>
          <p:cNvSpPr/>
          <p:nvPr/>
        </p:nvSpPr>
        <p:spPr>
          <a:xfrm>
            <a:off x="4389120" y="2377440"/>
            <a:ext cx="3520440" cy="411480"/>
          </a:xfrm>
          <a:prstGeom prst="rect">
            <a:avLst/>
          </a:prstGeom>
          <a:solidFill>
            <a:srgbClr val="0E7C86"/>
          </a:solidFill>
          <a:ln/>
        </p:spPr>
      </p:sp>
      <p:sp>
        <p:nvSpPr>
          <p:cNvPr id="19" name="Shape 15"/>
          <p:cNvSpPr/>
          <p:nvPr/>
        </p:nvSpPr>
        <p:spPr>
          <a:xfrm>
            <a:off x="4617720" y="2148840"/>
            <a:ext cx="457200" cy="457200"/>
          </a:xfrm>
          <a:prstGeom prst="ellipse">
            <a:avLst/>
          </a:prstGeom>
          <a:solidFill>
            <a:srgbClr val="0A5A61"/>
          </a:solidFill>
          <a:ln/>
        </p:spPr>
      </p:sp>
      <p:pic>
        <p:nvPicPr>
          <p:cNvPr id="2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9160" y="2240280"/>
            <a:ext cx="274320" cy="274320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5212080" y="214884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목표 2</a:t>
            </a:r>
            <a:endParaRPr lang="en-US" sz="1700" dirty="0"/>
          </a:p>
        </p:txBody>
      </p:sp>
      <p:sp>
        <p:nvSpPr>
          <p:cNvPr id="22" name="Text 17"/>
          <p:cNvSpPr/>
          <p:nvPr/>
        </p:nvSpPr>
        <p:spPr>
          <a:xfrm>
            <a:off x="4663440" y="301752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두 번째로 중요한 목표와 기대 효과를 작성하세요.</a:t>
            </a:r>
            <a:endParaRPr lang="en-US" sz="1300" dirty="0"/>
          </a:p>
        </p:txBody>
      </p:sp>
      <p:sp>
        <p:nvSpPr>
          <p:cNvPr id="23" name="Text 18"/>
          <p:cNvSpPr/>
          <p:nvPr/>
        </p:nvSpPr>
        <p:spPr>
          <a:xfrm>
            <a:off x="4663440" y="4389120"/>
            <a:ext cx="2971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기대 효과 / 성공 지표를 이곳에 작성하세요.</a:t>
            </a:r>
            <a:endParaRPr lang="en-US" sz="1150" dirty="0"/>
          </a:p>
        </p:txBody>
      </p:sp>
      <p:sp>
        <p:nvSpPr>
          <p:cNvPr id="24" name="Shape 19"/>
          <p:cNvSpPr/>
          <p:nvPr/>
        </p:nvSpPr>
        <p:spPr>
          <a:xfrm>
            <a:off x="8229600" y="1965960"/>
            <a:ext cx="3520440" cy="329184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sx="100000" sy="100000" kx="0" ky="0" algn="bl" rotWithShape="0" blurRad="101600" dist="25400" dir="5400000">
              <a:srgbClr val="0F1F3D">
                <a:alpha val="8000"/>
              </a:srgbClr>
            </a:outerShdw>
          </a:effectLst>
        </p:spPr>
      </p:sp>
      <p:sp>
        <p:nvSpPr>
          <p:cNvPr id="25" name="Shape 20"/>
          <p:cNvSpPr/>
          <p:nvPr/>
        </p:nvSpPr>
        <p:spPr>
          <a:xfrm>
            <a:off x="8229600" y="1965960"/>
            <a:ext cx="3520440" cy="822960"/>
          </a:xfrm>
          <a:prstGeom prst="rect">
            <a:avLst/>
          </a:prstGeom>
          <a:solidFill>
            <a:srgbClr val="0F1F3D"/>
          </a:solidFill>
          <a:ln/>
        </p:spPr>
      </p:sp>
      <p:sp>
        <p:nvSpPr>
          <p:cNvPr id="26" name="Shape 21"/>
          <p:cNvSpPr/>
          <p:nvPr/>
        </p:nvSpPr>
        <p:spPr>
          <a:xfrm>
            <a:off x="8229600" y="1965960"/>
            <a:ext cx="3520440" cy="822960"/>
          </a:xfrm>
          <a:prstGeom prst="roundRect">
            <a:avLst>
              <a:gd name="adj" fmla="val 8889"/>
            </a:avLst>
          </a:prstGeom>
          <a:solidFill>
            <a:srgbClr val="0F1F3D"/>
          </a:solidFill>
          <a:ln/>
        </p:spPr>
      </p:sp>
      <p:sp>
        <p:nvSpPr>
          <p:cNvPr id="27" name="Shape 22"/>
          <p:cNvSpPr/>
          <p:nvPr/>
        </p:nvSpPr>
        <p:spPr>
          <a:xfrm>
            <a:off x="8229600" y="2377440"/>
            <a:ext cx="3520440" cy="411480"/>
          </a:xfrm>
          <a:prstGeom prst="rect">
            <a:avLst/>
          </a:prstGeom>
          <a:solidFill>
            <a:srgbClr val="0F1F3D"/>
          </a:solidFill>
          <a:ln/>
        </p:spPr>
      </p:sp>
      <p:sp>
        <p:nvSpPr>
          <p:cNvPr id="28" name="Shape 23"/>
          <p:cNvSpPr/>
          <p:nvPr/>
        </p:nvSpPr>
        <p:spPr>
          <a:xfrm>
            <a:off x="8458200" y="2148840"/>
            <a:ext cx="457200" cy="457200"/>
          </a:xfrm>
          <a:prstGeom prst="ellipse">
            <a:avLst/>
          </a:prstGeom>
          <a:solidFill>
            <a:srgbClr val="16305C"/>
          </a:solidFill>
          <a:ln/>
        </p:spPr>
      </p:sp>
      <p:pic>
        <p:nvPicPr>
          <p:cNvPr id="2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0" y="2240280"/>
            <a:ext cx="274320" cy="274320"/>
          </a:xfrm>
          <a:prstGeom prst="rect">
            <a:avLst/>
          </a:prstGeom>
        </p:spPr>
      </p:pic>
      <p:sp>
        <p:nvSpPr>
          <p:cNvPr id="30" name="Text 24"/>
          <p:cNvSpPr/>
          <p:nvPr/>
        </p:nvSpPr>
        <p:spPr>
          <a:xfrm>
            <a:off x="9052560" y="214884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목표 3</a:t>
            </a:r>
            <a:endParaRPr lang="en-US" sz="1700" dirty="0"/>
          </a:p>
        </p:txBody>
      </p:sp>
      <p:sp>
        <p:nvSpPr>
          <p:cNvPr id="31" name="Text 25"/>
          <p:cNvSpPr/>
          <p:nvPr/>
        </p:nvSpPr>
        <p:spPr>
          <a:xfrm>
            <a:off x="8503920" y="301752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기술적 또는 비즈니스적 목표를 작성하세요.</a:t>
            </a:r>
            <a:endParaRPr lang="en-US" sz="1300" dirty="0"/>
          </a:p>
        </p:txBody>
      </p:sp>
      <p:sp>
        <p:nvSpPr>
          <p:cNvPr id="32" name="Text 26"/>
          <p:cNvSpPr/>
          <p:nvPr/>
        </p:nvSpPr>
        <p:spPr>
          <a:xfrm>
            <a:off x="8503920" y="4389120"/>
            <a:ext cx="2971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기대 효과 / 성공 지표를 이곳에 작성하세요.</a:t>
            </a:r>
            <a:endParaRPr lang="en-US" sz="1150" dirty="0"/>
          </a:p>
        </p:txBody>
      </p:sp>
      <p:sp>
        <p:nvSpPr>
          <p:cNvPr id="33" name="Text 27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프로젝트 목표</a:t>
            </a:r>
            <a:endParaRPr lang="en-US" sz="900" dirty="0"/>
          </a:p>
        </p:txBody>
      </p:sp>
      <p:sp>
        <p:nvSpPr>
          <p:cNvPr id="34" name="Text 28"/>
          <p:cNvSpPr/>
          <p:nvPr/>
        </p:nvSpPr>
        <p:spPr>
          <a:xfrm>
            <a:off x="1115568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E7C86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4944" y="649224"/>
            <a:ext cx="274320" cy="2743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 KEY FEATURES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280160" y="713232"/>
            <a:ext cx="9601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주요 기능</a:t>
            </a:r>
            <a:endParaRPr lang="en-US" sz="3000" dirty="0"/>
          </a:p>
        </p:txBody>
      </p:sp>
      <p:sp>
        <p:nvSpPr>
          <p:cNvPr id="6" name="Shape 3"/>
          <p:cNvSpPr/>
          <p:nvPr/>
        </p:nvSpPr>
        <p:spPr>
          <a:xfrm>
            <a:off x="548640" y="1691640"/>
            <a:ext cx="356616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sx="100000" sy="100000" kx="0" ky="0" algn="bl" rotWithShape="0" blurRad="101600" dist="25400" dir="5400000">
              <a:srgbClr val="0F1F3D">
                <a:alpha val="8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777240" y="1920240"/>
            <a:ext cx="502920" cy="502920"/>
          </a:xfrm>
          <a:prstGeom prst="ellipse">
            <a:avLst/>
          </a:prstGeom>
          <a:solidFill>
            <a:srgbClr val="0E7C86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968" y="2029968"/>
            <a:ext cx="283464" cy="28346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417320" y="1892808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기능 1</a:t>
            </a:r>
            <a:endParaRPr lang="en-US" sz="1550" dirty="0"/>
          </a:p>
        </p:txBody>
      </p:sp>
      <p:sp>
        <p:nvSpPr>
          <p:cNvPr id="10" name="Text 6"/>
          <p:cNvSpPr/>
          <p:nvPr/>
        </p:nvSpPr>
        <p:spPr>
          <a:xfrm>
            <a:off x="777240" y="2560320"/>
            <a:ext cx="3108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핵심 기능을 이름과 함께 한두 문장으로 설명하세요.</a:t>
            </a:r>
            <a:endParaRPr lang="en-US" sz="1200" dirty="0"/>
          </a:p>
        </p:txBody>
      </p:sp>
      <p:sp>
        <p:nvSpPr>
          <p:cNvPr id="11" name="Shape 7"/>
          <p:cNvSpPr/>
          <p:nvPr/>
        </p:nvSpPr>
        <p:spPr>
          <a:xfrm>
            <a:off x="4370832" y="1691640"/>
            <a:ext cx="356616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sx="100000" sy="100000" kx="0" ky="0" algn="bl" rotWithShape="0" blurRad="101600" dist="25400" dir="5400000">
              <a:srgbClr val="0F1F3D">
                <a:alpha val="8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4599432" y="1920240"/>
            <a:ext cx="502920" cy="502920"/>
          </a:xfrm>
          <a:prstGeom prst="ellipse">
            <a:avLst/>
          </a:prstGeom>
          <a:solidFill>
            <a:srgbClr val="0E7C86"/>
          </a:solidFill>
          <a:ln/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9160" y="2029968"/>
            <a:ext cx="283464" cy="283464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239512" y="1892808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기능 2</a:t>
            </a:r>
            <a:endParaRPr lang="en-US" sz="1550" dirty="0"/>
          </a:p>
        </p:txBody>
      </p:sp>
      <p:sp>
        <p:nvSpPr>
          <p:cNvPr id="15" name="Text 10"/>
          <p:cNvSpPr/>
          <p:nvPr/>
        </p:nvSpPr>
        <p:spPr>
          <a:xfrm>
            <a:off x="4599432" y="2560320"/>
            <a:ext cx="3108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데이터 처리/저장 관련 기능이 있다면 작성하세요.</a:t>
            </a:r>
            <a:endParaRPr lang="en-US" sz="1200" dirty="0"/>
          </a:p>
        </p:txBody>
      </p:sp>
      <p:sp>
        <p:nvSpPr>
          <p:cNvPr id="16" name="Shape 11"/>
          <p:cNvSpPr/>
          <p:nvPr/>
        </p:nvSpPr>
        <p:spPr>
          <a:xfrm>
            <a:off x="8193024" y="1691640"/>
            <a:ext cx="356616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sx="100000" sy="100000" kx="0" ky="0" algn="bl" rotWithShape="0" blurRad="101600" dist="25400" dir="5400000">
              <a:srgbClr val="0F1F3D">
                <a:alpha val="8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8421624" y="1920240"/>
            <a:ext cx="502920" cy="502920"/>
          </a:xfrm>
          <a:prstGeom prst="ellipse">
            <a:avLst/>
          </a:prstGeom>
          <a:solidFill>
            <a:srgbClr val="0E7C86"/>
          </a:solidFill>
          <a:ln/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1352" y="2029968"/>
            <a:ext cx="283464" cy="283464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9061704" y="1892808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기능 3</a:t>
            </a:r>
            <a:endParaRPr lang="en-US" sz="1550" dirty="0"/>
          </a:p>
        </p:txBody>
      </p:sp>
      <p:sp>
        <p:nvSpPr>
          <p:cNvPr id="20" name="Text 14"/>
          <p:cNvSpPr/>
          <p:nvPr/>
        </p:nvSpPr>
        <p:spPr>
          <a:xfrm>
            <a:off x="8421624" y="2560320"/>
            <a:ext cx="3108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사용자 인터페이스/경험 관련 기능을 작성하세요.</a:t>
            </a:r>
            <a:endParaRPr lang="en-US" sz="1200" dirty="0"/>
          </a:p>
        </p:txBody>
      </p:sp>
      <p:sp>
        <p:nvSpPr>
          <p:cNvPr id="21" name="Shape 15"/>
          <p:cNvSpPr/>
          <p:nvPr/>
        </p:nvSpPr>
        <p:spPr>
          <a:xfrm>
            <a:off x="548640" y="3913632"/>
            <a:ext cx="356616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sx="100000" sy="100000" kx="0" ky="0" algn="bl" rotWithShape="0" blurRad="101600" dist="25400" dir="5400000">
              <a:srgbClr val="0F1F3D">
                <a:alpha val="8000"/>
              </a:srgbClr>
            </a:outerShdw>
          </a:effectLst>
        </p:spPr>
      </p:sp>
      <p:sp>
        <p:nvSpPr>
          <p:cNvPr id="22" name="Shape 16"/>
          <p:cNvSpPr/>
          <p:nvPr/>
        </p:nvSpPr>
        <p:spPr>
          <a:xfrm>
            <a:off x="777240" y="4142232"/>
            <a:ext cx="502920" cy="502920"/>
          </a:xfrm>
          <a:prstGeom prst="ellipse">
            <a:avLst/>
          </a:prstGeom>
          <a:solidFill>
            <a:srgbClr val="0E7C86"/>
          </a:solidFill>
          <a:ln/>
        </p:spPr>
      </p:sp>
      <p:pic>
        <p:nvPicPr>
          <p:cNvPr id="2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968" y="4251960"/>
            <a:ext cx="283464" cy="283464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1417320" y="4114800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기능 4</a:t>
            </a:r>
            <a:endParaRPr lang="en-US" sz="1550" dirty="0"/>
          </a:p>
        </p:txBody>
      </p:sp>
      <p:sp>
        <p:nvSpPr>
          <p:cNvPr id="25" name="Text 18"/>
          <p:cNvSpPr/>
          <p:nvPr/>
        </p:nvSpPr>
        <p:spPr>
          <a:xfrm>
            <a:off x="777240" y="4782312"/>
            <a:ext cx="3108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연동/배포/알림 등 부가 기능을 작성하세요.</a:t>
            </a:r>
            <a:endParaRPr lang="en-US" sz="1200" dirty="0"/>
          </a:p>
        </p:txBody>
      </p:sp>
      <p:sp>
        <p:nvSpPr>
          <p:cNvPr id="26" name="Shape 19"/>
          <p:cNvSpPr/>
          <p:nvPr/>
        </p:nvSpPr>
        <p:spPr>
          <a:xfrm>
            <a:off x="4370832" y="3913632"/>
            <a:ext cx="356616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sx="100000" sy="100000" kx="0" ky="0" algn="bl" rotWithShape="0" blurRad="101600" dist="25400" dir="5400000">
              <a:srgbClr val="0F1F3D">
                <a:alpha val="8000"/>
              </a:srgbClr>
            </a:outerShdw>
          </a:effectLst>
        </p:spPr>
      </p:sp>
      <p:sp>
        <p:nvSpPr>
          <p:cNvPr id="27" name="Shape 20"/>
          <p:cNvSpPr/>
          <p:nvPr/>
        </p:nvSpPr>
        <p:spPr>
          <a:xfrm>
            <a:off x="4599432" y="4142232"/>
            <a:ext cx="502920" cy="502920"/>
          </a:xfrm>
          <a:prstGeom prst="ellipse">
            <a:avLst/>
          </a:prstGeom>
          <a:solidFill>
            <a:srgbClr val="0E7C86"/>
          </a:solidFill>
          <a:ln/>
        </p:spPr>
      </p:sp>
      <p:pic>
        <p:nvPicPr>
          <p:cNvPr id="28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09160" y="4251960"/>
            <a:ext cx="283464" cy="283464"/>
          </a:xfrm>
          <a:prstGeom prst="rect">
            <a:avLst/>
          </a:prstGeom>
        </p:spPr>
      </p:pic>
      <p:sp>
        <p:nvSpPr>
          <p:cNvPr id="29" name="Text 21"/>
          <p:cNvSpPr/>
          <p:nvPr/>
        </p:nvSpPr>
        <p:spPr>
          <a:xfrm>
            <a:off x="5239512" y="4114800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기능 5</a:t>
            </a:r>
            <a:endParaRPr lang="en-US" sz="1550" dirty="0"/>
          </a:p>
        </p:txBody>
      </p:sp>
      <p:sp>
        <p:nvSpPr>
          <p:cNvPr id="30" name="Text 22"/>
          <p:cNvSpPr/>
          <p:nvPr/>
        </p:nvSpPr>
        <p:spPr>
          <a:xfrm>
            <a:off x="4599432" y="4782312"/>
            <a:ext cx="3108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분석/리포트/대시보드 관련 기능을 작성하세요.</a:t>
            </a:r>
            <a:endParaRPr lang="en-US" sz="1200" dirty="0"/>
          </a:p>
        </p:txBody>
      </p:sp>
      <p:sp>
        <p:nvSpPr>
          <p:cNvPr id="31" name="Shape 23"/>
          <p:cNvSpPr/>
          <p:nvPr/>
        </p:nvSpPr>
        <p:spPr>
          <a:xfrm>
            <a:off x="8193024" y="3913632"/>
            <a:ext cx="356616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sx="100000" sy="100000" kx="0" ky="0" algn="bl" rotWithShape="0" blurRad="101600" dist="25400" dir="5400000">
              <a:srgbClr val="0F1F3D">
                <a:alpha val="8000"/>
              </a:srgbClr>
            </a:outerShdw>
          </a:effectLst>
        </p:spPr>
      </p:sp>
      <p:sp>
        <p:nvSpPr>
          <p:cNvPr id="32" name="Shape 24"/>
          <p:cNvSpPr/>
          <p:nvPr/>
        </p:nvSpPr>
        <p:spPr>
          <a:xfrm>
            <a:off x="8421624" y="4142232"/>
            <a:ext cx="502920" cy="502920"/>
          </a:xfrm>
          <a:prstGeom prst="ellipse">
            <a:avLst/>
          </a:prstGeom>
          <a:solidFill>
            <a:srgbClr val="0E7C86"/>
          </a:solidFill>
          <a:ln/>
        </p:spPr>
      </p:sp>
      <p:pic>
        <p:nvPicPr>
          <p:cNvPr id="3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31352" y="4251960"/>
            <a:ext cx="283464" cy="283464"/>
          </a:xfrm>
          <a:prstGeom prst="rect">
            <a:avLst/>
          </a:prstGeom>
        </p:spPr>
      </p:pic>
      <p:sp>
        <p:nvSpPr>
          <p:cNvPr id="34" name="Text 25"/>
          <p:cNvSpPr/>
          <p:nvPr/>
        </p:nvSpPr>
        <p:spPr>
          <a:xfrm>
            <a:off x="9061704" y="4114800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기능 6</a:t>
            </a:r>
            <a:endParaRPr lang="en-US" sz="1550" dirty="0"/>
          </a:p>
        </p:txBody>
      </p:sp>
      <p:sp>
        <p:nvSpPr>
          <p:cNvPr id="35" name="Text 26"/>
          <p:cNvSpPr/>
          <p:nvPr/>
        </p:nvSpPr>
        <p:spPr>
          <a:xfrm>
            <a:off x="8421624" y="4782312"/>
            <a:ext cx="3108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그 외 차별화된 기능을 자유롭게 작성하세요.</a:t>
            </a:r>
            <a:endParaRPr lang="en-US" sz="1200" dirty="0"/>
          </a:p>
        </p:txBody>
      </p:sp>
      <p:sp>
        <p:nvSpPr>
          <p:cNvPr id="36" name="Text 27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주요 기능</a:t>
            </a:r>
            <a:endParaRPr lang="en-US" sz="900" dirty="0"/>
          </a:p>
        </p:txBody>
      </p:sp>
      <p:sp>
        <p:nvSpPr>
          <p:cNvPr id="37" name="Text 28"/>
          <p:cNvSpPr/>
          <p:nvPr/>
        </p:nvSpPr>
        <p:spPr>
          <a:xfrm>
            <a:off x="1115568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E7C86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4944" y="649224"/>
            <a:ext cx="274320" cy="2743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 TECH STACK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280160" y="713232"/>
            <a:ext cx="9601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기술 스택</a:t>
            </a:r>
            <a:endParaRPr lang="en-US" sz="3000" dirty="0"/>
          </a:p>
        </p:txBody>
      </p:sp>
      <p:sp>
        <p:nvSpPr>
          <p:cNvPr id="6" name="Shape 3"/>
          <p:cNvSpPr/>
          <p:nvPr/>
        </p:nvSpPr>
        <p:spPr>
          <a:xfrm>
            <a:off x="548640" y="1691640"/>
            <a:ext cx="3566160" cy="1965960"/>
          </a:xfrm>
          <a:prstGeom prst="roundRect">
            <a:avLst>
              <a:gd name="adj" fmla="val 3721"/>
            </a:avLst>
          </a:prstGeom>
          <a:solidFill>
            <a:srgbClr val="0F1F3D"/>
          </a:solidFill>
          <a:ln w="12700">
            <a:solidFill>
              <a:srgbClr val="E2E6EC"/>
            </a:solidFill>
            <a:prstDash val="solid"/>
          </a:ln>
          <a:effectLst>
            <a:outerShdw sx="100000" sy="100000" kx="0" ky="0" algn="bl" rotWithShape="0" blurRad="101600" dist="25400" dir="5400000">
              <a:srgbClr val="0F1F3D">
                <a:alpha val="8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777240" y="1920240"/>
            <a:ext cx="502920" cy="502920"/>
          </a:xfrm>
          <a:prstGeom prst="ellipse">
            <a:avLst/>
          </a:prstGeom>
          <a:solidFill>
            <a:srgbClr val="0E7C86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968" y="2029968"/>
            <a:ext cx="283464" cy="28346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777240" y="256032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Frontend</a:t>
            </a:r>
            <a:endParaRPr lang="en-US" sz="1500" dirty="0"/>
          </a:p>
        </p:txBody>
      </p:sp>
      <p:sp>
        <p:nvSpPr>
          <p:cNvPr id="10" name="Text 6"/>
          <p:cNvSpPr/>
          <p:nvPr/>
        </p:nvSpPr>
        <p:spPr>
          <a:xfrm>
            <a:off x="777240" y="2898648"/>
            <a:ext cx="3108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8E1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예: React, HTML/CSS, Streamlit</a:t>
            </a:r>
            <a:endParaRPr lang="en-US" sz="1200" dirty="0"/>
          </a:p>
        </p:txBody>
      </p:sp>
      <p:sp>
        <p:nvSpPr>
          <p:cNvPr id="11" name="Shape 7"/>
          <p:cNvSpPr/>
          <p:nvPr/>
        </p:nvSpPr>
        <p:spPr>
          <a:xfrm>
            <a:off x="4370832" y="1691640"/>
            <a:ext cx="3566160" cy="1965960"/>
          </a:xfrm>
          <a:prstGeom prst="roundRect">
            <a:avLst>
              <a:gd name="adj" fmla="val 3721"/>
            </a:avLst>
          </a:prstGeom>
          <a:solidFill>
            <a:srgbClr val="0F1F3D"/>
          </a:solidFill>
          <a:ln w="12700">
            <a:solidFill>
              <a:srgbClr val="E2E6EC"/>
            </a:solidFill>
            <a:prstDash val="solid"/>
          </a:ln>
          <a:effectLst>
            <a:outerShdw sx="100000" sy="100000" kx="0" ky="0" algn="bl" rotWithShape="0" blurRad="101600" dist="25400" dir="5400000">
              <a:srgbClr val="0F1F3D">
                <a:alpha val="8000"/>
              </a:srgbClr>
            </a:outerShdw>
          </a:effectLst>
        </p:spPr>
      </p:sp>
      <p:sp>
        <p:nvSpPr>
          <p:cNvPr id="12" name="Shape 8"/>
          <p:cNvSpPr/>
          <p:nvPr/>
        </p:nvSpPr>
        <p:spPr>
          <a:xfrm>
            <a:off x="4599432" y="1920240"/>
            <a:ext cx="502920" cy="502920"/>
          </a:xfrm>
          <a:prstGeom prst="ellipse">
            <a:avLst/>
          </a:prstGeom>
          <a:solidFill>
            <a:srgbClr val="0E7C86"/>
          </a:solidFill>
          <a:ln/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9160" y="2029968"/>
            <a:ext cx="283464" cy="283464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4599432" y="256032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Backend</a:t>
            </a:r>
            <a:endParaRPr lang="en-US" sz="1500" dirty="0"/>
          </a:p>
        </p:txBody>
      </p:sp>
      <p:sp>
        <p:nvSpPr>
          <p:cNvPr id="15" name="Text 10"/>
          <p:cNvSpPr/>
          <p:nvPr/>
        </p:nvSpPr>
        <p:spPr>
          <a:xfrm>
            <a:off x="4599432" y="2898648"/>
            <a:ext cx="3108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8E1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예: FastAPI, Django, Node.js</a:t>
            </a:r>
            <a:endParaRPr lang="en-US" sz="1200" dirty="0"/>
          </a:p>
        </p:txBody>
      </p:sp>
      <p:sp>
        <p:nvSpPr>
          <p:cNvPr id="16" name="Shape 11"/>
          <p:cNvSpPr/>
          <p:nvPr/>
        </p:nvSpPr>
        <p:spPr>
          <a:xfrm>
            <a:off x="8193024" y="1691640"/>
            <a:ext cx="3566160" cy="1965960"/>
          </a:xfrm>
          <a:prstGeom prst="roundRect">
            <a:avLst>
              <a:gd name="adj" fmla="val 3721"/>
            </a:avLst>
          </a:prstGeom>
          <a:solidFill>
            <a:srgbClr val="0F1F3D"/>
          </a:solidFill>
          <a:ln w="12700">
            <a:solidFill>
              <a:srgbClr val="E2E6EC"/>
            </a:solidFill>
            <a:prstDash val="solid"/>
          </a:ln>
          <a:effectLst>
            <a:outerShdw sx="100000" sy="100000" kx="0" ky="0" algn="bl" rotWithShape="0" blurRad="101600" dist="25400" dir="5400000">
              <a:srgbClr val="0F1F3D">
                <a:alpha val="8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8421624" y="1920240"/>
            <a:ext cx="502920" cy="502920"/>
          </a:xfrm>
          <a:prstGeom prst="ellipse">
            <a:avLst/>
          </a:prstGeom>
          <a:solidFill>
            <a:srgbClr val="0E7C86"/>
          </a:solidFill>
          <a:ln/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1352" y="2029968"/>
            <a:ext cx="283464" cy="283464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8421624" y="256032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 / ML</a:t>
            </a:r>
            <a:endParaRPr lang="en-US" sz="1500" dirty="0"/>
          </a:p>
        </p:txBody>
      </p:sp>
      <p:sp>
        <p:nvSpPr>
          <p:cNvPr id="20" name="Text 14"/>
          <p:cNvSpPr/>
          <p:nvPr/>
        </p:nvSpPr>
        <p:spPr>
          <a:xfrm>
            <a:off x="8421624" y="2898648"/>
            <a:ext cx="3108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D8E1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예: LangChain, Ollama, PyTorch</a:t>
            </a:r>
            <a:endParaRPr lang="en-US" sz="1200" dirty="0"/>
          </a:p>
        </p:txBody>
      </p:sp>
      <p:sp>
        <p:nvSpPr>
          <p:cNvPr id="21" name="Shape 15"/>
          <p:cNvSpPr/>
          <p:nvPr/>
        </p:nvSpPr>
        <p:spPr>
          <a:xfrm>
            <a:off x="548640" y="3913632"/>
            <a:ext cx="356616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sx="100000" sy="100000" kx="0" ky="0" algn="bl" rotWithShape="0" blurRad="101600" dist="25400" dir="5400000">
              <a:srgbClr val="0F1F3D">
                <a:alpha val="8000"/>
              </a:srgbClr>
            </a:outerShdw>
          </a:effectLst>
        </p:spPr>
      </p:sp>
      <p:sp>
        <p:nvSpPr>
          <p:cNvPr id="22" name="Shape 16"/>
          <p:cNvSpPr/>
          <p:nvPr/>
        </p:nvSpPr>
        <p:spPr>
          <a:xfrm>
            <a:off x="777240" y="4142232"/>
            <a:ext cx="502920" cy="502920"/>
          </a:xfrm>
          <a:prstGeom prst="ellipse">
            <a:avLst/>
          </a:prstGeom>
          <a:solidFill>
            <a:srgbClr val="E9F4F3"/>
          </a:solidFill>
          <a:ln/>
        </p:spPr>
      </p:sp>
      <p:pic>
        <p:nvPicPr>
          <p:cNvPr id="2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968" y="4251960"/>
            <a:ext cx="283464" cy="283464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777240" y="4782312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Database</a:t>
            </a:r>
            <a:endParaRPr lang="en-US" sz="1500" dirty="0"/>
          </a:p>
        </p:txBody>
      </p:sp>
      <p:sp>
        <p:nvSpPr>
          <p:cNvPr id="25" name="Text 18"/>
          <p:cNvSpPr/>
          <p:nvPr/>
        </p:nvSpPr>
        <p:spPr>
          <a:xfrm>
            <a:off x="777240" y="5120640"/>
            <a:ext cx="3108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예: PostgreSQL, ChromaDB, Redis</a:t>
            </a:r>
            <a:endParaRPr lang="en-US" sz="1200" dirty="0"/>
          </a:p>
        </p:txBody>
      </p:sp>
      <p:sp>
        <p:nvSpPr>
          <p:cNvPr id="26" name="Shape 19"/>
          <p:cNvSpPr/>
          <p:nvPr/>
        </p:nvSpPr>
        <p:spPr>
          <a:xfrm>
            <a:off x="4370832" y="3913632"/>
            <a:ext cx="356616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sx="100000" sy="100000" kx="0" ky="0" algn="bl" rotWithShape="0" blurRad="101600" dist="25400" dir="5400000">
              <a:srgbClr val="0F1F3D">
                <a:alpha val="8000"/>
              </a:srgbClr>
            </a:outerShdw>
          </a:effectLst>
        </p:spPr>
      </p:sp>
      <p:sp>
        <p:nvSpPr>
          <p:cNvPr id="27" name="Shape 20"/>
          <p:cNvSpPr/>
          <p:nvPr/>
        </p:nvSpPr>
        <p:spPr>
          <a:xfrm>
            <a:off x="4599432" y="4142232"/>
            <a:ext cx="502920" cy="502920"/>
          </a:xfrm>
          <a:prstGeom prst="ellipse">
            <a:avLst/>
          </a:prstGeom>
          <a:solidFill>
            <a:srgbClr val="E9F4F3"/>
          </a:solidFill>
          <a:ln/>
        </p:spPr>
      </p:sp>
      <p:pic>
        <p:nvPicPr>
          <p:cNvPr id="28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09160" y="4251960"/>
            <a:ext cx="283464" cy="283464"/>
          </a:xfrm>
          <a:prstGeom prst="rect">
            <a:avLst/>
          </a:prstGeom>
        </p:spPr>
      </p:pic>
      <p:sp>
        <p:nvSpPr>
          <p:cNvPr id="29" name="Text 21"/>
          <p:cNvSpPr/>
          <p:nvPr/>
        </p:nvSpPr>
        <p:spPr>
          <a:xfrm>
            <a:off x="4599432" y="4782312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Infra / DevOps</a:t>
            </a:r>
            <a:endParaRPr lang="en-US" sz="1500" dirty="0"/>
          </a:p>
        </p:txBody>
      </p:sp>
      <p:sp>
        <p:nvSpPr>
          <p:cNvPr id="30" name="Text 22"/>
          <p:cNvSpPr/>
          <p:nvPr/>
        </p:nvSpPr>
        <p:spPr>
          <a:xfrm>
            <a:off x="4599432" y="5120640"/>
            <a:ext cx="3108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예: AWS, Docker, GitHub Actions</a:t>
            </a:r>
            <a:endParaRPr lang="en-US" sz="1200" dirty="0"/>
          </a:p>
        </p:txBody>
      </p:sp>
      <p:sp>
        <p:nvSpPr>
          <p:cNvPr id="31" name="Shape 23"/>
          <p:cNvSpPr/>
          <p:nvPr/>
        </p:nvSpPr>
        <p:spPr>
          <a:xfrm>
            <a:off x="8193024" y="3913632"/>
            <a:ext cx="356616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sx="100000" sy="100000" kx="0" ky="0" algn="bl" rotWithShape="0" blurRad="101600" dist="25400" dir="5400000">
              <a:srgbClr val="0F1F3D">
                <a:alpha val="8000"/>
              </a:srgbClr>
            </a:outerShdw>
          </a:effectLst>
        </p:spPr>
      </p:sp>
      <p:sp>
        <p:nvSpPr>
          <p:cNvPr id="32" name="Shape 24"/>
          <p:cNvSpPr/>
          <p:nvPr/>
        </p:nvSpPr>
        <p:spPr>
          <a:xfrm>
            <a:off x="8421624" y="4142232"/>
            <a:ext cx="502920" cy="502920"/>
          </a:xfrm>
          <a:prstGeom prst="ellipse">
            <a:avLst/>
          </a:prstGeom>
          <a:solidFill>
            <a:srgbClr val="E9F4F3"/>
          </a:solidFill>
          <a:ln/>
        </p:spPr>
      </p:sp>
      <p:pic>
        <p:nvPicPr>
          <p:cNvPr id="3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31352" y="4251960"/>
            <a:ext cx="283464" cy="283464"/>
          </a:xfrm>
          <a:prstGeom prst="rect">
            <a:avLst/>
          </a:prstGeom>
        </p:spPr>
      </p:pic>
      <p:sp>
        <p:nvSpPr>
          <p:cNvPr id="34" name="Text 25"/>
          <p:cNvSpPr/>
          <p:nvPr/>
        </p:nvSpPr>
        <p:spPr>
          <a:xfrm>
            <a:off x="8421624" y="4782312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협업 도구</a:t>
            </a:r>
            <a:endParaRPr lang="en-US" sz="1500" dirty="0"/>
          </a:p>
        </p:txBody>
      </p:sp>
      <p:sp>
        <p:nvSpPr>
          <p:cNvPr id="35" name="Text 26"/>
          <p:cNvSpPr/>
          <p:nvPr/>
        </p:nvSpPr>
        <p:spPr>
          <a:xfrm>
            <a:off x="8421624" y="5120640"/>
            <a:ext cx="3108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예: Git, Notion, Slack</a:t>
            </a:r>
            <a:endParaRPr lang="en-US" sz="1200" dirty="0"/>
          </a:p>
        </p:txBody>
      </p:sp>
      <p:sp>
        <p:nvSpPr>
          <p:cNvPr id="36" name="Text 27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기술 스택</a:t>
            </a:r>
            <a:endParaRPr lang="en-US" sz="900" dirty="0"/>
          </a:p>
        </p:txBody>
      </p:sp>
      <p:sp>
        <p:nvSpPr>
          <p:cNvPr id="37" name="Text 28"/>
          <p:cNvSpPr/>
          <p:nvPr/>
        </p:nvSpPr>
        <p:spPr>
          <a:xfrm>
            <a:off x="1115568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E7C86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4944" y="649224"/>
            <a:ext cx="274320" cy="2743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 ARCHITECTURE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280160" y="713232"/>
            <a:ext cx="9601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시스템 아키텍처</a:t>
            </a:r>
            <a:endParaRPr lang="en-US" sz="3000" dirty="0"/>
          </a:p>
        </p:txBody>
      </p:sp>
      <p:sp>
        <p:nvSpPr>
          <p:cNvPr id="6" name="Shape 3"/>
          <p:cNvSpPr/>
          <p:nvPr/>
        </p:nvSpPr>
        <p:spPr>
          <a:xfrm>
            <a:off x="685800" y="2148840"/>
            <a:ext cx="2423160" cy="3017520"/>
          </a:xfrm>
          <a:prstGeom prst="roundRect">
            <a:avLst>
              <a:gd name="adj" fmla="val 3019"/>
            </a:avLst>
          </a:prstGeom>
          <a:solidFill>
            <a:srgbClr val="0F1F3D"/>
          </a:solidFill>
          <a:ln w="12700">
            <a:solidFill>
              <a:srgbClr val="E2E6EC"/>
            </a:solidFill>
            <a:prstDash val="solid"/>
          </a:ln>
          <a:effectLst>
            <a:outerShdw sx="100000" sy="100000" kx="0" ky="0" algn="bl" rotWithShape="0" blurRad="101600" dist="25400" dir="5400000">
              <a:srgbClr val="0F1F3D">
                <a:alpha val="8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1577340" y="2468880"/>
            <a:ext cx="640080" cy="640080"/>
          </a:xfrm>
          <a:prstGeom prst="ellipse">
            <a:avLst/>
          </a:prstGeom>
          <a:solidFill>
            <a:srgbClr val="16305C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5356" y="2596896"/>
            <a:ext cx="384048" cy="38404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22960" y="3337560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Client</a:t>
            </a:r>
            <a:endParaRPr lang="en-US" sz="1500" dirty="0"/>
          </a:p>
        </p:txBody>
      </p:sp>
      <p:sp>
        <p:nvSpPr>
          <p:cNvPr id="10" name="Text 6"/>
          <p:cNvSpPr/>
          <p:nvPr/>
        </p:nvSpPr>
        <p:spPr>
          <a:xfrm>
            <a:off x="822960" y="3749040"/>
            <a:ext cx="21488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EAF1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웹 / 모바일 UI</a:t>
            </a:r>
            <a:endParaRPr lang="en-US" sz="1150" dirty="0"/>
          </a:p>
        </p:txBody>
      </p:sp>
      <p:sp>
        <p:nvSpPr>
          <p:cNvPr id="11" name="Shape 7"/>
          <p:cNvSpPr/>
          <p:nvPr/>
        </p:nvSpPr>
        <p:spPr>
          <a:xfrm>
            <a:off x="3177540" y="3474720"/>
            <a:ext cx="365760" cy="36576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2404" y="3529584"/>
            <a:ext cx="256032" cy="256032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3611880" y="2148840"/>
            <a:ext cx="2423160" cy="3017520"/>
          </a:xfrm>
          <a:prstGeom prst="roundRect">
            <a:avLst>
              <a:gd name="adj" fmla="val 3019"/>
            </a:avLst>
          </a:prstGeom>
          <a:solidFill>
            <a:srgbClr val="0E7C86"/>
          </a:solidFill>
          <a:ln w="12700">
            <a:solidFill>
              <a:srgbClr val="E2E6EC"/>
            </a:solidFill>
            <a:prstDash val="solid"/>
          </a:ln>
          <a:effectLst>
            <a:outerShdw sx="100000" sy="100000" kx="0" ky="0" algn="bl" rotWithShape="0" blurRad="101600" dist="25400" dir="5400000">
              <a:srgbClr val="0F1F3D">
                <a:alpha val="8000"/>
              </a:srgbClr>
            </a:outerShdw>
          </a:effectLst>
        </p:spPr>
      </p:sp>
      <p:sp>
        <p:nvSpPr>
          <p:cNvPr id="14" name="Shape 9"/>
          <p:cNvSpPr/>
          <p:nvPr/>
        </p:nvSpPr>
        <p:spPr>
          <a:xfrm>
            <a:off x="4503420" y="2468880"/>
            <a:ext cx="640080" cy="640080"/>
          </a:xfrm>
          <a:prstGeom prst="ellipse">
            <a:avLst/>
          </a:prstGeom>
          <a:solidFill>
            <a:srgbClr val="16305C"/>
          </a:solidFill>
          <a:ln/>
        </p:spPr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1436" y="2596896"/>
            <a:ext cx="384048" cy="384048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3749040" y="3337560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API / Server</a:t>
            </a:r>
            <a:endParaRPr lang="en-US" sz="1500" dirty="0"/>
          </a:p>
        </p:txBody>
      </p:sp>
      <p:sp>
        <p:nvSpPr>
          <p:cNvPr id="17" name="Text 11"/>
          <p:cNvSpPr/>
          <p:nvPr/>
        </p:nvSpPr>
        <p:spPr>
          <a:xfrm>
            <a:off x="3749040" y="3749040"/>
            <a:ext cx="21488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EAF1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비즈니스 로직, 인증</a:t>
            </a:r>
            <a:endParaRPr lang="en-US" sz="1150" dirty="0"/>
          </a:p>
        </p:txBody>
      </p:sp>
      <p:sp>
        <p:nvSpPr>
          <p:cNvPr id="18" name="Shape 12"/>
          <p:cNvSpPr/>
          <p:nvPr/>
        </p:nvSpPr>
        <p:spPr>
          <a:xfrm>
            <a:off x="6103620" y="3474720"/>
            <a:ext cx="365760" cy="36576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1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8484" y="3529584"/>
            <a:ext cx="256032" cy="256032"/>
          </a:xfrm>
          <a:prstGeom prst="rect">
            <a:avLst/>
          </a:prstGeom>
        </p:spPr>
      </p:pic>
      <p:sp>
        <p:nvSpPr>
          <p:cNvPr id="20" name="Shape 13"/>
          <p:cNvSpPr/>
          <p:nvPr/>
        </p:nvSpPr>
        <p:spPr>
          <a:xfrm>
            <a:off x="6537960" y="2148840"/>
            <a:ext cx="2423160" cy="3017520"/>
          </a:xfrm>
          <a:prstGeom prst="roundRect">
            <a:avLst>
              <a:gd name="adj" fmla="val 3019"/>
            </a:avLst>
          </a:prstGeom>
          <a:solidFill>
            <a:srgbClr val="0F1F3D"/>
          </a:solidFill>
          <a:ln w="12700">
            <a:solidFill>
              <a:srgbClr val="E2E6EC"/>
            </a:solidFill>
            <a:prstDash val="solid"/>
          </a:ln>
          <a:effectLst>
            <a:outerShdw sx="100000" sy="100000" kx="0" ky="0" algn="bl" rotWithShape="0" blurRad="101600" dist="25400" dir="5400000">
              <a:srgbClr val="0F1F3D">
                <a:alpha val="8000"/>
              </a:srgbClr>
            </a:outerShdw>
          </a:effectLst>
        </p:spPr>
      </p:sp>
      <p:sp>
        <p:nvSpPr>
          <p:cNvPr id="21" name="Shape 14"/>
          <p:cNvSpPr/>
          <p:nvPr/>
        </p:nvSpPr>
        <p:spPr>
          <a:xfrm>
            <a:off x="7429500" y="2468880"/>
            <a:ext cx="640080" cy="640080"/>
          </a:xfrm>
          <a:prstGeom prst="ellipse">
            <a:avLst/>
          </a:prstGeom>
          <a:solidFill>
            <a:srgbClr val="16305C"/>
          </a:solidFill>
          <a:ln/>
        </p:spPr>
      </p:sp>
      <p:pic>
        <p:nvPicPr>
          <p:cNvPr id="2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57516" y="2596896"/>
            <a:ext cx="384048" cy="384048"/>
          </a:xfrm>
          <a:prstGeom prst="rect">
            <a:avLst/>
          </a:prstGeom>
        </p:spPr>
      </p:pic>
      <p:sp>
        <p:nvSpPr>
          <p:cNvPr id="23" name="Text 15"/>
          <p:cNvSpPr/>
          <p:nvPr/>
        </p:nvSpPr>
        <p:spPr>
          <a:xfrm>
            <a:off x="6675120" y="3337560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 Engine</a:t>
            </a:r>
            <a:endParaRPr lang="en-US" sz="1500" dirty="0"/>
          </a:p>
        </p:txBody>
      </p:sp>
      <p:sp>
        <p:nvSpPr>
          <p:cNvPr id="24" name="Text 16"/>
          <p:cNvSpPr/>
          <p:nvPr/>
        </p:nvSpPr>
        <p:spPr>
          <a:xfrm>
            <a:off x="6675120" y="3749040"/>
            <a:ext cx="21488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EAF1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모델 추론, RAG, 에이전트</a:t>
            </a:r>
            <a:endParaRPr lang="en-US" sz="1150" dirty="0"/>
          </a:p>
        </p:txBody>
      </p:sp>
      <p:sp>
        <p:nvSpPr>
          <p:cNvPr id="25" name="Shape 17"/>
          <p:cNvSpPr/>
          <p:nvPr/>
        </p:nvSpPr>
        <p:spPr>
          <a:xfrm>
            <a:off x="9029700" y="3474720"/>
            <a:ext cx="365760" cy="365760"/>
          </a:xfrm>
          <a:prstGeom prst="ellipse">
            <a:avLst/>
          </a:prstGeom>
          <a:solidFill>
            <a:srgbClr val="FFFFFF"/>
          </a:solidFill>
          <a:ln/>
        </p:spPr>
      </p:sp>
      <p:pic>
        <p:nvPicPr>
          <p:cNvPr id="26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84564" y="3529584"/>
            <a:ext cx="256032" cy="256032"/>
          </a:xfrm>
          <a:prstGeom prst="rect">
            <a:avLst/>
          </a:prstGeom>
        </p:spPr>
      </p:pic>
      <p:sp>
        <p:nvSpPr>
          <p:cNvPr id="27" name="Shape 18"/>
          <p:cNvSpPr/>
          <p:nvPr/>
        </p:nvSpPr>
        <p:spPr>
          <a:xfrm>
            <a:off x="9464040" y="2148840"/>
            <a:ext cx="2423160" cy="3017520"/>
          </a:xfrm>
          <a:prstGeom prst="roundRect">
            <a:avLst>
              <a:gd name="adj" fmla="val 3019"/>
            </a:avLst>
          </a:prstGeom>
          <a:solidFill>
            <a:srgbClr val="0E7C86"/>
          </a:solidFill>
          <a:ln w="12700">
            <a:solidFill>
              <a:srgbClr val="E2E6EC"/>
            </a:solidFill>
            <a:prstDash val="solid"/>
          </a:ln>
          <a:effectLst>
            <a:outerShdw sx="100000" sy="100000" kx="0" ky="0" algn="bl" rotWithShape="0" blurRad="101600" dist="25400" dir="5400000">
              <a:srgbClr val="0F1F3D">
                <a:alpha val="8000"/>
              </a:srgbClr>
            </a:outerShdw>
          </a:effectLst>
        </p:spPr>
      </p:sp>
      <p:sp>
        <p:nvSpPr>
          <p:cNvPr id="28" name="Shape 19"/>
          <p:cNvSpPr/>
          <p:nvPr/>
        </p:nvSpPr>
        <p:spPr>
          <a:xfrm>
            <a:off x="10355580" y="2468880"/>
            <a:ext cx="640080" cy="640080"/>
          </a:xfrm>
          <a:prstGeom prst="ellipse">
            <a:avLst/>
          </a:prstGeom>
          <a:solidFill>
            <a:srgbClr val="16305C"/>
          </a:solidFill>
          <a:ln/>
        </p:spPr>
      </p:sp>
      <p:pic>
        <p:nvPicPr>
          <p:cNvPr id="29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83596" y="2596896"/>
            <a:ext cx="384048" cy="384048"/>
          </a:xfrm>
          <a:prstGeom prst="rect">
            <a:avLst/>
          </a:prstGeom>
        </p:spPr>
      </p:pic>
      <p:sp>
        <p:nvSpPr>
          <p:cNvPr id="30" name="Text 20"/>
          <p:cNvSpPr/>
          <p:nvPr/>
        </p:nvSpPr>
        <p:spPr>
          <a:xfrm>
            <a:off x="9601200" y="3337560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 / Infra</a:t>
            </a:r>
            <a:endParaRPr lang="en-US" sz="1500" dirty="0"/>
          </a:p>
        </p:txBody>
      </p:sp>
      <p:sp>
        <p:nvSpPr>
          <p:cNvPr id="31" name="Text 21"/>
          <p:cNvSpPr/>
          <p:nvPr/>
        </p:nvSpPr>
        <p:spPr>
          <a:xfrm>
            <a:off x="9601200" y="3749040"/>
            <a:ext cx="21488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EAF1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DB, 스토리지, 클라우드</a:t>
            </a:r>
            <a:endParaRPr lang="en-US" sz="1150" dirty="0"/>
          </a:p>
        </p:txBody>
      </p:sp>
      <p:sp>
        <p:nvSpPr>
          <p:cNvPr id="32" name="Shape 22"/>
          <p:cNvSpPr/>
          <p:nvPr/>
        </p:nvSpPr>
        <p:spPr>
          <a:xfrm>
            <a:off x="685800" y="5440680"/>
            <a:ext cx="11201400" cy="914400"/>
          </a:xfrm>
          <a:prstGeom prst="roundRect">
            <a:avLst>
              <a:gd name="adj" fmla="val 8000"/>
            </a:avLst>
          </a:prstGeom>
          <a:solidFill>
            <a:srgbClr val="E9F4F3"/>
          </a:solidFill>
          <a:ln w="12700">
            <a:solidFill>
              <a:srgbClr val="E2E6EC"/>
            </a:solidFill>
            <a:prstDash val="solid"/>
          </a:ln>
        </p:spPr>
      </p:sp>
      <p:sp>
        <p:nvSpPr>
          <p:cNvPr id="33" name="Text 23"/>
          <p:cNvSpPr/>
          <p:nvPr/>
        </p:nvSpPr>
        <p:spPr>
          <a:xfrm>
            <a:off x="914400" y="5440680"/>
            <a:ext cx="10744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아키텍처 설명: 각 레이어 간 데이터 흐름과 통신 방식(REST API, WebSocket 등)을 간단히 설명하세요.</a:t>
            </a:r>
            <a:endParaRPr lang="en-US" sz="1250" dirty="0"/>
          </a:p>
        </p:txBody>
      </p:sp>
      <p:sp>
        <p:nvSpPr>
          <p:cNvPr id="34" name="Text 24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시스템 아키텍처</a:t>
            </a:r>
            <a:endParaRPr lang="en-US" sz="900" dirty="0"/>
          </a:p>
        </p:txBody>
      </p:sp>
      <p:sp>
        <p:nvSpPr>
          <p:cNvPr id="35" name="Text 25"/>
          <p:cNvSpPr/>
          <p:nvPr/>
        </p:nvSpPr>
        <p:spPr>
          <a:xfrm>
            <a:off x="1115568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E7C86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4944" y="649224"/>
            <a:ext cx="274320" cy="2743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 DATABASE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280160" y="713232"/>
            <a:ext cx="9601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데이터베이스 (ERD)</a:t>
            </a:r>
            <a:endParaRPr lang="en-US" sz="3000" dirty="0"/>
          </a:p>
        </p:txBody>
      </p:sp>
      <p:sp>
        <p:nvSpPr>
          <p:cNvPr id="6" name="Shape 3"/>
          <p:cNvSpPr/>
          <p:nvPr/>
        </p:nvSpPr>
        <p:spPr>
          <a:xfrm>
            <a:off x="548640" y="1600200"/>
            <a:ext cx="7406640" cy="4434840"/>
          </a:xfrm>
          <a:prstGeom prst="roundRect">
            <a:avLst>
              <a:gd name="adj" fmla="val 1649"/>
            </a:avLst>
          </a:prstGeom>
          <a:solidFill>
            <a:srgbClr val="E9F4F3"/>
          </a:solidFill>
          <a:ln w="12700">
            <a:solidFill>
              <a:srgbClr val="E2E6EC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914400" y="1920240"/>
            <a:ext cx="2743200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sx="100000" sy="100000" kx="0" ky="0" algn="bl" rotWithShape="0" blurRad="101600" dist="25400" dir="5400000">
              <a:srgbClr val="0F1F3D">
                <a:alpha val="8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914400" y="1920240"/>
            <a:ext cx="2743200" cy="457200"/>
          </a:xfrm>
          <a:prstGeom prst="rect">
            <a:avLst/>
          </a:prstGeom>
          <a:solidFill>
            <a:srgbClr val="0F1F3D"/>
          </a:solidFill>
          <a:ln/>
        </p:spPr>
      </p:sp>
      <p:sp>
        <p:nvSpPr>
          <p:cNvPr id="9" name="Shape 6"/>
          <p:cNvSpPr/>
          <p:nvPr/>
        </p:nvSpPr>
        <p:spPr>
          <a:xfrm>
            <a:off x="914400" y="1920240"/>
            <a:ext cx="2743200" cy="457200"/>
          </a:xfrm>
          <a:prstGeom prst="roundRect">
            <a:avLst>
              <a:gd name="adj" fmla="val 16000"/>
            </a:avLst>
          </a:prstGeom>
          <a:solidFill>
            <a:srgbClr val="0F1F3D"/>
          </a:solidFill>
          <a:ln/>
        </p:spPr>
      </p:sp>
      <p:sp>
        <p:nvSpPr>
          <p:cNvPr id="10" name="Text 7"/>
          <p:cNvSpPr/>
          <p:nvPr/>
        </p:nvSpPr>
        <p:spPr>
          <a:xfrm>
            <a:off x="1051560" y="192024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User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1051560" y="2423160"/>
            <a:ext cx="24688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id, 주요 속성명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속성 2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속성 3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3931920" y="1920240"/>
            <a:ext cx="2743200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sx="100000" sy="100000" kx="0" ky="0" algn="bl" rotWithShape="0" blurRad="101600" dist="25400" dir="5400000">
              <a:srgbClr val="0F1F3D">
                <a:alpha val="8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3931920" y="1920240"/>
            <a:ext cx="2743200" cy="457200"/>
          </a:xfrm>
          <a:prstGeom prst="rect">
            <a:avLst/>
          </a:prstGeom>
          <a:solidFill>
            <a:srgbClr val="0F1F3D"/>
          </a:solidFill>
          <a:ln/>
        </p:spPr>
      </p:sp>
      <p:sp>
        <p:nvSpPr>
          <p:cNvPr id="14" name="Shape 11"/>
          <p:cNvSpPr/>
          <p:nvPr/>
        </p:nvSpPr>
        <p:spPr>
          <a:xfrm>
            <a:off x="3931920" y="1920240"/>
            <a:ext cx="2743200" cy="457200"/>
          </a:xfrm>
          <a:prstGeom prst="roundRect">
            <a:avLst>
              <a:gd name="adj" fmla="val 16000"/>
            </a:avLst>
          </a:prstGeom>
          <a:solidFill>
            <a:srgbClr val="0F1F3D"/>
          </a:solidFill>
          <a:ln/>
        </p:spPr>
      </p:sp>
      <p:sp>
        <p:nvSpPr>
          <p:cNvPr id="15" name="Text 12"/>
          <p:cNvSpPr/>
          <p:nvPr/>
        </p:nvSpPr>
        <p:spPr>
          <a:xfrm>
            <a:off x="4069080" y="192024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Project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4069080" y="2423160"/>
            <a:ext cx="24688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id, 주요 속성명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속성 2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속성 3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3931920" y="3931920"/>
            <a:ext cx="2743200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sx="100000" sy="100000" kx="0" ky="0" algn="bl" rotWithShape="0" blurRad="101600" dist="25400" dir="5400000">
              <a:srgbClr val="0F1F3D">
                <a:alpha val="8000"/>
              </a:srgbClr>
            </a:outerShdw>
          </a:effectLst>
        </p:spPr>
      </p:sp>
      <p:sp>
        <p:nvSpPr>
          <p:cNvPr id="18" name="Shape 15"/>
          <p:cNvSpPr/>
          <p:nvPr/>
        </p:nvSpPr>
        <p:spPr>
          <a:xfrm>
            <a:off x="3931920" y="3931920"/>
            <a:ext cx="2743200" cy="457200"/>
          </a:xfrm>
          <a:prstGeom prst="rect">
            <a:avLst/>
          </a:prstGeom>
          <a:solidFill>
            <a:srgbClr val="0F1F3D"/>
          </a:solidFill>
          <a:ln/>
        </p:spPr>
      </p:sp>
      <p:sp>
        <p:nvSpPr>
          <p:cNvPr id="19" name="Shape 16"/>
          <p:cNvSpPr/>
          <p:nvPr/>
        </p:nvSpPr>
        <p:spPr>
          <a:xfrm>
            <a:off x="3931920" y="3931920"/>
            <a:ext cx="2743200" cy="457200"/>
          </a:xfrm>
          <a:prstGeom prst="roundRect">
            <a:avLst>
              <a:gd name="adj" fmla="val 16000"/>
            </a:avLst>
          </a:prstGeom>
          <a:solidFill>
            <a:srgbClr val="0F1F3D"/>
          </a:solidFill>
          <a:ln/>
        </p:spPr>
      </p:sp>
      <p:sp>
        <p:nvSpPr>
          <p:cNvPr id="20" name="Text 17"/>
          <p:cNvSpPr/>
          <p:nvPr/>
        </p:nvSpPr>
        <p:spPr>
          <a:xfrm>
            <a:off x="4069080" y="393192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Feature</a:t>
            </a:r>
            <a:endParaRPr lang="en-US" sz="1350" dirty="0"/>
          </a:p>
        </p:txBody>
      </p:sp>
      <p:sp>
        <p:nvSpPr>
          <p:cNvPr id="21" name="Text 18"/>
          <p:cNvSpPr/>
          <p:nvPr/>
        </p:nvSpPr>
        <p:spPr>
          <a:xfrm>
            <a:off x="4069080" y="4434840"/>
            <a:ext cx="24688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id, 주요 속성명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속성 2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속성 3</a:t>
            </a:r>
            <a:endParaRPr lang="en-US" sz="1100" dirty="0"/>
          </a:p>
        </p:txBody>
      </p:sp>
      <p:sp>
        <p:nvSpPr>
          <p:cNvPr id="22" name="Shape 19"/>
          <p:cNvSpPr/>
          <p:nvPr/>
        </p:nvSpPr>
        <p:spPr>
          <a:xfrm>
            <a:off x="914400" y="3931920"/>
            <a:ext cx="2743200" cy="1737360"/>
          </a:xfrm>
          <a:prstGeom prst="roundRect">
            <a:avLst>
              <a:gd name="adj" fmla="val 4211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sx="100000" sy="100000" kx="0" ky="0" algn="bl" rotWithShape="0" blurRad="101600" dist="25400" dir="5400000">
              <a:srgbClr val="0F1F3D">
                <a:alpha val="8000"/>
              </a:srgbClr>
            </a:outerShdw>
          </a:effectLst>
        </p:spPr>
      </p:sp>
      <p:sp>
        <p:nvSpPr>
          <p:cNvPr id="23" name="Shape 20"/>
          <p:cNvSpPr/>
          <p:nvPr/>
        </p:nvSpPr>
        <p:spPr>
          <a:xfrm>
            <a:off x="914400" y="3931920"/>
            <a:ext cx="2743200" cy="457200"/>
          </a:xfrm>
          <a:prstGeom prst="rect">
            <a:avLst/>
          </a:prstGeom>
          <a:solidFill>
            <a:srgbClr val="0F1F3D"/>
          </a:solidFill>
          <a:ln/>
        </p:spPr>
      </p:sp>
      <p:sp>
        <p:nvSpPr>
          <p:cNvPr id="24" name="Shape 21"/>
          <p:cNvSpPr/>
          <p:nvPr/>
        </p:nvSpPr>
        <p:spPr>
          <a:xfrm>
            <a:off x="914400" y="3931920"/>
            <a:ext cx="2743200" cy="457200"/>
          </a:xfrm>
          <a:prstGeom prst="roundRect">
            <a:avLst>
              <a:gd name="adj" fmla="val 16000"/>
            </a:avLst>
          </a:prstGeom>
          <a:solidFill>
            <a:srgbClr val="0F1F3D"/>
          </a:solidFill>
          <a:ln/>
        </p:spPr>
      </p:sp>
      <p:sp>
        <p:nvSpPr>
          <p:cNvPr id="25" name="Text 22"/>
          <p:cNvSpPr/>
          <p:nvPr/>
        </p:nvSpPr>
        <p:spPr>
          <a:xfrm>
            <a:off x="1051560" y="393192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Log</a:t>
            </a:r>
            <a:endParaRPr lang="en-US" sz="1350" dirty="0"/>
          </a:p>
        </p:txBody>
      </p:sp>
      <p:sp>
        <p:nvSpPr>
          <p:cNvPr id="26" name="Text 23"/>
          <p:cNvSpPr/>
          <p:nvPr/>
        </p:nvSpPr>
        <p:spPr>
          <a:xfrm>
            <a:off x="1051560" y="4434840"/>
            <a:ext cx="24688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id, 주요 속성명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속성 2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속성 3</a:t>
            </a:r>
            <a:endParaRPr lang="en-US" sz="1100" dirty="0"/>
          </a:p>
        </p:txBody>
      </p:sp>
      <p:sp>
        <p:nvSpPr>
          <p:cNvPr id="27" name="Shape 24"/>
          <p:cNvSpPr/>
          <p:nvPr/>
        </p:nvSpPr>
        <p:spPr>
          <a:xfrm>
            <a:off x="3657600" y="2377440"/>
            <a:ext cx="274320" cy="0"/>
          </a:xfrm>
          <a:prstGeom prst="line">
            <a:avLst/>
          </a:prstGeom>
          <a:noFill/>
          <a:ln w="19050">
            <a:solidFill>
              <a:srgbClr val="0F1F3D"/>
            </a:solidFill>
            <a:prstDash val="solid"/>
          </a:ln>
        </p:spPr>
      </p:sp>
      <p:sp>
        <p:nvSpPr>
          <p:cNvPr id="28" name="Shape 25"/>
          <p:cNvSpPr/>
          <p:nvPr/>
        </p:nvSpPr>
        <p:spPr>
          <a:xfrm>
            <a:off x="5303520" y="3291840"/>
            <a:ext cx="0" cy="640080"/>
          </a:xfrm>
          <a:prstGeom prst="line">
            <a:avLst/>
          </a:prstGeom>
          <a:noFill/>
          <a:ln w="19050">
            <a:solidFill>
              <a:srgbClr val="0F1F3D"/>
            </a:solidFill>
            <a:prstDash val="solid"/>
          </a:ln>
        </p:spPr>
      </p:sp>
      <p:sp>
        <p:nvSpPr>
          <p:cNvPr id="29" name="Shape 26"/>
          <p:cNvSpPr/>
          <p:nvPr/>
        </p:nvSpPr>
        <p:spPr>
          <a:xfrm>
            <a:off x="2286000" y="3291840"/>
            <a:ext cx="0" cy="640080"/>
          </a:xfrm>
          <a:prstGeom prst="line">
            <a:avLst/>
          </a:prstGeom>
          <a:noFill/>
          <a:ln w="19050">
            <a:solidFill>
              <a:srgbClr val="0F1F3D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2286000" y="4160520"/>
            <a:ext cx="1645920" cy="0"/>
          </a:xfrm>
          <a:prstGeom prst="line">
            <a:avLst/>
          </a:prstGeom>
          <a:noFill/>
          <a:ln w="19050">
            <a:solidFill>
              <a:srgbClr val="0F1F3D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183880" y="1600200"/>
            <a:ext cx="3429000" cy="4434840"/>
          </a:xfrm>
          <a:prstGeom prst="roundRect">
            <a:avLst>
              <a:gd name="adj" fmla="val 2133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sx="100000" sy="100000" kx="0" ky="0" algn="bl" rotWithShape="0" blurRad="101600" dist="25400" dir="5400000">
              <a:srgbClr val="0F1F3D">
                <a:alpha val="8000"/>
              </a:srgbClr>
            </a:outerShdw>
          </a:effectLst>
        </p:spPr>
      </p:sp>
      <p:sp>
        <p:nvSpPr>
          <p:cNvPr id="32" name="Text 29"/>
          <p:cNvSpPr/>
          <p:nvPr/>
        </p:nvSpPr>
        <p:spPr>
          <a:xfrm>
            <a:off x="8412480" y="182880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설계 포인트</a:t>
            </a:r>
            <a:endParaRPr lang="en-US" sz="1500" dirty="0"/>
          </a:p>
        </p:txBody>
      </p:sp>
      <p:sp>
        <p:nvSpPr>
          <p:cNvPr id="33" name="Text 30"/>
          <p:cNvSpPr/>
          <p:nvPr/>
        </p:nvSpPr>
        <p:spPr>
          <a:xfrm>
            <a:off x="8412480" y="2286000"/>
            <a:ext cx="301752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핵심 엔티티와 관계(1:N, N:M)를 표시하세요.</a:t>
            </a:r>
            <a:endParaRPr lang="en-US" sz="12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정규화 수준 및 주요 제약조건을 설명하세요.</a:t>
            </a:r>
            <a:endParaRPr lang="en-US" sz="12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인덱싱/성능 고려사항이 있다면 작성하세요.</a:t>
            </a:r>
            <a:endParaRPr lang="en-US" sz="12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실제 ERD 툴(ERDCloud 등) 캡처로 교체 권장</a:t>
            </a:r>
            <a:endParaRPr lang="en-US" sz="1200" dirty="0"/>
          </a:p>
        </p:txBody>
      </p:sp>
      <p:sp>
        <p:nvSpPr>
          <p:cNvPr id="34" name="Text 31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데이터베이스 (ERD)</a:t>
            </a:r>
            <a:endParaRPr lang="en-US" sz="900" dirty="0"/>
          </a:p>
        </p:txBody>
      </p:sp>
      <p:sp>
        <p:nvSpPr>
          <p:cNvPr id="35" name="Text 32"/>
          <p:cNvSpPr/>
          <p:nvPr/>
        </p:nvSpPr>
        <p:spPr>
          <a:xfrm>
            <a:off x="1115568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프로젝트 발표 템플릿</dc:title>
  <dc:subject>PptxGenJS Presentation</dc:subject>
  <dc:creator>Solidesk AI Campus</dc:creator>
  <cp:lastModifiedBy>Solidesk AI Campus</cp:lastModifiedBy>
  <cp:revision>1</cp:revision>
  <dcterms:created xsi:type="dcterms:W3CDTF">2026-07-03T07:35:25Z</dcterms:created>
  <dcterms:modified xsi:type="dcterms:W3CDTF">2026-07-03T07:35:25Z</dcterms:modified>
</cp:coreProperties>
</file>