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02_0.xml" ContentType="application/vnd.ms-powerpoint.comments+xml"/>
  <Override PartName="/ppt/notesSlides/notesSlide4.xml" ContentType="application/vnd.openxmlformats-officedocument.presentationml.notesSlide+xml"/>
  <Override PartName="/ppt/comments/modernComment_103_0.xml" ContentType="application/vnd.ms-powerpoint.comments+xml"/>
  <Override PartName="/ppt/notesSlides/notesSlide5.xml" ContentType="application/vnd.openxmlformats-officedocument.presentationml.notesSlide+xml"/>
  <Override PartName="/ppt/comments/modernComment_104_0.xml" ContentType="application/vnd.ms-powerpoint.comments+xml"/>
  <Override PartName="/ppt/notesSlides/notesSlide6.xml" ContentType="application/vnd.openxmlformats-officedocument.presentationml.notesSlide+xml"/>
  <Override PartName="/ppt/comments/modernComment_105_0.xml" ContentType="application/vnd.ms-powerpoint.comments+xml"/>
  <Override PartName="/ppt/notesSlides/notesSlide7.xml" ContentType="application/vnd.openxmlformats-officedocument.presentationml.notesSlide+xml"/>
  <Override PartName="/ppt/comments/modernComment_106_0.xml" ContentType="application/vnd.ms-powerpoint.comments+xml"/>
  <Override PartName="/ppt/notesSlides/notesSlide8.xml" ContentType="application/vnd.openxmlformats-officedocument.presentationml.notesSlide+xml"/>
  <Override PartName="/ppt/comments/modernComment_107_0.xml" ContentType="application/vnd.ms-powerpoint.comments+xml"/>
  <Override PartName="/ppt/notesSlides/notesSlide9.xml" ContentType="application/vnd.openxmlformats-officedocument.presentationml.notesSlide+xml"/>
  <Override PartName="/ppt/comments/modernComment_108_0.xml" ContentType="application/vnd.ms-powerpoint.comments+xml"/>
  <Override PartName="/ppt/notesSlides/notesSlide10.xml" ContentType="application/vnd.openxmlformats-officedocument.presentationml.notesSlide+xml"/>
  <Override PartName="/ppt/comments/modernComment_109_0.xml" ContentType="application/vnd.ms-powerpoint.comments+xml"/>
  <Override PartName="/ppt/notesSlides/notesSlide11.xml" ContentType="application/vnd.openxmlformats-officedocument.presentationml.notesSlide+xml"/>
  <Override PartName="/ppt/comments/modernComment_10A_0.xml" ContentType="application/vnd.ms-powerpoint.comments+xml"/>
  <Override PartName="/ppt/notesSlides/notesSlide12.xml" ContentType="application/vnd.openxmlformats-officedocument.presentationml.notesSlide+xml"/>
  <Override PartName="/ppt/comments/modernComment_10B_0.xml" ContentType="application/vnd.ms-powerpoint.comments+xml"/>
  <Override PartName="/ppt/notesSlides/notesSlide13.xml" ContentType="application/vnd.openxmlformats-officedocument.presentationml.notesSlide+xml"/>
  <Override PartName="/ppt/comments/modernComment_10C_0.xml" ContentType="application/vnd.ms-powerpoint.comments+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E942949-30C1-9970-BCBC-9A01B68C36A4}" name="김민구" initials="민김" userId="S::mcutegs2@g.yju.ac.kr::9a9c4546-efa5-4749-bb77-12608e0584b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19F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p:restoredTop sz="80000"/>
  </p:normalViewPr>
  <p:slideViewPr>
    <p:cSldViewPr snapToGrid="0" snapToObjects="1">
      <p:cViewPr varScale="1">
        <p:scale>
          <a:sx n="88" d="100"/>
          <a:sy n="88" d="100"/>
        </p:scale>
        <p:origin x="64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modernComment_102_0.xml><?xml version="1.0" encoding="utf-8"?>
<p188:cmLst xmlns:a="http://schemas.openxmlformats.org/drawingml/2006/main" xmlns:r="http://schemas.openxmlformats.org/officeDocument/2006/relationships" xmlns:p188="http://schemas.microsoft.com/office/powerpoint/2018/8/main">
  <p188:cm id="{473D363B-7E7D-4DBC-AD88-B3793AB4730B}" authorId="{EE942949-30C1-9970-BCBC-9A01B68C36A4}" created="2026-07-07T09:36:38.083">
    <ac:deMkLst xmlns:ac="http://schemas.microsoft.com/office/drawing/2013/main/command">
      <pc:docMk xmlns:pc="http://schemas.microsoft.com/office/powerpoint/2013/main/command"/>
      <pc:sldMk xmlns:pc="http://schemas.microsoft.com/office/powerpoint/2013/main/command" cId="0" sldId="258"/>
      <ac:spMk id="27" creationId="{00000000-0000-0000-0000-000000000000}"/>
    </ac:deMkLst>
    <p188:txBody>
      <a:bodyPr/>
      <a:lstStyle/>
      <a:p>
        <a:r>
          <a:rPr lang="ko-KR" altLang="en-US"/>
          <a:t>Unity 2D · FastAPI (REST API) · MariaDB</a:t>
        </a:r>
      </a:p>
    </p188:txBody>
  </p188:cm>
  <p188:cm id="{15695079-FB22-49DF-BB26-8DC402C8DB9D}" authorId="{EE942949-30C1-9970-BCBC-9A01B68C36A4}" created="2026-07-07T09:38:00.830">
    <ac:deMkLst xmlns:ac="http://schemas.microsoft.com/office/drawing/2013/main/command">
      <pc:docMk xmlns:pc="http://schemas.microsoft.com/office/powerpoint/2013/main/command"/>
      <pc:sldMk xmlns:pc="http://schemas.microsoft.com/office/powerpoint/2013/main/command" cId="0" sldId="258"/>
      <ac:spMk id="22" creationId="{00000000-0000-0000-0000-000000000000}"/>
    </ac:deMkLst>
    <p188:txBody>
      <a:bodyPr/>
      <a:lstStyle/>
      <a:p>
        <a:r>
          <a:rPr lang="ko-KR" altLang="en-US"/>
          <a:t>로그라이크 게임을 선호하는 게이머</a:t>
        </a:r>
      </a:p>
    </p188:txBody>
  </p188:cm>
  <p188:cm id="{867A6A05-1492-4E8A-9C28-D51FA5AB662F}" authorId="{EE942949-30C1-9970-BCBC-9A01B68C36A4}" created="2026-07-07T09:53:31.944">
    <ac:txMkLst xmlns:ac="http://schemas.microsoft.com/office/drawing/2013/main/command">
      <pc:docMk xmlns:pc="http://schemas.microsoft.com/office/powerpoint/2013/main/command"/>
      <pc:sldMk xmlns:pc="http://schemas.microsoft.com/office/powerpoint/2013/main/command" cId="0" sldId="258"/>
      <ac:spMk id="8" creationId="{00000000-0000-0000-0000-000000000000}"/>
      <ac:txMk cp="163" len="53">
        <ac:context len="217" hash="353704129"/>
      </ac:txMk>
    </ac:txMkLst>
    <p188:pos x="4827270" y="1712595"/>
    <p188:replyLst>
      <p188:reply id="{CF5DD130-46DE-44DD-AE6F-997863822572}" authorId="{EE942949-30C1-9970-BCBC-9A01B68C36A4}" created="2026-07-07T14:13:15.199">
        <p188:txBody>
          <a:bodyPr/>
          <a:lstStyle/>
          <a:p>
            <a:r>
              <a:rPr lang="ko-KR" altLang="en-US"/>
              <a:t>최소 수정
가문(세대)의 누적된 사망 데이터를 분석한 후 NPC 대사 생성 및 텍스트 기반 스킬 생성 백엔드를 연동한 Unity 기반 AI 로그라이크 프로젝트
2번 노수정
AI를 게임 콘텐츠에 활용하여 개발 편의성을 향상하고, 반복된 콘텐츠 노출로 인한 플레이어의 지루함을 감소
</a:t>
            </a:r>
          </a:p>
        </p188:txBody>
      </p188:reply>
    </p188:replyLst>
    <p188:txBody>
      <a:bodyPr/>
      <a:lstStyle/>
      <a:p>
        <a:r>
          <a:rPr lang="ko-KR" altLang="en-US"/>
          <a:t>가문(세대)의 누적 사망 데이터를 활용해 NPC 대사와 텍스트 기반 스킬을 생성하는 Unity 기반 AI 로그라이크 게임 프로젝트
AI를 스토리 연출과 스킬 밸런싱에 활용하고, 가문의 사망 기록을 기반으로 NPC 조언을 사전 생성·캐싱하여 인게임 응답 지연을 최소화
AI를 활용해 콘텐츠 제작 효율을 높이고, 반복 플레이의 콘텐츠 다양성을 확보
</a:t>
        </a:r>
      </a:p>
    </p188:txBody>
  </p188:cm>
  <p188:cm id="{D65E8146-9CAB-492E-9456-9EA6B49979CA}" authorId="{EE942949-30C1-9970-BCBC-9A01B68C36A4}" created="2026-07-07T09:54:52.159">
    <ac:deMkLst xmlns:ac="http://schemas.microsoft.com/office/drawing/2013/main/command">
      <pc:docMk xmlns:pc="http://schemas.microsoft.com/office/powerpoint/2013/main/command"/>
      <pc:sldMk xmlns:pc="http://schemas.microsoft.com/office/powerpoint/2013/main/command" cId="0" sldId="258"/>
      <ac:spMk id="8" creationId="{00000000-0000-0000-0000-000000000000}"/>
    </ac:deMkLst>
    <p188:txBody>
      <a:bodyPr/>
      <a:lstStyle/>
      <a:p>
        <a:r>
          <a:rPr lang="ko-KR" altLang="en-US"/>
          <a:t>게임 플레이 중 OpenAI API를 호출하면 응답 시간이 발생하기 때문에, 게임 시작 전에 필요한 NPC 대사를 미리 생성하여 DB에 저장했습니다. 이후 게임에서는 AI를 직접 호출하지 않고 DB에서 조회하는 방식으로 응답 지연을 최소화했습니다 
라는식으로 말하면 좀 깔끔하게 발표 할 수 있을거래
</a:t>
        </a:r>
      </a:p>
    </p188:txBody>
  </p188:cm>
  <p188:cm id="{93757C76-E377-4A10-B838-D63AF6CBF4F7}" authorId="{EE942949-30C1-9970-BCBC-9A01B68C36A4}" created="2026-07-07T12:32:25.181">
    <ac:txMkLst xmlns:ac="http://schemas.microsoft.com/office/drawing/2013/main/command">
      <pc:docMk xmlns:pc="http://schemas.microsoft.com/office/powerpoint/2013/main/command"/>
      <pc:sldMk xmlns:pc="http://schemas.microsoft.com/office/powerpoint/2013/main/command" cId="0" sldId="258"/>
      <ac:spMk id="11" creationId="{00000000-0000-0000-0000-000000000000}"/>
      <ac:txMk cp="0" len="81">
        <ac:context len="82" hash="3184135276"/>
      </ac:txMk>
    </ac:txMkLst>
    <p188:pos x="4493895" y="603885"/>
    <p188:replyLst>
      <p188:reply id="{509A41EB-8064-4FFB-BA97-DAF0F62BB188}" authorId="{EE942949-30C1-9970-BCBC-9A01B68C36A4}" created="2026-07-07T14:14:23.939">
        <p188:txBody>
          <a:bodyPr/>
          <a:lstStyle/>
          <a:p>
            <a:r>
              <a:rPr lang="ko-KR" altLang="en-US"/>
              <a:t>최소 수정 
플레이어(조상들)의 죽음을 기억하는 문지기(NPC)와 자유로운 텍스트 입력으로 AI가 설계한 스킬을 활용해 무한한 도전을 그리는 로그라이크 게임</a:t>
            </a:r>
          </a:p>
        </p188:txBody>
      </p188:reply>
    </p188:replyLst>
    <p188:txBody>
      <a:bodyPr/>
      <a:lstStyle/>
      <a:p>
        <a:r>
          <a:rPr lang="ko-KR" altLang="en-US"/>
          <a:t>가문의 죽음을 기억하는 문지기 NPC와 자유로운 텍스트 입력 기반 스킬이 만들어내는 세대 계승형 AI 로그라이크 게임</a:t>
        </a:r>
      </a:p>
    </p188:txBody>
  </p188:cm>
</p188:cmLst>
</file>

<file path=ppt/comments/modernComment_103_0.xml><?xml version="1.0" encoding="utf-8"?>
<p188:cmLst xmlns:a="http://schemas.openxmlformats.org/drawingml/2006/main" xmlns:r="http://schemas.openxmlformats.org/officeDocument/2006/relationships" xmlns:p188="http://schemas.microsoft.com/office/powerpoint/2018/8/main">
  <p188:cm id="{7A90985E-B933-4770-95CB-22426BB6C47A}" authorId="{EE942949-30C1-9970-BCBC-9A01B68C36A4}" created="2026-07-07T10:11:46.229">
    <ac:deMkLst xmlns:ac="http://schemas.microsoft.com/office/drawing/2013/main/command">
      <pc:docMk xmlns:pc="http://schemas.microsoft.com/office/powerpoint/2013/main/command"/>
      <pc:sldMk xmlns:pc="http://schemas.microsoft.com/office/powerpoint/2013/main/command" cId="0" sldId="259"/>
      <ac:spMk id="11" creationId="{00000000-0000-0000-0000-000000000000}"/>
    </ac:deMkLst>
    <p188:txBody>
      <a:bodyPr/>
      <a:lstStyle/>
      <a:p>
        <a:r>
          <a:rPr lang="ko-KR" altLang="en-US"/>
          <a:t>이거 지피티가 3번 사망연출~~ 이거는 문제 해결 같대 근데 기존 템플릿 보니까 해결해야 하는 이유를 써야 한대서 수정이 필요할듯
</a:t>
        </a:r>
      </a:p>
    </p188:txBody>
  </p188:cm>
  <p188:cm id="{02CA4FEE-F042-4D47-9C03-272AE2060005}" authorId="{EE942949-30C1-9970-BCBC-9A01B68C36A4}" created="2026-07-07T10:13:43.502">
    <ac:deMkLst xmlns:ac="http://schemas.microsoft.com/office/drawing/2013/main/command">
      <pc:docMk xmlns:pc="http://schemas.microsoft.com/office/powerpoint/2013/main/command"/>
      <pc:sldMk xmlns:pc="http://schemas.microsoft.com/office/powerpoint/2013/main/command" cId="0" sldId="259"/>
      <ac:spMk id="11" creationId="{00000000-0000-0000-0000-000000000000}"/>
    </ac:deMkLst>
    <p188:replyLst>
      <p188:reply id="{B38FE2A9-1EF9-4D62-97A7-682B98B002EA}" authorId="{EE942949-30C1-9970-BCBC-9A01B68C36A4}" created="2026-07-07T14:18:05.297">
        <p188:txBody>
          <a:bodyPr/>
          <a:lstStyle/>
          <a:p>
            <a:r>
              <a:rPr lang="ko-KR" altLang="en-US"/>
              <a:t>&lt;최소 수정&gt;
AI를 활용한 실시간 대사 생성은 3~15초 이상의 연산 지연을 발생시켜 인게임의 흐름을 완전히 끊고 플레이 경험을 해침.
비동기(Background Tasks) 방식 채택 시에도, 플레이어가 부활 후 1~2초 내 NPC에게 말을 거는 예외 상황에서는 캐시가 준비되지 않아 AI 대사 생성 지연이 발생.
사망 연출 대기 시간을 활용한 동기식 사전 생성 설계로 대화 대기 시간을 약 0.03초로 줄여 플레이 흐름이 끊어지는 문제를 해소함.
</a:t>
            </a:r>
          </a:p>
        </p188:txBody>
      </p188:reply>
    </p188:replyLst>
    <p188:txBody>
      <a:bodyPr/>
      <a:lstStyle/>
      <a:p>
        <a:r>
          <a:rPr lang="ko-KR" altLang="en-US"/>
          <a:t>AI 기반 실시간 NPC 대사 생성은 3~15초의 응답 지연이 발생하여 게임의 흐름과 플레이 경험을 저해함.
비동기(Background Tasks) 방식에서도 부활 직후 NPC와 상호작용하는 경우 캐시가 준비되지 않아 AI 응답 지연이 발생함.
게임의 흐름을 유지하면서도 플레이어 경험을 반영할 수 있는 AI 대사 생성 방식이 필요함.</a:t>
        </a:r>
      </a:p>
    </p188:txBody>
  </p188:cm>
  <p188:cm id="{D75EBFC0-7C14-4B55-A10B-C854DF60D175}" authorId="{EE942949-30C1-9970-BCBC-9A01B68C36A4}" created="2026-07-07T10:15:17.197">
    <ac:deMkLst xmlns:ac="http://schemas.microsoft.com/office/drawing/2013/main/command">
      <pc:docMk xmlns:pc="http://schemas.microsoft.com/office/powerpoint/2013/main/command"/>
      <pc:sldMk xmlns:pc="http://schemas.microsoft.com/office/powerpoint/2013/main/command" cId="0" sldId="259"/>
      <ac:spMk id="6" creationId="{00000000-0000-0000-0000-000000000000}"/>
    </ac:deMkLst>
    <p188:replyLst>
      <p188:reply id="{5D551164-6739-4E97-ADE0-22196587FD3A}" authorId="{EE942949-30C1-9970-BCBC-9A01B68C36A4}" created="2026-07-07T14:16:25.851">
        <p188:txBody>
          <a:bodyPr/>
          <a:lstStyle/>
          <a:p>
            <a:r>
              <a:rPr lang="ko-KR" altLang="en-US"/>
              <a:t>&lt;최소수정ver&gt;
전통적인 게임의 NPC 대사가 고정되어 반복적으로 노출됨에 따라 플레이어가 지루함을 느끼는 문제를 LLM 기반의 동적 대사 생성으로 보완하고, 플레이어가 원하는 스킬을 텍스트로 실시간 구현하되 게임 시스템 밸런스를 훼손하지 않도록 프롬프트 조건을 적용하고자 함.
최근 AI를 활용해 NPC 대사를 사전 생성하는 사례가 있으나, 이를 넘어 게임 플레이 정보를 바탕으로 플레이가 자연스럽게 반영되는 재미를 느낄 수 있도록 기획하였으며, AI를 활용한 스킬 생성으로 더욱 자유로운 커맨드 입력을 통해 색다른 재미 요소를 제공하고자 함.</a:t>
            </a:r>
          </a:p>
        </p188:txBody>
      </p188:reply>
    </p188:replyLst>
    <p188:txBody>
      <a:bodyPr/>
      <a:lstStyle/>
      <a:p>
        <a:r>
          <a:rPr lang="ko-KR" altLang="en-US"/>
          <a:t>전통적인 게임의 고정된 NPC 대사로 인해 발생하는 반복성과 지루함을 LLM 기반 동적 대사 생성으로 보완하고, 플레이어의 텍스트 입력을 기반으로 스킬을 생성하되 프롬프트 제어를 통해 게임 밸런스를 유지하고자 함.
기존 AI 기반 NPC 대사 시스템에서 나아가, 플레이어의 게임 플레이 정보를 반영한 동적 대사 생성과 AI 기반 스킬 생성으로 차별화된 플레이 경험을 제공하고자 함.</a:t>
        </a:r>
      </a:p>
    </p188:txBody>
  </p188:cm>
</p188:cmLst>
</file>

<file path=ppt/comments/modernComment_104_0.xml><?xml version="1.0" encoding="utf-8"?>
<p188:cmLst xmlns:a="http://schemas.openxmlformats.org/drawingml/2006/main" xmlns:r="http://schemas.openxmlformats.org/officeDocument/2006/relationships" xmlns:p188="http://schemas.microsoft.com/office/powerpoint/2018/8/main">
  <p188:cm id="{18FD0579-F3D5-4F26-BB3B-7D1B3DBD9C64}" authorId="{EE942949-30C1-9970-BCBC-9A01B68C36A4}" created="2026-07-07T09:32:37.471">
    <ac:deMkLst xmlns:ac="http://schemas.microsoft.com/office/drawing/2013/main/command">
      <pc:docMk xmlns:pc="http://schemas.microsoft.com/office/powerpoint/2013/main/command"/>
      <pc:sldMk xmlns:pc="http://schemas.microsoft.com/office/powerpoint/2013/main/command" cId="0" sldId="260"/>
      <ac:spMk id="6" creationId="{00000000-0000-0000-0000-000000000000}"/>
    </ac:deMkLst>
    <p188:replyLst>
      <p188:reply id="{49B18D1F-6011-4429-A35E-BD0ACEADAF27}" authorId="{EE942949-30C1-9970-BCBC-9A01B68C36A4}" created="2026-07-07T14:20:12.009">
        <p188:txBody>
          <a:bodyPr/>
          <a:lstStyle/>
          <a:p>
            <a:r>
              <a:rPr lang="ko-KR" altLang="en-US"/>
              <a:t>누적된 조상들의 죽음을 기반으로 문지기 NPC 조언 시스템 구축</a:t>
            </a:r>
          </a:p>
        </p188:txBody>
      </p188:reply>
    </p188:replyLst>
    <p188:txBody>
      <a:bodyPr/>
      <a:lstStyle/>
      <a:p>
        <a:r>
          <a:rPr lang="ko-KR" altLang="en-US"/>
          <a:t>누적된 세대별 사망 기록 기반 문지기 NPC 조언 시스템 구축</a:t>
        </a:r>
      </a:p>
    </p188:txBody>
  </p188:cm>
  <p188:cm id="{BAB9EF2C-A8AB-4876-AC69-CB6B62863042}" authorId="{EE942949-30C1-9970-BCBC-9A01B68C36A4}" created="2026-07-07T10:43:16.437">
    <ac:deMkLst xmlns:ac="http://schemas.microsoft.com/office/drawing/2013/main/command">
      <pc:docMk xmlns:pc="http://schemas.microsoft.com/office/powerpoint/2013/main/command"/>
      <pc:sldMk xmlns:pc="http://schemas.microsoft.com/office/powerpoint/2013/main/command" cId="0" sldId="260"/>
      <ac:spMk id="14" creationId="{00000000-0000-0000-0000-000000000000}"/>
    </ac:deMkLst>
    <p188:replyLst/>
    <p188:txBody>
      <a:bodyPr/>
      <a:lstStyle/>
      <a:p>
        <a:r>
          <a:rPr lang="ko-KR" altLang="en-US"/>
          <a:t>반복적인 동일 대사 노출을 줄여, 로그라이크 장르의 반복 플레이에서 발생하는 지루함을 완화하고 몰입감을 향상</a:t>
        </a:r>
      </a:p>
    </p188:txBody>
  </p188:cm>
  <p188:cm id="{7E83C741-76BB-4E01-B210-7749B4556AB0}" authorId="{EE942949-30C1-9970-BCBC-9A01B68C36A4}" created="2026-07-07T10:44:13.082">
    <ac:txMkLst xmlns:ac="http://schemas.microsoft.com/office/drawing/2013/main/command">
      <pc:docMk xmlns:pc="http://schemas.microsoft.com/office/powerpoint/2013/main/command"/>
      <pc:sldMk xmlns:pc="http://schemas.microsoft.com/office/powerpoint/2013/main/command" cId="0" sldId="260"/>
      <ac:spMk id="22" creationId="{00000000-0000-0000-0000-000000000000}"/>
      <ac:txMk cp="0" len="49">
        <ac:context len="50" hash="3010144625"/>
      </ac:txMk>
    </ac:txMkLst>
    <p188:pos x="2956560" y="668655"/>
    <p188:txBody>
      <a:bodyPr/>
      <a:lstStyle/>
      <a:p>
        <a:r>
          <a:rPr lang="ko-KR" altLang="en-US"/>
          <a:t>텍스트 입력을 레벨 밸런스에 맞게 보정하는 AI 스킬 생성 및 백엔드 연동</a:t>
        </a:r>
      </a:p>
    </p188:txBody>
  </p188:cm>
  <p188:cm id="{1E6185A0-0BA3-4D60-B156-88626089111C}" authorId="{EE942949-30C1-9970-BCBC-9A01B68C36A4}" created="2026-07-07T11:04:59.765">
    <ac:deMkLst xmlns:ac="http://schemas.microsoft.com/office/drawing/2013/main/command">
      <pc:docMk xmlns:pc="http://schemas.microsoft.com/office/powerpoint/2013/main/command"/>
      <pc:sldMk xmlns:pc="http://schemas.microsoft.com/office/powerpoint/2013/main/command" cId="0" sldId="260"/>
      <ac:spMk id="23" creationId="{00000000-0000-0000-0000-000000000000}"/>
    </ac:deMkLst>
    <p188:replyLst>
      <p188:reply id="{2DC1A6B3-130C-45F3-8034-C7FE535D7266}" authorId="{EE942949-30C1-9970-BCBC-9A01B68C36A4}" created="2026-07-07T14:26:03.983">
        <p188:txBody>
          <a:bodyPr/>
          <a:lstStyle/>
          <a:p>
            <a:r>
              <a:rPr lang="ko-KR" altLang="en-US"/>
              <a:t>&lt;최소&gt;
입력된 스킬 강도를 밸런스 한도 내에서 보정하여 밸런스가 무너지지 않도록 자동 제어하고, 반복되지 않는 스킬로 지루함 감소</a:t>
            </a:r>
          </a:p>
        </p188:txBody>
      </p188:reply>
    </p188:replyLst>
    <p188:txBody>
      <a:bodyPr/>
      <a:lstStyle/>
      <a:p>
        <a:r>
          <a:rPr lang="ko-KR" altLang="en-US"/>
          <a:t>입력된 스킬 강도를 밸런스 범위 내에서 자동 보정하여 게임 밸런스를 유지하고, 다양한 스킬 생성으로 반복 플레이의 지루함을 완화</a:t>
        </a:r>
      </a:p>
    </p188:txBody>
  </p188:cm>
  <p188:cm id="{F4BD5207-0FDF-4077-9A91-3DA60BB0AB56}" authorId="{EE942949-30C1-9970-BCBC-9A01B68C36A4}" created="2026-07-07T11:10:46.318">
    <ac:deMkLst xmlns:ac="http://schemas.microsoft.com/office/drawing/2013/main/command">
      <pc:docMk xmlns:pc="http://schemas.microsoft.com/office/powerpoint/2013/main/command"/>
      <pc:sldMk xmlns:pc="http://schemas.microsoft.com/office/powerpoint/2013/main/command" cId="0" sldId="260"/>
      <ac:spMk id="31" creationId="{00000000-0000-0000-0000-000000000000}"/>
    </ac:deMkLst>
    <p188:replyLst>
      <p188:reply id="{5C1857F5-02AF-4419-9B61-6B9A5753674C}" authorId="{EE942949-30C1-9970-BCBC-9A01B68C36A4}" created="2026-07-07T12:43:40.261">
        <p188:txBody>
          <a:bodyPr/>
          <a:lstStyle/>
          <a:p>
            <a:r>
              <a:rPr lang="ko-KR" altLang="en-US"/>
              <a:t>AI 생성 정보를 DB에 저장하여 개선 및 문제 분석을 위한 히스토리 관리</a:t>
            </a:r>
          </a:p>
        </p188:txBody>
      </p188:reply>
    </p188:replyLst>
    <p188:txBody>
      <a:bodyPr/>
      <a:lstStyle/>
      <a:p>
        <a:r>
          <a:rPr lang="ko-KR" altLang="en-US"/>
          <a:t>AI 생성 결과를 DB에 저장하여 품질 개선 및 재사용에 활용</a:t>
        </a:r>
      </a:p>
    </p188:txBody>
  </p188:cm>
  <p188:cm id="{29DEB7C2-6BC4-4F21-99C0-71659AD7C15A}" authorId="{EE942949-30C1-9970-BCBC-9A01B68C36A4}" created="2026-07-07T14:24:55.297">
    <ac:deMkLst xmlns:ac="http://schemas.microsoft.com/office/drawing/2013/main/command">
      <pc:docMk xmlns:pc="http://schemas.microsoft.com/office/powerpoint/2013/main/command"/>
      <pc:sldMk xmlns:pc="http://schemas.microsoft.com/office/powerpoint/2013/main/command" cId="0" sldId="260"/>
      <ac:spMk id="32" creationId="{00000000-0000-0000-0000-000000000000}"/>
    </ac:deMkLst>
    <p188:txBody>
      <a:bodyPr/>
      <a:lstStyle/>
      <a:p>
        <a:r>
          <a:rPr lang="ko-KR" altLang="en-US"/>
          <a:t>개선 및 문제점 수정에 활용할 수 있는 메타데이터 확보</a:t>
        </a:r>
      </a:p>
    </p188:txBody>
  </p188:cm>
</p188:cmLst>
</file>

<file path=ppt/comments/modernComment_105_0.xml><?xml version="1.0" encoding="utf-8"?>
<p188:cmLst xmlns:a="http://schemas.openxmlformats.org/drawingml/2006/main" xmlns:r="http://schemas.openxmlformats.org/officeDocument/2006/relationships" xmlns:p188="http://schemas.microsoft.com/office/powerpoint/2018/8/main">
  <p188:cm id="{D83A57C5-C01B-4AB2-9CFE-A862373BBD88}" authorId="{EE942949-30C1-9970-BCBC-9A01B68C36A4}" created="2026-07-07T09:31:07.820">
    <ac:txMkLst xmlns:ac="http://schemas.microsoft.com/office/drawing/2013/main/command">
      <pc:docMk xmlns:pc="http://schemas.microsoft.com/office/powerpoint/2013/main/command"/>
      <pc:sldMk xmlns:pc="http://schemas.microsoft.com/office/powerpoint/2013/main/command" cId="0" sldId="261"/>
      <ac:spMk id="25" creationId="{00000000-0000-0000-0000-000000000000}"/>
      <ac:txMk cp="0" len="34">
        <ac:context len="35" hash="1577890124"/>
      </ac:txMk>
    </ac:txMkLst>
    <p188:pos x="2766060" y="523113"/>
    <p188:replyLst>
      <p188:reply id="{F58C9D73-6345-42DC-87E4-429E17BA51E7}" authorId="{EE942949-30C1-9970-BCBC-9A01B68C36A4}" created="2026-07-07T14:31:58.496">
        <p188:txBody>
          <a:bodyPr/>
          <a:lstStyle/>
          <a:p>
            <a:r>
              <a:rPr lang="ko-KR" altLang="en-US"/>
              <a:t>DB의 정보를 인자로 활용하여 AI 프롬프트에 전달</a:t>
            </a:r>
          </a:p>
        </p188:txBody>
      </p188:reply>
    </p188:replyLst>
    <p188:txBody>
      <a:bodyPr/>
      <a:lstStyle/>
      <a:p>
        <a:r>
          <a:rPr lang="ko-KR" altLang="en-US"/>
          <a:t>DB 내 정보를 인자값으로 활용하여 AI 프롬프트에 반영</a:t>
        </a:r>
      </a:p>
    </p188:txBody>
  </p188:cm>
  <p188:cm id="{85845D5A-D7E2-4E05-825A-EAEE176395B0}" authorId="{EE942949-30C1-9970-BCBC-9A01B68C36A4}" created="2026-07-07T12:52:51.215">
    <ac:deMkLst xmlns:ac="http://schemas.microsoft.com/office/drawing/2013/main/command">
      <pc:docMk xmlns:pc="http://schemas.microsoft.com/office/powerpoint/2013/main/command"/>
      <pc:sldMk xmlns:pc="http://schemas.microsoft.com/office/powerpoint/2013/main/command" cId="0" sldId="261"/>
      <ac:spMk id="11" creationId="{00000000-0000-0000-0000-000000000000}"/>
    </ac:deMkLst>
    <p188:replyLst>
      <p188:reply id="{52B47DA7-74DB-4AA3-8238-646BBC79ACFC}" authorId="{EE942949-30C1-9970-BCBC-9A01B68C36A4}" created="2026-07-07T13:01:54.021">
        <p188:txBody>
          <a:bodyPr/>
          <a:lstStyle/>
          <a:p>
            <a:r>
              <a:rPr lang="ko-KR" altLang="en-US"/>
              <a:t>지피티가 db저장 및 재사용인지 진짜 캐싱인지 구분해서 써야 질문을 받을 상황을 좀 줄일 수 있다고 합미다! 어찌 생각하시는지? 내가 한 설명으로는 db 저장 및 재사용에 가까워보인대</a:t>
            </a:r>
          </a:p>
        </p188:txBody>
      </p188:reply>
      <p188:reply id="{9B0345C1-F507-4830-AD29-89E135FD2533}" authorId="{EE942949-30C1-9970-BCBC-9A01B68C36A4}" created="2026-07-07T14:28:58.871">
        <p188:txBody>
          <a:bodyPr/>
          <a:lstStyle/>
          <a:p>
            <a:r>
              <a:rPr lang="ko-KR" altLang="en-US"/>
              <a:t>최소 수정
DB에 저장된 세대 정보를 기반으로 사전 대사 생성 및 캐싱</a:t>
            </a:r>
          </a:p>
        </p188:txBody>
      </p188:reply>
    </p188:replyLst>
    <p188:txBody>
      <a:bodyPr/>
      <a:lstStyle/>
      <a:p>
        <a:r>
          <a:rPr lang="ko-KR" altLang="en-US"/>
          <a:t>세대별 DB 정보를 활용한 사전 대사 생성 및 데이터 캐싱처리</a:t>
        </a:r>
      </a:p>
    </p188:txBody>
  </p188:cm>
  <p188:cm id="{62936D42-6406-4B06-8A48-C3E93B01658E}" authorId="{EE942949-30C1-9970-BCBC-9A01B68C36A4}" created="2026-07-07T12:53:34.499">
    <ac:deMkLst xmlns:ac="http://schemas.microsoft.com/office/drawing/2013/main/command">
      <pc:docMk xmlns:pc="http://schemas.microsoft.com/office/powerpoint/2013/main/command"/>
      <pc:sldMk xmlns:pc="http://schemas.microsoft.com/office/powerpoint/2013/main/command" cId="0" sldId="261"/>
      <ac:spMk id="16" creationId="{00000000-0000-0000-0000-000000000000}"/>
    </ac:deMkLst>
    <p188:replyLst>
      <p188:reply id="{58967A85-2DFE-4601-ADAE-79FB35953190}" authorId="{EE942949-30C1-9970-BCBC-9A01B68C36A4}" created="2026-07-07T14:29:28.366">
        <p188:txBody>
          <a:bodyPr/>
          <a:lstStyle/>
          <a:p>
            <a:r>
              <a:rPr lang="ko-KR" altLang="en-US"/>
              <a:t>최소
NPC 대화 시 대사를 시각적인 타자기 효과로 표현
</a:t>
            </a:r>
          </a:p>
        </p188:txBody>
      </p188:reply>
    </p188:replyLst>
    <p188:txBody>
      <a:bodyPr/>
      <a:lstStyle/>
      <a:p>
        <a:r>
          <a:rPr lang="ko-KR" altLang="en-US"/>
          <a:t>NPC 대사 타자기 효과 적용</a:t>
        </a:r>
      </a:p>
    </p188:txBody>
  </p188:cm>
  <p188:cm id="{8C2B7C53-DD41-4C0D-A712-DDD6D4B3C38A}" authorId="{EE942949-30C1-9970-BCBC-9A01B68C36A4}" created="2026-07-07T12:55:01.964">
    <ac:deMkLst xmlns:ac="http://schemas.microsoft.com/office/drawing/2013/main/command">
      <pc:docMk xmlns:pc="http://schemas.microsoft.com/office/powerpoint/2013/main/command"/>
      <pc:sldMk xmlns:pc="http://schemas.microsoft.com/office/powerpoint/2013/main/command" cId="0" sldId="261"/>
      <ac:spMk id="26" creationId="{00000000-0000-0000-0000-000000000000}"/>
    </ac:deMkLst>
    <p188:txBody>
      <a:bodyPr/>
      <a:lstStyle/>
      <a:p>
        <a:r>
          <a:rPr lang="ko-KR" altLang="en-US"/>
          <a:t>플레이어 입력과 레벨 기반 AI 스킬 데이터 자동 생성
(예시는 그대로 두고 위에만 바꾸기)</a:t>
        </a:r>
      </a:p>
    </p188:txBody>
  </p188:cm>
  <p188:cm id="{44E5847B-0495-451C-A978-1A3F3595FCC5}" authorId="{EE942949-30C1-9970-BCBC-9A01B68C36A4}" created="2026-07-07T12:56:32.583">
    <ac:deMkLst xmlns:ac="http://schemas.microsoft.com/office/drawing/2013/main/command">
      <pc:docMk xmlns:pc="http://schemas.microsoft.com/office/powerpoint/2013/main/command"/>
      <pc:sldMk xmlns:pc="http://schemas.microsoft.com/office/powerpoint/2013/main/command" cId="0" sldId="261"/>
      <ac:spMk id="31" creationId="{00000000-0000-0000-0000-000000000000}"/>
    </ac:deMkLst>
    <p188:txBody>
      <a:bodyPr/>
      <a:lstStyle/>
      <a:p>
        <a:r>
          <a:rPr lang="ko-KR" altLang="en-US"/>
          <a:t>적으신건 효과 같아서 
AI 기반 동적 NPC 대사 생성
이건 어떠실지?</a:t>
        </a:r>
      </a:p>
    </p188:txBody>
  </p188:cm>
</p188:cmLst>
</file>

<file path=ppt/comments/modernComment_106_0.xml><?xml version="1.0" encoding="utf-8"?>
<p188:cmLst xmlns:a="http://schemas.openxmlformats.org/drawingml/2006/main" xmlns:r="http://schemas.openxmlformats.org/officeDocument/2006/relationships" xmlns:p188="http://schemas.microsoft.com/office/powerpoint/2018/8/main">
  <p188:cm id="{539AB717-EA81-4493-9556-10FDCC9D429E}" authorId="{EE942949-30C1-9970-BCBC-9A01B68C36A4}" created="2026-07-07T13:03:42.588">
    <ac:deMkLst xmlns:ac="http://schemas.microsoft.com/office/drawing/2013/main/command">
      <pc:docMk xmlns:pc="http://schemas.microsoft.com/office/powerpoint/2013/main/command"/>
      <pc:sldMk xmlns:pc="http://schemas.microsoft.com/office/powerpoint/2013/main/command" cId="0" sldId="262"/>
      <ac:spMk id="11" creationId="{00000000-0000-0000-0000-000000000000}"/>
    </ac:deMkLst>
    <p188:txBody>
      <a:bodyPr/>
      <a:lstStyle/>
      <a:p>
        <a:r>
          <a:rPr lang="ko-KR" altLang="en-US"/>
          <a:t>만약 DB 접근에 SQLAlchemy를 썼다면
FastAPI (Python), SQLAlchemy, PyMySQL로 적는게 일반적이래 SQLAlchemy이걸 안썻다면 지금처럼 써도 된대
</a:t>
        </a:r>
      </a:p>
    </p188:txBody>
  </p188:cm>
  <p188:cm id="{ECD98E1F-DF0C-4C7A-A982-FC5DF6F8236C}" authorId="{EE942949-30C1-9970-BCBC-9A01B68C36A4}" created="2026-07-07T13:05:12.205">
    <ac:deMkLst xmlns:ac="http://schemas.microsoft.com/office/drawing/2013/main/command">
      <pc:docMk xmlns:pc="http://schemas.microsoft.com/office/powerpoint/2013/main/command"/>
      <pc:sldMk xmlns:pc="http://schemas.microsoft.com/office/powerpoint/2013/main/command" cId="0" sldId="262"/>
      <ac:spMk id="20" creationId="{00000000-0000-0000-0000-000000000000}"/>
    </ac:deMkLst>
    <p188:txBody>
      <a:bodyPr/>
      <a:lstStyle/>
      <a:p>
        <a:r>
          <a:rPr lang="ko-KR" altLang="en-US"/>
          <a:t>LangChain, Hugging Face API Router
여기 확인!
정말 LangChain을 사용했어?
그리고 Hugging Face API Router도 실제 사용한 이름인지 팀원한테 한번 확인하는 게 좋아.
예를 들어 OpenAI를 썼다면
LangChain
OpenAI API
라고 쓰는 경우도 많거든
이래
</a:t>
        </a:r>
      </a:p>
    </p188:txBody>
  </p188:cm>
  <p188:cm id="{0E1BAEFB-CA85-4C9C-B4F2-AD819D322F84}" authorId="{EE942949-30C1-9970-BCBC-9A01B68C36A4}" created="2026-07-07T13:05:40.988">
    <ac:deMkLst xmlns:ac="http://schemas.microsoft.com/office/drawing/2013/main/command">
      <pc:docMk xmlns:pc="http://schemas.microsoft.com/office/powerpoint/2013/main/command"/>
      <pc:sldMk xmlns:pc="http://schemas.microsoft.com/office/powerpoint/2013/main/command" cId="0" sldId="262"/>
      <ac:spMk id="21" creationId="{00000000-0000-0000-0000-000000000000}"/>
    </ac:deMkLst>
    <p188:txBody>
      <a:bodyPr/>
      <a:lstStyle/>
      <a:p>
        <a:r>
          <a:rPr lang="ko-KR" altLang="en-US"/>
          <a:t>이건 약간 어색해.
왜냐하면
MariaDB → DBMS
SQLAlchemy → ORM
이라 서로 다른 종류야.
보통은
MariaDB, SQLAlchemy ORM
이렇게 쉼표로 적어.</a:t>
        </a:r>
      </a:p>
    </p188:txBody>
  </p188:cm>
  <p188:cm id="{77ECF375-20C1-4C65-A12A-F12093249F3D}" authorId="{EE942949-30C1-9970-BCBC-9A01B68C36A4}" created="2026-07-07T13:06:36.693">
    <ac:deMkLst xmlns:ac="http://schemas.microsoft.com/office/drawing/2013/main/command">
      <pc:docMk xmlns:pc="http://schemas.microsoft.com/office/powerpoint/2013/main/command"/>
      <pc:sldMk xmlns:pc="http://schemas.microsoft.com/office/powerpoint/2013/main/command" cId="0" sldId="262"/>
      <ac:spMk id="26" creationId="{00000000-0000-0000-0000-000000000000}"/>
    </ac:deMkLst>
    <p188:txBody>
      <a:bodyPr/>
      <a:lstStyle/>
      <a:p>
        <a:r>
          <a:rPr lang="ko-KR" altLang="en-US"/>
          <a:t>MacOS → macOS ✅
애플 공식 표기가 macOS야.
Python Virtualenv (.venv)
보다는
Python venv
또는
Python virtualenv
가 더 흔해.</a:t>
        </a:r>
      </a:p>
    </p188:txBody>
  </p188:cm>
</p188:cmLst>
</file>

<file path=ppt/comments/modernComment_107_0.xml><?xml version="1.0" encoding="utf-8"?>
<p188:cmLst xmlns:a="http://schemas.openxmlformats.org/drawingml/2006/main" xmlns:r="http://schemas.openxmlformats.org/officeDocument/2006/relationships" xmlns:p188="http://schemas.microsoft.com/office/powerpoint/2018/8/main">
  <p188:cm id="{4C7026E6-6B9B-4562-8AD1-2DE17288A65A}" authorId="{EE942949-30C1-9970-BCBC-9A01B68C36A4}" created="2026-07-07T13:09:38.524">
    <ac:deMkLst xmlns:ac="http://schemas.microsoft.com/office/drawing/2013/main/command">
      <pc:docMk xmlns:pc="http://schemas.microsoft.com/office/powerpoint/2013/main/command"/>
      <pc:sldMk xmlns:pc="http://schemas.microsoft.com/office/powerpoint/2013/main/command" cId="0" sldId="263"/>
      <ac:spMk id="13" creationId="{00000000-0000-0000-0000-000000000000}"/>
    </ac:deMkLst>
    <p188:txBody>
      <a:bodyPr/>
      <a:lstStyle/>
      <a:p>
        <a:r>
          <a:rPr lang="ko-KR" altLang="en-US"/>
          <a:t>FastAPI (Python)
이거나
FastAPI · Proxmox VE
이케 적는건 어떠신지?
</a:t>
        </a:r>
      </a:p>
    </p188:txBody>
  </p188:cm>
  <p188:cm id="{76A1392B-DC30-4CF0-8B3E-164BED2D8E0B}" authorId="{EE942949-30C1-9970-BCBC-9A01B68C36A4}" created="2026-07-07T13:10:12.190">
    <ac:deMkLst xmlns:ac="http://schemas.microsoft.com/office/drawing/2013/main/command">
      <pc:docMk xmlns:pc="http://schemas.microsoft.com/office/powerpoint/2013/main/command"/>
      <pc:sldMk xmlns:pc="http://schemas.microsoft.com/office/powerpoint/2013/main/command" cId="0" sldId="263"/>
      <ac:spMk id="20" creationId="{00000000-0000-0000-0000-000000000000}"/>
    </ac:deMkLst>
    <p188:txBody>
      <a:bodyPr/>
      <a:lstStyle/>
      <a:p>
        <a:r>
          <a:rPr lang="ko-KR" altLang="en-US"/>
          <a:t>LangChain, Qwen3-8B
또는
LangChain (LLM Chain), Qwen3-8B</a:t>
        </a:r>
      </a:p>
    </p188:txBody>
  </p188:cm>
  <p188:cm id="{11943700-5B9D-421E-B546-577C37F6DE72}" authorId="{EE942949-30C1-9970-BCBC-9A01B68C36A4}" created="2026-07-07T13:10:41.201">
    <ac:deMkLst xmlns:ac="http://schemas.microsoft.com/office/drawing/2013/main/command">
      <pc:docMk xmlns:pc="http://schemas.microsoft.com/office/powerpoint/2013/main/command"/>
      <pc:sldMk xmlns:pc="http://schemas.microsoft.com/office/powerpoint/2013/main/command" cId="0" sldId="263"/>
      <ac:spMk id="27" creationId="{00000000-0000-0000-0000-000000000000}"/>
    </ac:deMkLst>
    <p188:txBody>
      <a:bodyPr/>
      <a:lstStyle/>
      <a:p>
        <a:r>
          <a:rPr lang="ko-KR" altLang="en-US"/>
          <a:t>MariaDB Engine은 잘 안 쓰는 표현이야.
MariaDB / Synology NAS</a:t>
        </a:r>
      </a:p>
    </p188:txBody>
  </p188:cm>
  <p188:cm id="{13873793-F3D5-46DE-8AEE-A246C5E98BF7}" authorId="{EE942949-30C1-9970-BCBC-9A01B68C36A4}" created="2026-07-07T13:12:39.316">
    <ac:deMkLst xmlns:ac="http://schemas.microsoft.com/office/drawing/2013/main/command">
      <pc:docMk xmlns:pc="http://schemas.microsoft.com/office/powerpoint/2013/main/command"/>
      <pc:sldMk xmlns:pc="http://schemas.microsoft.com/office/powerpoint/2013/main/command" cId="0" sldId="263"/>
      <ac:spMk id="32" creationId="{00000000-0000-0000-0000-000000000000}"/>
    </ac:deMkLst>
    <p188:replyLst>
      <p188:reply id="{6028597E-ADAF-47AA-BE64-3398A489AC35}" authorId="{EE942949-30C1-9970-BCBC-9A01B68C36A4}" created="2026-07-07T14:35:15.261">
        <p188:txBody>
          <a:bodyPr/>
          <a:lstStyle/>
          <a:p>
            <a:r>
              <a:rPr lang="ko-KR" altLang="en-US"/>
              <a:t>최소
Unity 클라이언트가 REST HTTP API를 통해 백엔드(FastAPI)와 JSON 데이터를 통신합니다. 사망 시 동기식으로 AI 추론을 수행하여 MariaDB에 캐싱하고, 대화 시에는 DB 캐시에서 0.03초 만에 조회하여 Unity UI에 즉시 출력합니다</a:t>
            </a:r>
          </a:p>
        </p188:txBody>
      </p188:reply>
    </p188:replyLst>
    <p188:txBody>
      <a:bodyPr/>
      <a:lstStyle/>
      <a:p>
        <a:r>
          <a:rPr lang="ko-KR" altLang="en-US"/>
          <a:t>ㅋㅋㅋ 뿌려줍니다 ㅋㅋㅋㅋㅋㅋ 농사꾼이신지? 
Unity 클라이언트는 REST API를 통해 FastAPI 서버와 JSON 형식으로 통신합니다. 플레이어 사망 시 AI가 생성한 대사를 MariaDB에 저장하여 캐시처럼 활용하고, NPC 대화 시에는 저장된 데이터를 조회해 평균 0.03초 이내에 응답합니다.</a:t>
        </a:r>
      </a:p>
    </p188:txBody>
  </p188:cm>
</p188:cmLst>
</file>

<file path=ppt/comments/modernComment_108_0.xml><?xml version="1.0" encoding="utf-8"?>
<p188:cmLst xmlns:a="http://schemas.openxmlformats.org/drawingml/2006/main" xmlns:r="http://schemas.openxmlformats.org/officeDocument/2006/relationships" xmlns:p188="http://schemas.microsoft.com/office/powerpoint/2018/8/main">
  <p188:cm id="{3017BF59-F03C-4C6D-B1DA-AC31BE37199F}" authorId="{EE942949-30C1-9970-BCBC-9A01B68C36A4}" created="2026-07-07T13:14:22.252">
    <ac:deMkLst xmlns:ac="http://schemas.microsoft.com/office/drawing/2013/main/command">
      <pc:docMk xmlns:pc="http://schemas.microsoft.com/office/powerpoint/2013/main/command"/>
      <pc:sldMk xmlns:pc="http://schemas.microsoft.com/office/powerpoint/2013/main/command" cId="0" sldId="264"/>
      <ac:spMk id="6" creationId="{00000000-0000-0000-0000-000000000000}"/>
    </ac:deMkLst>
    <p188:replyLst>
      <p188:reply id="{8F456AC9-4DBD-4EA6-B660-46C308D957BB}" authorId="{EE942949-30C1-9970-BCBC-9A01B68C36A4}" created="2026-07-07T13:15:22.164">
        <p188:txBody>
          <a:bodyPr/>
          <a:lstStyle/>
          <a:p>
            <a:r>
              <a:rPr lang="ko-KR" altLang="en-US"/>
              <a:t>Pk가 없다고 뭐가 Pk값인지 (pk)이케 표시해주면 좋글거같대여 </a:t>
            </a:r>
          </a:p>
        </p188:txBody>
      </p188:reply>
    </p188:replyLst>
    <p188:txBody>
      <a:bodyPr/>
      <a:lstStyle/>
      <a:p>
        <a:r>
          <a:rPr lang="ko-KR" altLang="en-US"/>
          <a:t>이어지는 선이 없대여! </a:t>
        </a:r>
      </a:p>
    </p188:txBody>
  </p188:cm>
  <p188:cm id="{533AA471-2A9F-4676-9993-6DEADA48DD5E}" authorId="{EE942949-30C1-9970-BCBC-9A01B68C36A4}" created="2026-07-07T13:17:23.907">
    <ac:deMkLst xmlns:ac="http://schemas.microsoft.com/office/drawing/2013/main/command">
      <pc:docMk xmlns:pc="http://schemas.microsoft.com/office/powerpoint/2013/main/command"/>
      <pc:sldMk xmlns:pc="http://schemas.microsoft.com/office/powerpoint/2013/main/command" cId="0" sldId="264"/>
      <ac:spMk id="31" creationId="{00000000-0000-0000-0000-000000000000}"/>
    </ac:deMkLst>
    <p188:txBody>
      <a:bodyPr/>
      <a:lstStyle/>
      <a:p>
        <a:r>
          <a:rPr lang="ko-KR" altLang="en-US"/>
          <a:t>세대 번호(PK)를 기준으로 DialogueCache와 1:1 매핑하여 JOIN 없이 빠른 조회가 가능하도록 설계
TRUNCATE 기반 초기화를 위해 FK 제약을 제거하고 테이블 구조를 재설계
1세대 예외 처리를 적용하여 초기 데이터가 없는 환경에서도 안정적으로 AI 대사를 생성하도록 구현
실시간 AI 호출을 DB 캐싱으로 대체하여 응답 지연을 최소화</a:t>
        </a:r>
      </a:p>
    </p188:txBody>
  </p188:cm>
</p188:cmLst>
</file>

<file path=ppt/comments/modernComment_109_0.xml><?xml version="1.0" encoding="utf-8"?>
<p188:cmLst xmlns:a="http://schemas.openxmlformats.org/drawingml/2006/main" xmlns:r="http://schemas.openxmlformats.org/officeDocument/2006/relationships" xmlns:p188="http://schemas.microsoft.com/office/powerpoint/2018/8/main">
  <p188:cm id="{B57BA394-9364-4191-A3A5-DCE90CA20AB6}" authorId="{EE942949-30C1-9970-BCBC-9A01B68C36A4}" created="2026-07-07T13:19:59.339">
    <ac:deMkLst xmlns:ac="http://schemas.microsoft.com/office/drawing/2013/main/command">
      <pc:docMk xmlns:pc="http://schemas.microsoft.com/office/powerpoint/2013/main/command"/>
      <pc:sldMk xmlns:pc="http://schemas.microsoft.com/office/powerpoint/2013/main/command" cId="0" sldId="265"/>
      <ac:spMk id="10" creationId="{00000000-0000-0000-0000-000000000000}"/>
    </ac:deMkLst>
    <p188:txBody>
      <a:bodyPr/>
      <a:lstStyle/>
      <a:p>
        <a:r>
          <a:rPr lang="ko-KR" altLang="en-US"/>
          <a:t>플레이어 사망 위치, 사망 원인 및 세대 정보 획득</a:t>
        </a:r>
      </a:p>
    </p188:txBody>
  </p188:cm>
  <p188:cm id="{354AF780-677D-4255-BB2A-BBF98EDD1787}" authorId="{EE942949-30C1-9970-BCBC-9A01B68C36A4}" created="2026-07-07T13:22:10.282">
    <ac:deMkLst xmlns:ac="http://schemas.microsoft.com/office/drawing/2013/main/command">
      <pc:docMk xmlns:pc="http://schemas.microsoft.com/office/powerpoint/2013/main/command"/>
      <pc:sldMk xmlns:pc="http://schemas.microsoft.com/office/powerpoint/2013/main/command" cId="0" sldId="265"/>
      <ac:spMk id="16" creationId="{00000000-0000-0000-0000-000000000000}"/>
    </ac:deMkLst>
    <p188:replyLst>
      <p188:reply id="{274935D9-15D7-4FF6-842A-73280D65C495}" authorId="{EE942949-30C1-9970-BCBC-9A01B68C36A4}" created="2026-07-07T13:22:39.835">
        <p188:txBody>
          <a:bodyPr/>
          <a:lstStyle/>
          <a:p>
            <a:r>
              <a:rPr lang="ko-KR" altLang="en-US"/>
              <a:t>아예 줄이면
이전 세대의 최근 사망 기록 3건 조회 및 정렬
이케</a:t>
            </a:r>
          </a:p>
        </p188:txBody>
      </p188:reply>
      <p188:reply id="{2FE2C040-FA51-45EA-B5A8-A44008BD1A04}" authorId="{EE942949-30C1-9970-BCBC-9A01B68C36A4}" created="2026-07-07T13:23:07.157">
        <p188:txBody>
          <a:bodyPr/>
          <a:lstStyle/>
          <a:p>
            <a:r>
              <a:rPr lang="ko-KR" altLang="en-US"/>
              <a:t>근데 왜 3건만 조회하시는지? 궁금하네요</a:t>
            </a:r>
          </a:p>
        </p188:txBody>
      </p188:reply>
    </p188:replyLst>
    <p188:txBody>
      <a:bodyPr/>
      <a:lstStyle/>
      <a:p>
        <a:r>
          <a:rPr lang="ko-KR" altLang="en-US"/>
          <a:t>백엔드에서 이전 세대의 최근 사망 기록 3건 DB 조회 및 정렬</a:t>
        </a:r>
      </a:p>
    </p188:txBody>
  </p188:cm>
  <p188:cm id="{D818517B-30A4-423E-9B55-EF772F02A5BE}" authorId="{EE942949-30C1-9970-BCBC-9A01B68C36A4}" created="2026-07-07T13:24:12.696">
    <ac:txMkLst xmlns:ac="http://schemas.microsoft.com/office/drawing/2013/main/command">
      <pc:docMk xmlns:pc="http://schemas.microsoft.com/office/powerpoint/2013/main/command"/>
      <pc:sldMk xmlns:pc="http://schemas.microsoft.com/office/powerpoint/2013/main/command" cId="0" sldId="265"/>
      <ac:spMk id="22" creationId="{00000000-0000-0000-0000-000000000000}"/>
      <ac:txMk cp="0" len="52">
        <ac:context len="53" hash="3129090365"/>
      </ac:txMk>
    </ac:txMkLst>
    <p188:pos x="1719943" y="217714"/>
    <p188:replyLst/>
    <p188:txBody>
      <a:bodyPr/>
      <a:lstStyle/>
      <a:p>
        <a:r>
          <a:rPr lang="ko-KR" altLang="en-US"/>
          <a:t>Hugging Face API와 LangChain을 활용한 문지기 NPC 톤 프롬프트 적용 및 추론</a:t>
        </a:r>
      </a:p>
    </p188:txBody>
  </p188:cm>
  <p188:cm id="{EF528014-456B-4C9E-9FFF-41BEEA2C4C6F}" authorId="{EE942949-30C1-9970-BCBC-9A01B68C36A4}" created="2026-07-07T13:25:30.452">
    <ac:deMkLst xmlns:ac="http://schemas.microsoft.com/office/drawing/2013/main/command">
      <pc:docMk xmlns:pc="http://schemas.microsoft.com/office/powerpoint/2013/main/command"/>
      <pc:sldMk xmlns:pc="http://schemas.microsoft.com/office/powerpoint/2013/main/command" cId="0" sldId="265"/>
      <ac:spMk id="25" creationId="{00000000-0000-0000-0000-000000000000}"/>
    </ac:deMkLst>
    <p188:txBody>
      <a:bodyPr/>
      <a:lstStyle/>
      <a:p>
        <a:r>
          <a:rPr lang="ko-KR" altLang="en-US"/>
          <a:t>생성된 대사를 DialogueCache 테이블에 저장하여 캐싱 완료를 보장
아니면 
생성된 대사를 DialogueCache 테이블에 동기식으로 저장하여 캐싱 완료를 보장
아니면
생성된 대사를 DialogueCache 테이블에 저장하여 캐시 일관성을 보장</a:t>
        </a:r>
      </a:p>
    </p188:txBody>
  </p188:cm>
  <p188:cm id="{9A1D4EBB-E5E4-4B68-B9D3-0351B5D781FE}" authorId="{EE942949-30C1-9970-BCBC-9A01B68C36A4}" created="2026-07-07T13:27:10.734">
    <ac:deMkLst xmlns:ac="http://schemas.microsoft.com/office/drawing/2013/main/command">
      <pc:docMk xmlns:pc="http://schemas.microsoft.com/office/powerpoint/2013/main/command"/>
      <pc:sldMk xmlns:pc="http://schemas.microsoft.com/office/powerpoint/2013/main/command" cId="0" sldId="265"/>
      <ac:spMk id="34" creationId="{00000000-0000-0000-0000-000000000000}"/>
    </ac:deMkLst>
    <p188:txBody>
      <a:bodyPr/>
      <a:lstStyle/>
      <a:p>
        <a:r>
          <a:rPr lang="ko-KR" altLang="en-US"/>
          <a:t>HTTP 응답을 Unity로 반환하고 타자기 효과를 적용하여 UI 렌더링</a:t>
        </a:r>
      </a:p>
    </p188:txBody>
  </p188:cm>
  <p188:cm id="{46B9FEB7-1760-4EBD-A569-2513BC2F6D82}" authorId="{EE942949-30C1-9970-BCBC-9A01B68C36A4}" created="2026-07-07T13:33:01.769">
    <ac:deMkLst xmlns:ac="http://schemas.microsoft.com/office/drawing/2013/main/command">
      <pc:docMk xmlns:pc="http://schemas.microsoft.com/office/powerpoint/2013/main/command"/>
      <pc:sldMk xmlns:pc="http://schemas.microsoft.com/office/powerpoint/2013/main/command" cId="0" sldId="265"/>
      <ac:spMk id="35" creationId="{00000000-0000-0000-0000-000000000000}"/>
    </ac:deMkLst>
    <p188:txBody>
      <a:bodyPr/>
      <a:lstStyle/>
      <a:p>
        <a:r>
          <a:rPr lang="ko-KR" altLang="en-US"/>
          <a:t>Qwen3-8B via Hugging Face Router: 자연스러운 한국어 구어체와 츤데레 톤의 조언 대사 생성을 위해 채택
Few-Shot Prompting: NPC 대사 프롬프트에 톤 앤 매너를 적용하여 일관된 대사 문체를 유도
Typewriter Effect Coroutine: 쉼표(,)와 마침표(.)에 추가 딜레이를 적용하여 발두르의 자연스러운 구어체 말하기 속도를 Unity UI에서 연출
</a:t>
        </a:r>
      </a:p>
    </p188:txBody>
  </p188:cm>
</p188:cmLst>
</file>

<file path=ppt/comments/modernComment_10A_0.xml><?xml version="1.0" encoding="utf-8"?>
<p188:cmLst xmlns:a="http://schemas.openxmlformats.org/drawingml/2006/main" xmlns:r="http://schemas.openxmlformats.org/officeDocument/2006/relationships" xmlns:p188="http://schemas.microsoft.com/office/powerpoint/2018/8/main">
  <p188:cm id="{733AA0E9-C816-4565-90A6-2E3D06E423C6}" authorId="{EE942949-30C1-9970-BCBC-9A01B68C36A4}" created="2026-07-07T13:40:45.149">
    <ac:deMkLst xmlns:ac="http://schemas.microsoft.com/office/drawing/2013/main/command">
      <pc:docMk xmlns:pc="http://schemas.microsoft.com/office/powerpoint/2013/main/command"/>
      <pc:sldMk xmlns:pc="http://schemas.microsoft.com/office/powerpoint/2013/main/command" cId="0" sldId="266"/>
      <ac:spMk id="14" creationId="{00000000-0000-0000-0000-000000000000}"/>
    </ac:deMkLst>
    <p188:txBody>
      <a:bodyPr/>
      <a:lstStyle/>
      <a:p>
        <a:r>
          <a:rPr lang="ko-KR" altLang="en-US"/>
          <a:t>카메라의 자식 관계를 즉시 해제하고, Lerp 기반의 독립 카메라 추적 스크립트(CameraFollow.cs)를 작성. Y축 오프셋을 1.5로 설정하여 캐릭터의 위치가 화면 중앙보다 약간 하단에 배치되도록 하고, 윗시야를 넓게 확보하도록 개선함.</a:t>
        </a:r>
      </a:p>
    </p188:txBody>
  </p188:cm>
  <p188:cm id="{A33C4EC7-C1B1-4363-9D77-BCDD90076079}" authorId="{EE942949-30C1-9970-BCBC-9A01B68C36A4}" created="2026-07-07T13:42:18.164">
    <ac:deMkLst xmlns:ac="http://schemas.microsoft.com/office/drawing/2013/main/command">
      <pc:docMk xmlns:pc="http://schemas.microsoft.com/office/powerpoint/2013/main/command"/>
      <pc:sldMk xmlns:pc="http://schemas.microsoft.com/office/powerpoint/2013/main/command" cId="0" sldId="266"/>
      <ac:spMk id="10" creationId="{00000000-0000-0000-0000-000000000000}"/>
    </ac:deMkLst>
    <p188:txBody>
      <a:bodyPr/>
      <a:lstStyle/>
      <a:p>
        <a:r>
          <a:rPr lang="ko-KR" altLang="en-US"/>
          <a:t>플레이어 좌우 전환(localScale.x 반전) 시, 자식으로 연결된 메인 카메라도 함께 반전되며 뷰포트가 좌우 끝으로 요동침.</a:t>
        </a:r>
      </a:p>
    </p188:txBody>
  </p188:cm>
  <p188:cm id="{B2B11A26-1959-4191-93E0-170F07F7528A}" authorId="{EE942949-30C1-9970-BCBC-9A01B68C36A4}" created="2026-07-07T13:48:10.743">
    <ac:deMkLst xmlns:ac="http://schemas.microsoft.com/office/drawing/2013/main/command">
      <pc:docMk xmlns:pc="http://schemas.microsoft.com/office/powerpoint/2013/main/command"/>
      <pc:sldMk xmlns:pc="http://schemas.microsoft.com/office/powerpoint/2013/main/command" cId="0" sldId="266"/>
      <ac:spMk id="30" creationId="{00000000-0000-0000-0000-000000000000}"/>
    </ac:deMkLst>
    <p188:txBody>
      <a:bodyPr/>
      <a:lstStyle/>
      <a:p>
        <a:r>
          <a:rPr lang="ko-KR" altLang="en-US"/>
          <a:t>SQLAlchemy text를 활용해 외래키 제약조건을 잠시 우회하고, TRUNCATE TABLE 쿼리를 수행하여 ID 자동 증가 시퀀스까지 1로 
안전하게 초기화하는 /api/game/reset API 엔드포인트 구현.</a:t>
        </a:r>
      </a:p>
    </p188:txBody>
  </p188:cm>
</p188:cmLst>
</file>

<file path=ppt/comments/modernComment_10B_0.xml><?xml version="1.0" encoding="utf-8"?>
<p188:cmLst xmlns:a="http://schemas.openxmlformats.org/drawingml/2006/main" xmlns:r="http://schemas.openxmlformats.org/officeDocument/2006/relationships" xmlns:p188="http://schemas.microsoft.com/office/powerpoint/2018/8/main">
  <p188:cm id="{9DFD86E8-DD7B-4DD8-B398-C11D23F8AD2F}" authorId="{EE942949-30C1-9970-BCBC-9A01B68C36A4}" created="2026-07-07T13:55:51.885">
    <ac:deMkLst xmlns:ac="http://schemas.microsoft.com/office/drawing/2013/main/command">
      <pc:docMk xmlns:pc="http://schemas.microsoft.com/office/powerpoint/2013/main/command"/>
      <pc:sldMk xmlns:pc="http://schemas.microsoft.com/office/powerpoint/2013/main/command" cId="0" sldId="267"/>
      <ac:spMk id="15" creationId="{00000000-0000-0000-0000-000000000000}"/>
    </ac:deMkLst>
    <p188:txBody>
      <a:bodyPr/>
      <a:lstStyle/>
      <a:p>
        <a:r>
          <a:rPr lang="ko-KR" altLang="en-US"/>
          <a:t>풋내기 1세손 게임 기동 시, 문지기 발두르에게 말을 걸면 1세대 초기 대사가 렉 없이 바로 출력됨.</a:t>
        </a:r>
      </a:p>
    </p188:txBody>
  </p188:cm>
  <p188:cm id="{2626DDAB-A1B6-4127-B89C-C6FE6A3D679A}" authorId="{EE942949-30C1-9970-BCBC-9A01B68C36A4}" created="2026-07-07T14:01:47.786">
    <ac:deMkLst xmlns:ac="http://schemas.microsoft.com/office/drawing/2013/main/command">
      <pc:docMk xmlns:pc="http://schemas.microsoft.com/office/powerpoint/2013/main/command"/>
      <pc:sldMk xmlns:pc="http://schemas.microsoft.com/office/powerpoint/2013/main/command" cId="0" sldId="267"/>
      <ac:spMk id="21" creationId="{00000000-0000-0000-0000-000000000000}"/>
    </ac:deMkLst>
    <p188:txBody>
      <a:bodyPr/>
      <a:lstStyle/>
      <a:p>
        <a:r>
          <a:rPr lang="ko-KR" altLang="en-US"/>
          <a:t>캐릭터 사망 (예: 1층 가시 함정) → Unity가 '가시 함정' 사망 정보를 백엔드로 POST 전송 (백엔드에서 2세대용 대사 동기 생성 완료)</a:t>
        </a:r>
      </a:p>
    </p188:txBody>
  </p188:cm>
  <p188:cm id="{D649CA60-088A-4B98-9A8E-011C75E48778}" authorId="{EE942949-30C1-9970-BCBC-9A01B68C36A4}" created="2026-07-07T14:02:16.037">
    <ac:deMkLst xmlns:ac="http://schemas.microsoft.com/office/drawing/2013/main/command">
      <pc:docMk xmlns:pc="http://schemas.microsoft.com/office/powerpoint/2013/main/command"/>
      <pc:sldMk xmlns:pc="http://schemas.microsoft.com/office/powerpoint/2013/main/command" cId="0" sldId="267"/>
      <ac:spMk id="24" creationId="{00000000-0000-0000-0000-000000000000}"/>
    </ac:deMkLst>
    <p188:txBody>
      <a:bodyPr/>
      <a:lstStyle/>
      <a:p>
        <a:r>
          <a:rPr lang="ko-KR" altLang="en-US"/>
          <a:t>대사 렌더링 &amp; UI 정렬: 타자기 효과음과 부드러운 스크롤을 통해 문장이 순차적으로 타이핑되어 출력됨</a:t>
        </a:r>
      </a:p>
    </p188:txBody>
  </p188:cm>
</p188:cmLst>
</file>

<file path=ppt/comments/modernComment_10C_0.xml><?xml version="1.0" encoding="utf-8"?>
<p188:cmLst xmlns:a="http://schemas.openxmlformats.org/drawingml/2006/main" xmlns:r="http://schemas.openxmlformats.org/officeDocument/2006/relationships" xmlns:p188="http://schemas.microsoft.com/office/powerpoint/2018/8/main">
  <p188:cm id="{98F34531-5305-42B2-9845-E111F140B5C6}" authorId="{EE942949-30C1-9970-BCBC-9A01B68C36A4}" created="2026-07-07T14:05:40.530">
    <ac:deMkLst xmlns:ac="http://schemas.microsoft.com/office/drawing/2013/main/command">
      <pc:docMk xmlns:pc="http://schemas.microsoft.com/office/powerpoint/2013/main/command"/>
      <pc:sldMk xmlns:pc="http://schemas.microsoft.com/office/powerpoint/2013/main/command" cId="0" sldId="268"/>
      <ac:spMk id="16" creationId="{00000000-0000-0000-0000-000000000000}"/>
    </ac:deMkLst>
    <p188:txBody>
      <a:bodyPr/>
      <a:lstStyle/>
      <a:p>
        <a:r>
          <a:rPr lang="ko-KR" altLang="en-US"/>
          <a:t>마지막꺼만
1세대 예외 차단: DB가 완전 공백인 최악의 콜드스타트 환경에서도 1세대 하드코딩 필터를 통해 안정적인 구동력 입증</a:t>
        </a:r>
      </a:p>
    </p188:txBody>
  </p188:cm>
  <p188:cm id="{CC532E53-E472-4870-A176-E7E741BC8A68}" authorId="{EE942949-30C1-9970-BCBC-9A01B68C36A4}" created="2026-07-07T14:06:11.190">
    <ac:deMkLst xmlns:ac="http://schemas.microsoft.com/office/drawing/2013/main/command">
      <pc:docMk xmlns:pc="http://schemas.microsoft.com/office/powerpoint/2013/main/command"/>
      <pc:sldMk xmlns:pc="http://schemas.microsoft.com/office/powerpoint/2013/main/command" cId="0" sldId="268"/>
      <ac:spMk id="22" creationId="{00000000-0000-0000-0000-000000000000}"/>
    </ac:deMkLst>
    <p188:txBody>
      <a:bodyPr/>
      <a:lstStyle/>
      <a:p>
        <a:r>
          <a:rPr lang="ko-KR" altLang="en-US"/>
          <a:t>AI 문지기 조언 시 플레이어의 현재 장착 스킬과 레벨 정보를 추가하여 '스킬 훈수' 기능 보완</a:t>
        </a:r>
      </a:p>
    </p188:txBody>
  </p188:cm>
  <p188:cm id="{0052D795-DFE2-43AC-9AFE-B75EBE8892FE}" authorId="{EE942949-30C1-9970-BCBC-9A01B68C36A4}" created="2026-07-07T14:07:27.010">
    <ac:deMkLst xmlns:ac="http://schemas.microsoft.com/office/drawing/2013/main/command">
      <pc:docMk xmlns:pc="http://schemas.microsoft.com/office/powerpoint/2013/main/command"/>
      <pc:sldMk xmlns:pc="http://schemas.microsoft.com/office/powerpoint/2013/main/command" cId="0" sldId="268"/>
      <ac:spMk id="25" creationId="{00000000-0000-0000-0000-000000000000}"/>
    </ac:deMkLst>
    <p188:txBody>
      <a:bodyPr/>
      <a:lstStyle/>
      <a:p>
        <a:r>
          <a:rPr lang="ko-KR" altLang="en-US"/>
          <a:t>생성된 AI 스킬에 맞추어 LLM이 Unity 스킬 프리팹, 파티클 이펙트, 색상 및 쉐이더를 JSON으로 자동 생성하도록 연동</a:t>
        </a:r>
      </a:p>
    </p188:txBody>
  </p188:cm>
  <p188:cm id="{5C2F608B-56AF-46A1-9370-39DC5F5E3007}" authorId="{EE942949-30C1-9970-BCBC-9A01B68C36A4}" created="2026-07-07T14:08:05.852">
    <ac:deMkLst xmlns:ac="http://schemas.microsoft.com/office/drawing/2013/main/command">
      <pc:docMk xmlns:pc="http://schemas.microsoft.com/office/powerpoint/2013/main/command"/>
      <pc:sldMk xmlns:pc="http://schemas.microsoft.com/office/powerpoint/2013/main/command" cId="0" sldId="268"/>
      <ac:spMk id="31" creationId="{00000000-0000-0000-0000-000000000000}"/>
    </ac:deMkLst>
    <p188:txBody>
      <a:bodyPr/>
      <a:lstStyle/>
      <a:p>
        <a:r>
          <a:rPr lang="ko-KR" altLang="en-US"/>
          <a:t>도전자 가문의 역사를 도감 형태의 웹북(Web Book)으로 자동 드로잉하는 'AI 가문 크로니클 연대기' 연동 기능</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878278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sz="1200" b="0" i="0" kern="1200" dirty="0">
                <a:solidFill>
                  <a:schemeClr val="tx1"/>
                </a:solidFill>
                <a:effectLst/>
                <a:latin typeface="+mn-lt"/>
                <a:ea typeface="+mn-ea"/>
                <a:cs typeface="+mn-cs"/>
              </a:rPr>
              <a:t># 데이터베이스 전체 초기화 API (데이터 비우기 + ID 1번 리셋)</a:t>
            </a:r>
          </a:p>
          <a:p>
            <a:r>
              <a:rPr lang="ko-KR" altLang="ko-KR" sz="1200" b="0" i="0" kern="1200" dirty="0" err="1">
                <a:solidFill>
                  <a:schemeClr val="tx1"/>
                </a:solidFill>
                <a:effectLst/>
                <a:latin typeface="+mn-lt"/>
                <a:ea typeface="+mn-ea"/>
                <a:cs typeface="+mn-cs"/>
              </a:rPr>
              <a:t>from</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sqlalchemy</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import</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text</a:t>
            </a:r>
            <a:endParaRPr lang="ko-KR" altLang="ko-KR" sz="1200" b="0" i="0" kern="1200" dirty="0">
              <a:solidFill>
                <a:schemeClr val="tx1"/>
              </a:solidFill>
              <a:effectLst/>
              <a:latin typeface="+mn-lt"/>
              <a:ea typeface="+mn-ea"/>
              <a:cs typeface="+mn-cs"/>
            </a:endParaRPr>
          </a:p>
          <a:p>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router.post</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reset</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def</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reset_database</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db</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Session</a:t>
            </a:r>
            <a:r>
              <a:rPr lang="ko-KR" altLang="ko-KR" sz="1200" b="0" i="0" kern="1200" dirty="0">
                <a:solidFill>
                  <a:schemeClr val="tx1"/>
                </a:solidFill>
                <a:effectLst/>
                <a:latin typeface="+mn-lt"/>
                <a:ea typeface="+mn-ea"/>
                <a:cs typeface="+mn-cs"/>
              </a:rPr>
              <a:t> = </a:t>
            </a:r>
            <a:r>
              <a:rPr lang="ko-KR" altLang="ko-KR" sz="1200" b="0" i="0" kern="1200" dirty="0" err="1">
                <a:solidFill>
                  <a:schemeClr val="tx1"/>
                </a:solidFill>
                <a:effectLst/>
                <a:latin typeface="+mn-lt"/>
                <a:ea typeface="+mn-ea"/>
                <a:cs typeface="+mn-cs"/>
              </a:rPr>
              <a:t>Depends</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get_db</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try</a:t>
            </a:r>
            <a:r>
              <a:rPr lang="ko-KR" altLang="ko-KR" sz="1200" b="0" i="0" kern="1200" dirty="0">
                <a:solidFill>
                  <a:schemeClr val="tx1"/>
                </a:solidFill>
                <a:effectLst/>
                <a:latin typeface="+mn-lt"/>
                <a:ea typeface="+mn-ea"/>
                <a:cs typeface="+mn-cs"/>
              </a:rPr>
              <a:t>:</a:t>
            </a:r>
          </a:p>
          <a:p>
            <a:r>
              <a:rPr lang="ko-KR" altLang="ko-KR" sz="1200" b="0" i="0" kern="1200" dirty="0">
                <a:solidFill>
                  <a:schemeClr val="tx1"/>
                </a:solidFill>
                <a:effectLst/>
                <a:latin typeface="+mn-lt"/>
                <a:ea typeface="+mn-ea"/>
                <a:cs typeface="+mn-cs"/>
              </a:rPr>
              <a:t># 1. </a:t>
            </a:r>
            <a:r>
              <a:rPr lang="ko-KR" altLang="ko-KR" sz="1200" b="0" i="0" kern="1200" dirty="0" err="1">
                <a:solidFill>
                  <a:schemeClr val="tx1"/>
                </a:solidFill>
                <a:effectLst/>
                <a:latin typeface="+mn-lt"/>
                <a:ea typeface="+mn-ea"/>
                <a:cs typeface="+mn-cs"/>
              </a:rPr>
              <a:t>외래키</a:t>
            </a:r>
            <a:r>
              <a:rPr lang="ko-KR" altLang="ko-KR" sz="1200" b="0" i="0" kern="1200" dirty="0">
                <a:solidFill>
                  <a:schemeClr val="tx1"/>
                </a:solidFill>
                <a:effectLst/>
                <a:latin typeface="+mn-lt"/>
                <a:ea typeface="+mn-ea"/>
                <a:cs typeface="+mn-cs"/>
              </a:rPr>
              <a:t> 제약 조건을 잠시 정지시킵니다.</a:t>
            </a:r>
          </a:p>
          <a:p>
            <a:r>
              <a:rPr lang="ko-KR" altLang="ko-KR" sz="1200" b="0" i="0" kern="1200" dirty="0" err="1">
                <a:solidFill>
                  <a:schemeClr val="tx1"/>
                </a:solidFill>
                <a:effectLst/>
                <a:latin typeface="+mn-lt"/>
                <a:ea typeface="+mn-ea"/>
                <a:cs typeface="+mn-cs"/>
              </a:rPr>
              <a:t>db.execute</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text</a:t>
            </a:r>
            <a:r>
              <a:rPr lang="ko-KR" altLang="ko-KR" sz="1200" b="0" i="0" kern="1200" dirty="0">
                <a:solidFill>
                  <a:schemeClr val="tx1"/>
                </a:solidFill>
                <a:effectLst/>
                <a:latin typeface="+mn-lt"/>
                <a:ea typeface="+mn-ea"/>
                <a:cs typeface="+mn-cs"/>
              </a:rPr>
              <a:t>("SET FOREIGN_KEY_CHECKS = 0;"))</a:t>
            </a:r>
          </a:p>
          <a:p>
            <a:r>
              <a:rPr lang="ko-KR" altLang="ko-KR" sz="1200" b="0" i="0" kern="1200" dirty="0">
                <a:solidFill>
                  <a:schemeClr val="tx1"/>
                </a:solidFill>
                <a:effectLst/>
                <a:latin typeface="+mn-lt"/>
                <a:ea typeface="+mn-ea"/>
                <a:cs typeface="+mn-cs"/>
              </a:rPr>
              <a:t># 2. 데이터를 비우고 AUTO_INCREMENT 값을 1로 </a:t>
            </a:r>
            <a:r>
              <a:rPr lang="ko-KR" altLang="ko-KR" sz="1200" b="0" i="0" kern="1200" dirty="0" err="1">
                <a:solidFill>
                  <a:schemeClr val="tx1"/>
                </a:solidFill>
                <a:effectLst/>
                <a:latin typeface="+mn-lt"/>
                <a:ea typeface="+mn-ea"/>
                <a:cs typeface="+mn-cs"/>
              </a:rPr>
              <a:t>리셋합니다</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db.execute</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text</a:t>
            </a:r>
            <a:r>
              <a:rPr lang="ko-KR" altLang="ko-KR" sz="1200" b="0" i="0" kern="1200" dirty="0">
                <a:solidFill>
                  <a:schemeClr val="tx1"/>
                </a:solidFill>
                <a:effectLst/>
                <a:latin typeface="+mn-lt"/>
                <a:ea typeface="+mn-ea"/>
                <a:cs typeface="+mn-cs"/>
              </a:rPr>
              <a:t>("TRUNCATE TABLE </a:t>
            </a:r>
            <a:r>
              <a:rPr lang="ko-KR" altLang="ko-KR" sz="1200" b="0" i="0" kern="1200" dirty="0" err="1">
                <a:solidFill>
                  <a:schemeClr val="tx1"/>
                </a:solidFill>
                <a:effectLst/>
                <a:latin typeface="+mn-lt"/>
                <a:ea typeface="+mn-ea"/>
                <a:cs typeface="+mn-cs"/>
              </a:rPr>
              <a:t>ancestor_deaths</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db.execute</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text</a:t>
            </a:r>
            <a:r>
              <a:rPr lang="ko-KR" altLang="ko-KR" sz="1200" b="0" i="0" kern="1200" dirty="0">
                <a:solidFill>
                  <a:schemeClr val="tx1"/>
                </a:solidFill>
                <a:effectLst/>
                <a:latin typeface="+mn-lt"/>
                <a:ea typeface="+mn-ea"/>
                <a:cs typeface="+mn-cs"/>
              </a:rPr>
              <a:t>("TRUNCATE TABLE </a:t>
            </a:r>
            <a:r>
              <a:rPr lang="ko-KR" altLang="ko-KR" sz="1200" b="0" i="0" kern="1200" dirty="0" err="1">
                <a:solidFill>
                  <a:schemeClr val="tx1"/>
                </a:solidFill>
                <a:effectLst/>
                <a:latin typeface="+mn-lt"/>
                <a:ea typeface="+mn-ea"/>
                <a:cs typeface="+mn-cs"/>
              </a:rPr>
              <a:t>dialogue_caches</a:t>
            </a:r>
            <a:r>
              <a:rPr lang="ko-KR" altLang="ko-KR" sz="1200" b="0" i="0" kern="1200" dirty="0">
                <a:solidFill>
                  <a:schemeClr val="tx1"/>
                </a:solidFill>
                <a:effectLst/>
                <a:latin typeface="+mn-lt"/>
                <a:ea typeface="+mn-ea"/>
                <a:cs typeface="+mn-cs"/>
              </a:rPr>
              <a:t>;"))</a:t>
            </a:r>
          </a:p>
          <a:p>
            <a:r>
              <a:rPr lang="ko-KR" altLang="ko-KR" sz="1200" b="0" i="0" kern="1200" dirty="0">
                <a:solidFill>
                  <a:schemeClr val="tx1"/>
                </a:solidFill>
                <a:effectLst/>
                <a:latin typeface="+mn-lt"/>
                <a:ea typeface="+mn-ea"/>
                <a:cs typeface="+mn-cs"/>
              </a:rPr>
              <a:t># 3. </a:t>
            </a:r>
            <a:r>
              <a:rPr lang="ko-KR" altLang="ko-KR" sz="1200" b="0" i="0" kern="1200" dirty="0" err="1">
                <a:solidFill>
                  <a:schemeClr val="tx1"/>
                </a:solidFill>
                <a:effectLst/>
                <a:latin typeface="+mn-lt"/>
                <a:ea typeface="+mn-ea"/>
                <a:cs typeface="+mn-cs"/>
              </a:rPr>
              <a:t>외래키</a:t>
            </a:r>
            <a:r>
              <a:rPr lang="ko-KR" altLang="ko-KR" sz="1200" b="0" i="0" kern="1200" dirty="0">
                <a:solidFill>
                  <a:schemeClr val="tx1"/>
                </a:solidFill>
                <a:effectLst/>
                <a:latin typeface="+mn-lt"/>
                <a:ea typeface="+mn-ea"/>
                <a:cs typeface="+mn-cs"/>
              </a:rPr>
              <a:t> 제약 조건을 다시 </a:t>
            </a:r>
            <a:r>
              <a:rPr lang="ko-KR" altLang="ko-KR" sz="1200" b="0" i="0" kern="1200" dirty="0" err="1">
                <a:solidFill>
                  <a:schemeClr val="tx1"/>
                </a:solidFill>
                <a:effectLst/>
                <a:latin typeface="+mn-lt"/>
                <a:ea typeface="+mn-ea"/>
                <a:cs typeface="+mn-cs"/>
              </a:rPr>
              <a:t>복구시킵니다</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db.execute</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text</a:t>
            </a:r>
            <a:r>
              <a:rPr lang="ko-KR" altLang="ko-KR" sz="1200" b="0" i="0" kern="1200" dirty="0">
                <a:solidFill>
                  <a:schemeClr val="tx1"/>
                </a:solidFill>
                <a:effectLst/>
                <a:latin typeface="+mn-lt"/>
                <a:ea typeface="+mn-ea"/>
                <a:cs typeface="+mn-cs"/>
              </a:rPr>
              <a:t>("SET FOREIGN_KEY_CHECKS = 1;"))</a:t>
            </a:r>
          </a:p>
          <a:p>
            <a:r>
              <a:rPr lang="ko-KR" altLang="ko-KR" sz="1200" b="0" i="0" kern="1200" dirty="0" err="1">
                <a:solidFill>
                  <a:schemeClr val="tx1"/>
                </a:solidFill>
                <a:effectLst/>
                <a:latin typeface="+mn-lt"/>
                <a:ea typeface="+mn-ea"/>
                <a:cs typeface="+mn-cs"/>
              </a:rPr>
              <a:t>db.commit</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return</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status</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success</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message</a:t>
            </a:r>
            <a:r>
              <a:rPr lang="ko-KR" altLang="ko-KR" sz="1200" b="0" i="0" kern="1200" dirty="0">
                <a:solidFill>
                  <a:schemeClr val="tx1"/>
                </a:solidFill>
                <a:effectLst/>
                <a:latin typeface="+mn-lt"/>
                <a:ea typeface="+mn-ea"/>
                <a:cs typeface="+mn-cs"/>
              </a:rPr>
              <a:t>": "데이터베이스 및 ID 자동 증가 값이 초기화되었습니다."}</a:t>
            </a:r>
          </a:p>
          <a:p>
            <a:r>
              <a:rPr lang="ko-KR" altLang="ko-KR" sz="1200" b="0" i="0" kern="1200" dirty="0" err="1">
                <a:solidFill>
                  <a:schemeClr val="tx1"/>
                </a:solidFill>
                <a:effectLst/>
                <a:latin typeface="+mn-lt"/>
                <a:ea typeface="+mn-ea"/>
                <a:cs typeface="+mn-cs"/>
              </a:rPr>
              <a:t>except</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Exception</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as</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e</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db.rollback</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from</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fastapi</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import</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HTTPException</a:t>
            </a:r>
            <a:endParaRPr lang="ko-KR" altLang="ko-KR" sz="1200" b="0" i="0" kern="1200" dirty="0">
              <a:solidFill>
                <a:schemeClr val="tx1"/>
              </a:solidFill>
              <a:effectLst/>
              <a:latin typeface="+mn-lt"/>
              <a:ea typeface="+mn-ea"/>
              <a:cs typeface="+mn-cs"/>
            </a:endParaRPr>
          </a:p>
          <a:p>
            <a:r>
              <a:rPr lang="ko-KR" altLang="ko-KR" sz="1200" b="0" i="0" kern="1200" dirty="0" err="1">
                <a:solidFill>
                  <a:schemeClr val="tx1"/>
                </a:solidFill>
                <a:effectLst/>
                <a:latin typeface="+mn-lt"/>
                <a:ea typeface="+mn-ea"/>
                <a:cs typeface="+mn-cs"/>
              </a:rPr>
              <a:t>raise</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HTTPException</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status_code</a:t>
            </a:r>
            <a:r>
              <a:rPr lang="ko-KR" altLang="ko-KR" sz="1200" b="0" i="0" kern="1200" dirty="0">
                <a:solidFill>
                  <a:schemeClr val="tx1"/>
                </a:solidFill>
                <a:effectLst/>
                <a:latin typeface="+mn-lt"/>
                <a:ea typeface="+mn-ea"/>
                <a:cs typeface="+mn-cs"/>
              </a:rPr>
              <a:t>=500, </a:t>
            </a:r>
            <a:r>
              <a:rPr lang="ko-KR" altLang="ko-KR" sz="1200" b="0" i="0" kern="1200" dirty="0" err="1">
                <a:solidFill>
                  <a:schemeClr val="tx1"/>
                </a:solidFill>
                <a:effectLst/>
                <a:latin typeface="+mn-lt"/>
                <a:ea typeface="+mn-ea"/>
                <a:cs typeface="+mn-cs"/>
              </a:rPr>
              <a:t>detail</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f"데이터베이스</a:t>
            </a:r>
            <a:r>
              <a:rPr lang="ko-KR" altLang="ko-KR" sz="1200" b="0" i="0" kern="1200" dirty="0">
                <a:solidFill>
                  <a:schemeClr val="tx1"/>
                </a:solidFill>
                <a:effectLst/>
                <a:latin typeface="+mn-lt"/>
                <a:ea typeface="+mn-ea"/>
                <a:cs typeface="+mn-cs"/>
              </a:rPr>
              <a:t> 초기화 에러: {</a:t>
            </a:r>
            <a:r>
              <a:rPr lang="ko-KR" altLang="ko-KR" sz="1200" b="0" i="0" kern="1200" dirty="0" err="1">
                <a:solidFill>
                  <a:schemeClr val="tx1"/>
                </a:solidFill>
                <a:effectLst/>
                <a:latin typeface="+mn-lt"/>
                <a:ea typeface="+mn-ea"/>
                <a:cs typeface="+mn-cs"/>
              </a:rPr>
              <a:t>e</a:t>
            </a:r>
            <a:r>
              <a:rPr lang="ko-KR" altLang="ko-KR"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microsoft.com/office/2018/10/relationships/comments" Target="../comments/modernComment_109_0.xml"/><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microsoft.com/office/2018/10/relationships/comments" Target="../comments/modernComment_10A_0.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8.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microsoft.com/office/2018/10/relationships/comments" Target="../comments/modernComment_10B_0.xm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microsoft.com/office/2018/10/relationships/comments" Target="../comments/modernComment_10C_0.xml"/><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18/10/relationships/comments" Target="../comments/modernComment_102_0.xml"/><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microsoft.com/office/2018/10/relationships/comments" Target="../comments/modernComment_103_0.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microsoft.com/office/2018/10/relationships/comments" Target="../comments/modernComment_104_0.xm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microsoft.com/office/2018/10/relationships/comments" Target="../comments/modernComment_105_0.xml"/><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0.png"/><Relationship Id="rId4" Type="http://schemas.openxmlformats.org/officeDocument/2006/relationships/image" Target="../media/image11.pn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microsoft.com/office/2018/10/relationships/comments" Target="../comments/modernComment_106_0.xml"/><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10.png"/><Relationship Id="rId4" Type="http://schemas.openxmlformats.org/officeDocument/2006/relationships/image" Target="../media/image16.pn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microsoft.com/office/2018/10/relationships/comments" Target="../comments/modernComment_107_0.xml"/><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5.png"/><Relationship Id="rId4" Type="http://schemas.openxmlformats.org/officeDocument/2006/relationships/image" Target="../media/image19.png"/><Relationship Id="rId9"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microsoft.com/office/2018/10/relationships/comments" Target="../comments/modernComment_108_0.xml"/><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1.sv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1F3D"/>
        </a:solidFill>
        <a:effectLst/>
      </p:bgPr>
    </p:bg>
    <p:spTree>
      <p:nvGrpSpPr>
        <p:cNvPr id="1" name=""/>
        <p:cNvGrpSpPr/>
        <p:nvPr/>
      </p:nvGrpSpPr>
      <p:grpSpPr>
        <a:xfrm>
          <a:off x="0" y="0"/>
          <a:ext cx="0" cy="0"/>
          <a:chOff x="0" y="0"/>
          <a:chExt cx="0" cy="0"/>
        </a:xfrm>
      </p:grpSpPr>
      <p:sp>
        <p:nvSpPr>
          <p:cNvPr id="2" name="Shape 0"/>
          <p:cNvSpPr/>
          <p:nvPr/>
        </p:nvSpPr>
        <p:spPr>
          <a:xfrm>
            <a:off x="9966960" y="-1280160"/>
            <a:ext cx="3840480" cy="3840480"/>
          </a:xfrm>
          <a:prstGeom prst="ellipse">
            <a:avLst/>
          </a:prstGeom>
          <a:solidFill>
            <a:srgbClr val="16305C"/>
          </a:solidFill>
          <a:ln/>
        </p:spPr>
        <p:txBody>
          <a:bodyPr/>
          <a:lstStyle/>
          <a:p>
            <a:endParaRPr/>
          </a:p>
        </p:txBody>
      </p:sp>
      <p:sp>
        <p:nvSpPr>
          <p:cNvPr id="3" name="Shape 1"/>
          <p:cNvSpPr/>
          <p:nvPr/>
        </p:nvSpPr>
        <p:spPr>
          <a:xfrm>
            <a:off x="10881360" y="4206240"/>
            <a:ext cx="2377440" cy="2377440"/>
          </a:xfrm>
          <a:prstGeom prst="ellipse">
            <a:avLst/>
          </a:prstGeom>
          <a:solidFill>
            <a:srgbClr val="0E7C86">
              <a:alpha val="22000"/>
            </a:srgbClr>
          </a:solidFill>
          <a:ln/>
        </p:spPr>
        <p:txBody>
          <a:bodyPr/>
          <a:lstStyle/>
          <a:p>
            <a:endParaRPr/>
          </a:p>
        </p:txBody>
      </p:sp>
      <p:sp>
        <p:nvSpPr>
          <p:cNvPr id="4" name="Shape 2"/>
          <p:cNvSpPr/>
          <p:nvPr/>
        </p:nvSpPr>
        <p:spPr>
          <a:xfrm>
            <a:off x="-1097280" y="4846320"/>
            <a:ext cx="2743200" cy="2743200"/>
          </a:xfrm>
          <a:prstGeom prst="ellipse">
            <a:avLst/>
          </a:prstGeom>
          <a:solidFill>
            <a:srgbClr val="0E7C86">
              <a:alpha val="15000"/>
            </a:srgbClr>
          </a:solidFill>
          <a:ln/>
        </p:spPr>
        <p:txBody>
          <a:bodyPr/>
          <a:lstStyle/>
          <a:p>
            <a:endParaRPr/>
          </a:p>
        </p:txBody>
      </p:sp>
      <p:sp>
        <p:nvSpPr>
          <p:cNvPr id="6" name="Text 4"/>
          <p:cNvSpPr/>
          <p:nvPr/>
        </p:nvSpPr>
        <p:spPr>
          <a:xfrm>
            <a:off x="777240" y="2331720"/>
            <a:ext cx="10058400" cy="1188720"/>
          </a:xfrm>
          <a:prstGeom prst="rect">
            <a:avLst/>
          </a:prstGeom>
          <a:noFill/>
          <a:ln/>
        </p:spPr>
        <p:txBody>
          <a:bodyPr wrap="square" lIns="0" tIns="0" rIns="0" bIns="0" rtlCol="0" anchor="ctr"/>
          <a:lstStyle/>
          <a:p>
            <a:r>
              <a:rPr lang="en-US" sz="4600" b="1" dirty="0">
                <a:solidFill>
                  <a:srgbClr val="FFFFFF"/>
                </a:solidFill>
                <a:latin typeface="Cambria" pitchFamily="34" charset="0"/>
                <a:ea typeface="Cambria" pitchFamily="34" charset="-122"/>
                <a:cs typeface="Cambria" pitchFamily="34" charset="-120"/>
              </a:rPr>
              <a:t>AI-Chronicle (AI </a:t>
            </a:r>
            <a:r>
              <a:rPr lang="ko-KR" altLang="en-US" sz="4600" b="1" dirty="0" err="1">
                <a:solidFill>
                  <a:srgbClr val="FFFFFF"/>
                </a:solidFill>
                <a:latin typeface="Cambria" pitchFamily="34" charset="0"/>
                <a:ea typeface="Cambria" pitchFamily="34" charset="-122"/>
                <a:cs typeface="Cambria" pitchFamily="34" charset="-120"/>
              </a:rPr>
              <a:t>크로니클</a:t>
            </a:r>
            <a:r>
              <a:rPr lang="en-US" altLang="ko-KR" sz="4600" b="1" dirty="0">
                <a:solidFill>
                  <a:srgbClr val="FFFFFF"/>
                </a:solidFill>
                <a:latin typeface="Cambria" pitchFamily="34" charset="0"/>
                <a:ea typeface="Cambria" pitchFamily="34" charset="-122"/>
                <a:cs typeface="Cambria" pitchFamily="34" charset="-120"/>
              </a:rPr>
              <a:t>)</a:t>
            </a:r>
            <a:endParaRPr lang="en-US" sz="4600" dirty="0"/>
          </a:p>
        </p:txBody>
      </p:sp>
      <p:sp>
        <p:nvSpPr>
          <p:cNvPr id="7" name="Text 5"/>
          <p:cNvSpPr/>
          <p:nvPr/>
        </p:nvSpPr>
        <p:spPr>
          <a:xfrm>
            <a:off x="822960" y="3246120"/>
            <a:ext cx="9144000" cy="457200"/>
          </a:xfrm>
          <a:prstGeom prst="rect">
            <a:avLst/>
          </a:prstGeom>
          <a:noFill/>
          <a:ln/>
        </p:spPr>
        <p:txBody>
          <a:bodyPr wrap="square" lIns="0" tIns="0" rIns="0" bIns="0" rtlCol="0" anchor="ctr"/>
          <a:lstStyle/>
          <a:p>
            <a:pPr marL="0" indent="0">
              <a:buNone/>
            </a:pPr>
            <a:r>
              <a:rPr lang="ko-KR" altLang="en-US" sz="1600" i="1" dirty="0">
                <a:solidFill>
                  <a:srgbClr val="C6D3E0"/>
                </a:solidFill>
                <a:latin typeface="Calibri" pitchFamily="34" charset="0"/>
                <a:ea typeface="Calibri" pitchFamily="34" charset="-122"/>
                <a:cs typeface="Calibri" pitchFamily="34" charset="-120"/>
              </a:rPr>
              <a:t>문지기 </a:t>
            </a:r>
            <a:r>
              <a:rPr lang="en-US" sz="1600" i="1" dirty="0">
                <a:solidFill>
                  <a:srgbClr val="C6D3E0"/>
                </a:solidFill>
                <a:latin typeface="Calibri" pitchFamily="34" charset="0"/>
                <a:ea typeface="Calibri" pitchFamily="34" charset="-122"/>
                <a:cs typeface="Calibri" pitchFamily="34" charset="-120"/>
              </a:rPr>
              <a:t>NPC </a:t>
            </a:r>
            <a:r>
              <a:rPr lang="ko-KR" altLang="en-US" sz="1600" i="1" dirty="0">
                <a:solidFill>
                  <a:srgbClr val="C6D3E0"/>
                </a:solidFill>
                <a:latin typeface="Calibri" pitchFamily="34" charset="0"/>
                <a:ea typeface="Calibri" pitchFamily="34" charset="-122"/>
                <a:cs typeface="Calibri" pitchFamily="34" charset="-120"/>
              </a:rPr>
              <a:t>조언 및 스킬 </a:t>
            </a:r>
            <a:r>
              <a:rPr lang="en-US" altLang="ko-KR" sz="1600" i="1" dirty="0">
                <a:solidFill>
                  <a:srgbClr val="C6D3E0"/>
                </a:solidFill>
                <a:latin typeface="Calibri" pitchFamily="34" charset="0"/>
                <a:ea typeface="Calibri" pitchFamily="34" charset="-122"/>
                <a:cs typeface="Calibri" pitchFamily="34" charset="-120"/>
              </a:rPr>
              <a:t>AI</a:t>
            </a:r>
            <a:r>
              <a:rPr lang="ko-KR" altLang="en-US" sz="1600" i="1" dirty="0">
                <a:solidFill>
                  <a:srgbClr val="C6D3E0"/>
                </a:solidFill>
                <a:latin typeface="Calibri" pitchFamily="34" charset="0"/>
                <a:ea typeface="Calibri" pitchFamily="34" charset="-122"/>
                <a:cs typeface="Calibri" pitchFamily="34" charset="-120"/>
              </a:rPr>
              <a:t> 생성</a:t>
            </a:r>
            <a:endParaRPr lang="en-US" sz="1600" dirty="0"/>
          </a:p>
        </p:txBody>
      </p:sp>
      <p:sp>
        <p:nvSpPr>
          <p:cNvPr id="8" name="Shape 6"/>
          <p:cNvSpPr/>
          <p:nvPr/>
        </p:nvSpPr>
        <p:spPr>
          <a:xfrm>
            <a:off x="822960" y="3977640"/>
            <a:ext cx="2926080" cy="0"/>
          </a:xfrm>
          <a:prstGeom prst="line">
            <a:avLst/>
          </a:prstGeom>
          <a:noFill/>
          <a:ln w="25400">
            <a:solidFill>
              <a:srgbClr val="0E7C86"/>
            </a:solidFill>
            <a:prstDash val="solid"/>
          </a:ln>
        </p:spPr>
        <p:txBody>
          <a:bodyPr/>
          <a:lstStyle/>
          <a:p>
            <a:endParaRPr/>
          </a:p>
        </p:txBody>
      </p:sp>
      <p:sp>
        <p:nvSpPr>
          <p:cNvPr id="9" name="Shape 7"/>
          <p:cNvSpPr/>
          <p:nvPr/>
        </p:nvSpPr>
        <p:spPr>
          <a:xfrm>
            <a:off x="822960" y="4343400"/>
            <a:ext cx="384048" cy="384048"/>
          </a:xfrm>
          <a:prstGeom prst="ellipse">
            <a:avLst/>
          </a:prstGeom>
          <a:solidFill>
            <a:srgbClr val="16305C"/>
          </a:solidFill>
          <a:ln/>
        </p:spPr>
        <p:txBody>
          <a:bodyPr/>
          <a:lstStyle/>
          <a:p>
            <a:endParaRPr/>
          </a:p>
        </p:txBody>
      </p:sp>
      <p:pic>
        <p:nvPicPr>
          <p:cNvPr id="10" name="Image 0" descr="preencoded.png"/>
          <p:cNvPicPr>
            <a:picLocks noChangeAspect="1"/>
          </p:cNvPicPr>
          <p:nvPr/>
        </p:nvPicPr>
        <p:blipFill>
          <a:blip r:embed="rId3"/>
          <a:stretch>
            <a:fillRect/>
          </a:stretch>
        </p:blipFill>
        <p:spPr>
          <a:xfrm>
            <a:off x="914400" y="4434840"/>
            <a:ext cx="201168" cy="201168"/>
          </a:xfrm>
          <a:prstGeom prst="rect">
            <a:avLst/>
          </a:prstGeom>
        </p:spPr>
      </p:pic>
      <p:sp>
        <p:nvSpPr>
          <p:cNvPr id="11" name="Text 8"/>
          <p:cNvSpPr/>
          <p:nvPr/>
        </p:nvSpPr>
        <p:spPr>
          <a:xfrm>
            <a:off x="1325880" y="4315968"/>
            <a:ext cx="2926080" cy="228600"/>
          </a:xfrm>
          <a:prstGeom prst="rect">
            <a:avLst/>
          </a:prstGeom>
          <a:noFill/>
          <a:ln/>
        </p:spPr>
        <p:txBody>
          <a:bodyPr wrap="square" lIns="0" tIns="0" rIns="0" bIns="0" rtlCol="0" anchor="ctr"/>
          <a:lstStyle/>
          <a:p>
            <a:pPr marL="0" indent="0">
              <a:buNone/>
            </a:pPr>
            <a:r>
              <a:rPr lang="en-US" sz="1000" b="1" dirty="0">
                <a:solidFill>
                  <a:srgbClr val="8FA3BE"/>
                </a:solidFill>
                <a:latin typeface="Calibri" pitchFamily="34" charset="0"/>
                <a:ea typeface="Calibri" pitchFamily="34" charset="-122"/>
                <a:cs typeface="Calibri" pitchFamily="34" charset="-120"/>
              </a:rPr>
              <a:t>팀명 / 팀원</a:t>
            </a:r>
            <a:endParaRPr lang="en-US" sz="1000" dirty="0"/>
          </a:p>
        </p:txBody>
      </p:sp>
      <p:sp>
        <p:nvSpPr>
          <p:cNvPr id="12" name="Text 9"/>
          <p:cNvSpPr/>
          <p:nvPr/>
        </p:nvSpPr>
        <p:spPr>
          <a:xfrm>
            <a:off x="1325880" y="4526280"/>
            <a:ext cx="3017520" cy="320040"/>
          </a:xfrm>
          <a:prstGeom prst="rect">
            <a:avLst/>
          </a:prstGeom>
          <a:noFill/>
          <a:ln/>
        </p:spPr>
        <p:txBody>
          <a:bodyPr wrap="square" lIns="0" tIns="0" rIns="0" bIns="0" rtlCol="0" anchor="ctr"/>
          <a:lstStyle/>
          <a:p>
            <a:pPr marL="0" indent="0">
              <a:buNone/>
            </a:pPr>
            <a:r>
              <a:rPr lang="en-US" sz="1250" dirty="0">
                <a:solidFill>
                  <a:srgbClr val="FFFFFF"/>
                </a:solidFill>
                <a:latin typeface="Calibri" pitchFamily="34" charset="0"/>
                <a:ea typeface="Calibri" pitchFamily="34" charset="-122"/>
                <a:cs typeface="Calibri" pitchFamily="34" charset="-120"/>
              </a:rPr>
              <a:t>ONE / </a:t>
            </a:r>
            <a:r>
              <a:rPr lang="ko-KR" altLang="en-US" sz="1250" dirty="0">
                <a:solidFill>
                  <a:srgbClr val="FFFFFF"/>
                </a:solidFill>
                <a:latin typeface="Calibri" pitchFamily="34" charset="0"/>
                <a:ea typeface="Calibri" pitchFamily="34" charset="-122"/>
                <a:cs typeface="Calibri" pitchFamily="34" charset="-120"/>
              </a:rPr>
              <a:t>김민구</a:t>
            </a:r>
            <a:endParaRPr lang="en-US" sz="1250" dirty="0"/>
          </a:p>
        </p:txBody>
      </p:sp>
      <p:sp>
        <p:nvSpPr>
          <p:cNvPr id="13" name="Shape 10"/>
          <p:cNvSpPr/>
          <p:nvPr/>
        </p:nvSpPr>
        <p:spPr>
          <a:xfrm>
            <a:off x="4389120" y="4343400"/>
            <a:ext cx="384048" cy="384048"/>
          </a:xfrm>
          <a:prstGeom prst="ellipse">
            <a:avLst/>
          </a:prstGeom>
          <a:solidFill>
            <a:srgbClr val="16305C"/>
          </a:solidFill>
          <a:ln/>
        </p:spPr>
        <p:txBody>
          <a:bodyPr/>
          <a:lstStyle/>
          <a:p>
            <a:endParaRPr/>
          </a:p>
        </p:txBody>
      </p:sp>
      <p:pic>
        <p:nvPicPr>
          <p:cNvPr id="14" name="Image 1" descr="preencoded.png"/>
          <p:cNvPicPr>
            <a:picLocks noChangeAspect="1"/>
          </p:cNvPicPr>
          <p:nvPr/>
        </p:nvPicPr>
        <p:blipFill>
          <a:blip r:embed="rId4"/>
          <a:stretch>
            <a:fillRect/>
          </a:stretch>
        </p:blipFill>
        <p:spPr>
          <a:xfrm>
            <a:off x="4480560" y="4434840"/>
            <a:ext cx="201168" cy="201168"/>
          </a:xfrm>
          <a:prstGeom prst="rect">
            <a:avLst/>
          </a:prstGeom>
        </p:spPr>
      </p:pic>
      <p:sp>
        <p:nvSpPr>
          <p:cNvPr id="15" name="Text 11"/>
          <p:cNvSpPr/>
          <p:nvPr/>
        </p:nvSpPr>
        <p:spPr>
          <a:xfrm>
            <a:off x="4892040" y="4315968"/>
            <a:ext cx="2926080" cy="228600"/>
          </a:xfrm>
          <a:prstGeom prst="rect">
            <a:avLst/>
          </a:prstGeom>
          <a:noFill/>
          <a:ln/>
        </p:spPr>
        <p:txBody>
          <a:bodyPr wrap="square" lIns="0" tIns="0" rIns="0" bIns="0" rtlCol="0" anchor="ctr"/>
          <a:lstStyle/>
          <a:p>
            <a:pPr marL="0" indent="0">
              <a:buNone/>
            </a:pPr>
            <a:r>
              <a:rPr lang="en-US" sz="1000" b="1" dirty="0">
                <a:solidFill>
                  <a:srgbClr val="8FA3BE"/>
                </a:solidFill>
                <a:latin typeface="Calibri" pitchFamily="34" charset="0"/>
                <a:ea typeface="Calibri" pitchFamily="34" charset="-122"/>
                <a:cs typeface="Calibri" pitchFamily="34" charset="-120"/>
              </a:rPr>
              <a:t>발표일</a:t>
            </a:r>
            <a:endParaRPr lang="en-US" sz="1000" dirty="0"/>
          </a:p>
        </p:txBody>
      </p:sp>
      <p:sp>
        <p:nvSpPr>
          <p:cNvPr id="16" name="Text 12"/>
          <p:cNvSpPr/>
          <p:nvPr/>
        </p:nvSpPr>
        <p:spPr>
          <a:xfrm>
            <a:off x="4892040" y="4526280"/>
            <a:ext cx="3017520" cy="320040"/>
          </a:xfrm>
          <a:prstGeom prst="rect">
            <a:avLst/>
          </a:prstGeom>
          <a:noFill/>
          <a:ln/>
        </p:spPr>
        <p:txBody>
          <a:bodyPr wrap="square" lIns="0" tIns="0" rIns="0" bIns="0" rtlCol="0" anchor="ctr"/>
          <a:lstStyle/>
          <a:p>
            <a:pPr marL="0" indent="0">
              <a:buNone/>
            </a:pPr>
            <a:r>
              <a:rPr lang="en-US" altLang="ko-KR" sz="1250" dirty="0">
                <a:solidFill>
                  <a:srgbClr val="FFFFFF"/>
                </a:solidFill>
                <a:latin typeface="Calibri" pitchFamily="34" charset="0"/>
                <a:ea typeface="Calibri" pitchFamily="34" charset="-122"/>
                <a:cs typeface="Calibri" pitchFamily="34" charset="-120"/>
              </a:rPr>
              <a:t>2026</a:t>
            </a:r>
            <a:r>
              <a:rPr lang="en-US" sz="1250" dirty="0">
                <a:solidFill>
                  <a:srgbClr val="FFFFFF"/>
                </a:solidFill>
                <a:latin typeface="Calibri" pitchFamily="34" charset="0"/>
                <a:ea typeface="Calibri" pitchFamily="34" charset="-122"/>
                <a:cs typeface="Calibri" pitchFamily="34" charset="-120"/>
              </a:rPr>
              <a:t>. 0</a:t>
            </a:r>
            <a:r>
              <a:rPr lang="en-US" altLang="ko-KR" sz="1250" dirty="0">
                <a:solidFill>
                  <a:srgbClr val="FFFFFF"/>
                </a:solidFill>
                <a:latin typeface="Calibri" pitchFamily="34" charset="0"/>
                <a:ea typeface="Calibri" pitchFamily="34" charset="-122"/>
                <a:cs typeface="Calibri" pitchFamily="34" charset="-120"/>
              </a:rPr>
              <a:t>7</a:t>
            </a:r>
            <a:r>
              <a:rPr lang="en-US" sz="1250" dirty="0">
                <a:solidFill>
                  <a:srgbClr val="FFFFFF"/>
                </a:solidFill>
                <a:latin typeface="Calibri" pitchFamily="34" charset="0"/>
                <a:ea typeface="Calibri" pitchFamily="34" charset="-122"/>
                <a:cs typeface="Calibri" pitchFamily="34" charset="-120"/>
              </a:rPr>
              <a:t>. 0</a:t>
            </a:r>
            <a:r>
              <a:rPr lang="en-US" altLang="ko-KR" sz="1250" dirty="0">
                <a:solidFill>
                  <a:srgbClr val="FFFFFF"/>
                </a:solidFill>
                <a:latin typeface="Calibri" pitchFamily="34" charset="0"/>
                <a:ea typeface="Calibri" pitchFamily="34" charset="-122"/>
                <a:cs typeface="Calibri" pitchFamily="34" charset="-120"/>
              </a:rPr>
              <a:t>8</a:t>
            </a:r>
            <a:r>
              <a:rPr lang="en-US" sz="1250" dirty="0">
                <a:solidFill>
                  <a:srgbClr val="FFFFFF"/>
                </a:solidFill>
                <a:latin typeface="Calibri" pitchFamily="34" charset="0"/>
                <a:ea typeface="Calibri" pitchFamily="34" charset="-122"/>
                <a:cs typeface="Calibri" pitchFamily="34" charset="-120"/>
              </a:rPr>
              <a:t>.</a:t>
            </a:r>
            <a:endParaRPr lang="en-US" sz="1250" dirty="0"/>
          </a:p>
        </p:txBody>
      </p:sp>
      <p:sp>
        <p:nvSpPr>
          <p:cNvPr id="17" name="Shape 13"/>
          <p:cNvSpPr/>
          <p:nvPr/>
        </p:nvSpPr>
        <p:spPr>
          <a:xfrm>
            <a:off x="7955280" y="4343400"/>
            <a:ext cx="384048" cy="384048"/>
          </a:xfrm>
          <a:prstGeom prst="ellipse">
            <a:avLst/>
          </a:prstGeom>
          <a:solidFill>
            <a:srgbClr val="16305C"/>
          </a:solidFill>
          <a:ln/>
        </p:spPr>
        <p:txBody>
          <a:bodyPr/>
          <a:lstStyle/>
          <a:p>
            <a:endParaRPr/>
          </a:p>
        </p:txBody>
      </p:sp>
      <p:pic>
        <p:nvPicPr>
          <p:cNvPr id="18" name="Image 2" descr="preencoded.png"/>
          <p:cNvPicPr>
            <a:picLocks noChangeAspect="1"/>
          </p:cNvPicPr>
          <p:nvPr/>
        </p:nvPicPr>
        <p:blipFill>
          <a:blip r:embed="rId5"/>
          <a:stretch>
            <a:fillRect/>
          </a:stretch>
        </p:blipFill>
        <p:spPr>
          <a:xfrm>
            <a:off x="8046720" y="4434840"/>
            <a:ext cx="201168" cy="201168"/>
          </a:xfrm>
          <a:prstGeom prst="rect">
            <a:avLst/>
          </a:prstGeom>
        </p:spPr>
      </p:pic>
      <p:sp>
        <p:nvSpPr>
          <p:cNvPr id="19" name="Text 14"/>
          <p:cNvSpPr/>
          <p:nvPr/>
        </p:nvSpPr>
        <p:spPr>
          <a:xfrm>
            <a:off x="8458200" y="4315968"/>
            <a:ext cx="2926080" cy="228600"/>
          </a:xfrm>
          <a:prstGeom prst="rect">
            <a:avLst/>
          </a:prstGeom>
          <a:noFill/>
          <a:ln/>
        </p:spPr>
        <p:txBody>
          <a:bodyPr wrap="square" lIns="0" tIns="0" rIns="0" bIns="0" rtlCol="0" anchor="ctr"/>
          <a:lstStyle/>
          <a:p>
            <a:pPr marL="0" indent="0">
              <a:buNone/>
            </a:pPr>
            <a:r>
              <a:rPr lang="en-US" sz="1000" b="1" dirty="0">
                <a:solidFill>
                  <a:srgbClr val="8FA3BE"/>
                </a:solidFill>
                <a:latin typeface="Calibri" pitchFamily="34" charset="0"/>
                <a:ea typeface="Calibri" pitchFamily="34" charset="-122"/>
                <a:cs typeface="Calibri" pitchFamily="34" charset="-120"/>
              </a:rPr>
              <a:t>과정명</a:t>
            </a:r>
            <a:endParaRPr lang="en-US" sz="1000" dirty="0"/>
          </a:p>
        </p:txBody>
      </p:sp>
      <p:sp>
        <p:nvSpPr>
          <p:cNvPr id="20" name="Text 15"/>
          <p:cNvSpPr/>
          <p:nvPr/>
        </p:nvSpPr>
        <p:spPr>
          <a:xfrm>
            <a:off x="8458199" y="4526280"/>
            <a:ext cx="3371335" cy="320040"/>
          </a:xfrm>
          <a:prstGeom prst="rect">
            <a:avLst/>
          </a:prstGeom>
          <a:noFill/>
          <a:ln/>
        </p:spPr>
        <p:txBody>
          <a:bodyPr wrap="square" lIns="0" tIns="0" rIns="0" bIns="0" rtlCol="0" anchor="ctr"/>
          <a:lstStyle/>
          <a:p>
            <a:pPr marL="0" indent="0">
              <a:buNone/>
            </a:pPr>
            <a:r>
              <a:rPr lang="en-US" sz="1250" dirty="0">
                <a:solidFill>
                  <a:srgbClr val="FFFFFF"/>
                </a:solidFill>
                <a:latin typeface="Calibri" pitchFamily="34" charset="0"/>
                <a:ea typeface="Calibri" pitchFamily="34" charset="-122"/>
                <a:cs typeface="Calibri" pitchFamily="34" charset="-120"/>
              </a:rPr>
              <a:t>IBM </a:t>
            </a:r>
            <a:r>
              <a:rPr lang="ko-KR" altLang="en-US" sz="1250" dirty="0">
                <a:solidFill>
                  <a:srgbClr val="FFFFFF"/>
                </a:solidFill>
                <a:latin typeface="Calibri" pitchFamily="34" charset="0"/>
                <a:ea typeface="Calibri" pitchFamily="34" charset="-122"/>
                <a:cs typeface="Calibri" pitchFamily="34" charset="-120"/>
              </a:rPr>
              <a:t>양자 아키텍처 기반의 </a:t>
            </a:r>
            <a:r>
              <a:rPr lang="en-US" altLang="ko-KR" sz="1250" dirty="0">
                <a:solidFill>
                  <a:srgbClr val="FFFFFF"/>
                </a:solidFill>
                <a:latin typeface="Calibri" pitchFamily="34" charset="0"/>
                <a:ea typeface="Calibri" pitchFamily="34" charset="-122"/>
                <a:cs typeface="Calibri" pitchFamily="34" charset="-120"/>
              </a:rPr>
              <a:t>SLM </a:t>
            </a:r>
            <a:r>
              <a:rPr lang="ko-KR" altLang="en-US" sz="1250" dirty="0">
                <a:solidFill>
                  <a:srgbClr val="FFFFFF"/>
                </a:solidFill>
                <a:latin typeface="Calibri" pitchFamily="34" charset="0"/>
                <a:ea typeface="Calibri" pitchFamily="34" charset="-122"/>
                <a:cs typeface="Calibri" pitchFamily="34" charset="-120"/>
              </a:rPr>
              <a:t>모델 개발자 과정</a:t>
            </a:r>
            <a:endParaRPr lang="en-US" sz="1250" dirty="0"/>
          </a:p>
        </p:txBody>
      </p:sp>
      <p:sp>
        <p:nvSpPr>
          <p:cNvPr id="21" name="Text 16"/>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ONE</a:t>
            </a:r>
            <a:endParaRPr lang="en-US" sz="900" dirty="0"/>
          </a:p>
        </p:txBody>
      </p:sp>
      <p:sp>
        <p:nvSpPr>
          <p:cNvPr id="22" name="Text 17"/>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1</a:t>
            </a:r>
            <a:endParaRPr lang="en-US" sz="900" dirty="0"/>
          </a:p>
        </p:txBody>
      </p:sp>
      <p:sp>
        <p:nvSpPr>
          <p:cNvPr id="25" name="Text 3">
            <a:extLst>
              <a:ext uri="{FF2B5EF4-FFF2-40B4-BE49-F238E27FC236}">
                <a16:creationId xmlns:a16="http://schemas.microsoft.com/office/drawing/2014/main" id="{F67DABBE-4840-9620-3E0C-2A091B87CC3E}"/>
              </a:ext>
            </a:extLst>
          </p:cNvPr>
          <p:cNvSpPr/>
          <p:nvPr/>
        </p:nvSpPr>
        <p:spPr>
          <a:xfrm>
            <a:off x="822960" y="1965960"/>
            <a:ext cx="7315200" cy="365760"/>
          </a:xfrm>
          <a:prstGeom prst="rect">
            <a:avLst/>
          </a:prstGeom>
          <a:noFill/>
          <a:ln/>
        </p:spPr>
        <p:txBody>
          <a:bodyPr wrap="square" lIns="0" tIns="0" rIns="0" bIns="0" rtlCol="0" anchor="ctr"/>
          <a:lstStyle/>
          <a:p>
            <a:pPr marL="0" indent="0">
              <a:buNone/>
            </a:pPr>
            <a:r>
              <a:rPr lang="en-US" sz="1400" b="1" kern="0" spc="300" dirty="0">
                <a:solidFill>
                  <a:srgbClr val="9FD8D6"/>
                </a:solidFill>
                <a:latin typeface="Calibri" pitchFamily="34" charset="0"/>
                <a:ea typeface="Calibri" pitchFamily="34" charset="-122"/>
                <a:cs typeface="Calibri" pitchFamily="34" charset="-120"/>
              </a:rPr>
              <a:t>프로젝트 최종 발표</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08  CORE IMPLEMENTATION</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핵심 구현 내용</a:t>
            </a:r>
            <a:endParaRPr lang="en-US" sz="3000" dirty="0"/>
          </a:p>
        </p:txBody>
      </p:sp>
      <p:sp>
        <p:nvSpPr>
          <p:cNvPr id="6" name="Text 3"/>
          <p:cNvSpPr/>
          <p:nvPr/>
        </p:nvSpPr>
        <p:spPr>
          <a:xfrm>
            <a:off x="548640" y="1554480"/>
            <a:ext cx="7315200" cy="320040"/>
          </a:xfrm>
          <a:prstGeom prst="rect">
            <a:avLst/>
          </a:prstGeom>
          <a:noFill/>
          <a:ln/>
        </p:spPr>
        <p:txBody>
          <a:bodyPr wrap="square" lIns="0" tIns="0" rIns="0" bIns="0" rtlCol="0" anchor="ctr"/>
          <a:lstStyle/>
          <a:p>
            <a:pPr marL="0" indent="0">
              <a:buNone/>
            </a:pPr>
            <a:r>
              <a:rPr lang="en-US" sz="1500" b="1" dirty="0">
                <a:solidFill>
                  <a:srgbClr val="0F1F3D"/>
                </a:solidFill>
                <a:latin typeface="Cambria" pitchFamily="34" charset="0"/>
                <a:ea typeface="Cambria" pitchFamily="34" charset="-122"/>
                <a:cs typeface="Cambria" pitchFamily="34" charset="-120"/>
              </a:rPr>
              <a:t>핵심 알고리즘 / AI 처리 흐름</a:t>
            </a:r>
            <a:endParaRPr lang="en-US" sz="1500" dirty="0"/>
          </a:p>
        </p:txBody>
      </p:sp>
      <p:sp>
        <p:nvSpPr>
          <p:cNvPr id="7" name="Shape 4"/>
          <p:cNvSpPr/>
          <p:nvPr/>
        </p:nvSpPr>
        <p:spPr>
          <a:xfrm>
            <a:off x="548640" y="2057400"/>
            <a:ext cx="1965960" cy="1371600"/>
          </a:xfrm>
          <a:prstGeom prst="roundRect">
            <a:avLst>
              <a:gd name="adj" fmla="val 5333"/>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8" name="Text 5"/>
          <p:cNvSpPr/>
          <p:nvPr/>
        </p:nvSpPr>
        <p:spPr>
          <a:xfrm>
            <a:off x="685800" y="2148840"/>
            <a:ext cx="548640" cy="45720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1</a:t>
            </a:r>
            <a:endParaRPr lang="en-US" sz="2200" dirty="0"/>
          </a:p>
        </p:txBody>
      </p:sp>
      <p:sp>
        <p:nvSpPr>
          <p:cNvPr id="9" name="Text 6"/>
          <p:cNvSpPr/>
          <p:nvPr/>
        </p:nvSpPr>
        <p:spPr>
          <a:xfrm>
            <a:off x="685800" y="2651760"/>
            <a:ext cx="1691640" cy="320040"/>
          </a:xfrm>
          <a:prstGeom prst="rect">
            <a:avLst/>
          </a:prstGeom>
          <a:noFill/>
          <a:ln/>
        </p:spPr>
        <p:txBody>
          <a:bodyPr wrap="square" lIns="0" tIns="0" rIns="0" bIns="0" rtlCol="0" anchor="ctr"/>
          <a:lstStyle/>
          <a:p>
            <a:pPr marL="0" indent="0">
              <a:buNone/>
            </a:pPr>
            <a:r>
              <a:rPr lang="en-US" sz="1300" b="1" dirty="0">
                <a:solidFill>
                  <a:srgbClr val="0F1F3D"/>
                </a:solidFill>
                <a:latin typeface="Cambria" pitchFamily="34" charset="0"/>
                <a:ea typeface="Cambria" pitchFamily="34" charset="-122"/>
                <a:cs typeface="Cambria" pitchFamily="34" charset="-120"/>
              </a:rPr>
              <a:t>입력 처리</a:t>
            </a:r>
            <a:endParaRPr lang="en-US" sz="1300" dirty="0"/>
          </a:p>
        </p:txBody>
      </p:sp>
      <p:sp>
        <p:nvSpPr>
          <p:cNvPr id="10" name="Text 7"/>
          <p:cNvSpPr/>
          <p:nvPr/>
        </p:nvSpPr>
        <p:spPr>
          <a:xfrm>
            <a:off x="685800" y="2971800"/>
            <a:ext cx="1691640" cy="411480"/>
          </a:xfrm>
          <a:prstGeom prst="rect">
            <a:avLst/>
          </a:prstGeom>
          <a:noFill/>
          <a:ln/>
        </p:spPr>
        <p:txBody>
          <a:bodyPr wrap="square" lIns="0" tIns="0" rIns="0" bIns="0" rtlCol="0" anchor="ctr"/>
          <a:lstStyle/>
          <a:p>
            <a:pPr marL="0" indent="0">
              <a:buNone/>
            </a:pPr>
            <a:r>
              <a:rPr sz="1050" dirty="0" err="1">
                <a:solidFill>
                  <a:schemeClr val="bg2">
                    <a:lumMod val="50000"/>
                  </a:schemeClr>
                </a:solidFill>
              </a:rPr>
              <a:t>플레이어</a:t>
            </a:r>
            <a:r>
              <a:rPr sz="1050" dirty="0">
                <a:solidFill>
                  <a:schemeClr val="bg2">
                    <a:lumMod val="50000"/>
                  </a:schemeClr>
                </a:solidFill>
              </a:rPr>
              <a:t> </a:t>
            </a:r>
            <a:r>
              <a:rPr sz="1050" dirty="0" err="1">
                <a:solidFill>
                  <a:schemeClr val="bg2">
                    <a:lumMod val="50000"/>
                  </a:schemeClr>
                </a:solidFill>
              </a:rPr>
              <a:t>사망</a:t>
            </a:r>
            <a:r>
              <a:rPr sz="1050" dirty="0">
                <a:solidFill>
                  <a:schemeClr val="bg2">
                    <a:lumMod val="50000"/>
                  </a:schemeClr>
                </a:solidFill>
              </a:rPr>
              <a:t> </a:t>
            </a:r>
            <a:r>
              <a:rPr sz="1050" dirty="0" err="1">
                <a:solidFill>
                  <a:schemeClr val="bg2">
                    <a:lumMod val="50000"/>
                  </a:schemeClr>
                </a:solidFill>
              </a:rPr>
              <a:t>시점</a:t>
            </a:r>
            <a:r>
              <a:rPr sz="1050" dirty="0">
                <a:solidFill>
                  <a:schemeClr val="bg2">
                    <a:lumMod val="50000"/>
                  </a:schemeClr>
                </a:solidFill>
              </a:rPr>
              <a:t> </a:t>
            </a:r>
            <a:r>
              <a:rPr lang="ko-KR" altLang="en-US" sz="1050" dirty="0">
                <a:solidFill>
                  <a:schemeClr val="bg2">
                    <a:lumMod val="50000"/>
                  </a:schemeClr>
                </a:solidFill>
              </a:rPr>
              <a:t>위치</a:t>
            </a:r>
            <a:r>
              <a:rPr sz="1050" dirty="0">
                <a:solidFill>
                  <a:schemeClr val="bg2">
                    <a:lumMod val="50000"/>
                  </a:schemeClr>
                </a:solidFill>
              </a:rPr>
              <a:t> 및 </a:t>
            </a:r>
            <a:r>
              <a:rPr sz="1050" dirty="0" err="1">
                <a:solidFill>
                  <a:schemeClr val="bg2">
                    <a:lumMod val="50000"/>
                  </a:schemeClr>
                </a:solidFill>
              </a:rPr>
              <a:t>사망</a:t>
            </a:r>
            <a:r>
              <a:rPr sz="1050" dirty="0">
                <a:solidFill>
                  <a:schemeClr val="bg2">
                    <a:lumMod val="50000"/>
                  </a:schemeClr>
                </a:solidFill>
              </a:rPr>
              <a:t> </a:t>
            </a:r>
            <a:r>
              <a:rPr sz="1050" dirty="0" err="1">
                <a:solidFill>
                  <a:schemeClr val="bg2">
                    <a:lumMod val="50000"/>
                  </a:schemeClr>
                </a:solidFill>
              </a:rPr>
              <a:t>원인</a:t>
            </a:r>
            <a:r>
              <a:rPr sz="1050" dirty="0">
                <a:solidFill>
                  <a:schemeClr val="bg2">
                    <a:lumMod val="50000"/>
                  </a:schemeClr>
                </a:solidFill>
              </a:rPr>
              <a:t>, </a:t>
            </a:r>
            <a:r>
              <a:rPr sz="1050" dirty="0" err="1">
                <a:solidFill>
                  <a:schemeClr val="bg2">
                    <a:lumMod val="50000"/>
                  </a:schemeClr>
                </a:solidFill>
              </a:rPr>
              <a:t>세대</a:t>
            </a:r>
            <a:r>
              <a:rPr sz="1050" dirty="0">
                <a:solidFill>
                  <a:schemeClr val="bg2">
                    <a:lumMod val="50000"/>
                  </a:schemeClr>
                </a:solidFill>
              </a:rPr>
              <a:t> </a:t>
            </a:r>
            <a:r>
              <a:rPr sz="1050" dirty="0" err="1">
                <a:solidFill>
                  <a:schemeClr val="bg2">
                    <a:lumMod val="50000"/>
                  </a:schemeClr>
                </a:solidFill>
              </a:rPr>
              <a:t>획득</a:t>
            </a:r>
            <a:endParaRPr lang="en-US" sz="1050" dirty="0">
              <a:solidFill>
                <a:schemeClr val="bg2">
                  <a:lumMod val="50000"/>
                </a:schemeClr>
              </a:solidFill>
            </a:endParaRPr>
          </a:p>
        </p:txBody>
      </p:sp>
      <p:sp>
        <p:nvSpPr>
          <p:cNvPr id="11" name="Shape 8"/>
          <p:cNvSpPr/>
          <p:nvPr/>
        </p:nvSpPr>
        <p:spPr>
          <a:xfrm>
            <a:off x="2528316" y="2596896"/>
            <a:ext cx="292608" cy="292608"/>
          </a:xfrm>
          <a:prstGeom prst="ellipse">
            <a:avLst/>
          </a:prstGeom>
          <a:solidFill>
            <a:srgbClr val="E9F4F3"/>
          </a:solidFill>
          <a:ln/>
        </p:spPr>
        <p:txBody>
          <a:bodyPr/>
          <a:lstStyle/>
          <a:p>
            <a:endParaRPr/>
          </a:p>
        </p:txBody>
      </p:sp>
      <p:pic>
        <p:nvPicPr>
          <p:cNvPr id="12" name="Image 1" descr="preencoded.png"/>
          <p:cNvPicPr>
            <a:picLocks noChangeAspect="1"/>
          </p:cNvPicPr>
          <p:nvPr/>
        </p:nvPicPr>
        <p:blipFill>
          <a:blip r:embed="rId5"/>
          <a:stretch>
            <a:fillRect/>
          </a:stretch>
        </p:blipFill>
        <p:spPr>
          <a:xfrm>
            <a:off x="2574036" y="2642616"/>
            <a:ext cx="201168" cy="201168"/>
          </a:xfrm>
          <a:prstGeom prst="rect">
            <a:avLst/>
          </a:prstGeom>
        </p:spPr>
      </p:pic>
      <p:sp>
        <p:nvSpPr>
          <p:cNvPr id="13" name="Shape 9"/>
          <p:cNvSpPr/>
          <p:nvPr/>
        </p:nvSpPr>
        <p:spPr>
          <a:xfrm>
            <a:off x="2834640" y="2057400"/>
            <a:ext cx="1965960" cy="1371600"/>
          </a:xfrm>
          <a:prstGeom prst="roundRect">
            <a:avLst>
              <a:gd name="adj" fmla="val 5333"/>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4" name="Text 10"/>
          <p:cNvSpPr/>
          <p:nvPr/>
        </p:nvSpPr>
        <p:spPr>
          <a:xfrm>
            <a:off x="2971800" y="2148840"/>
            <a:ext cx="548640" cy="45720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2</a:t>
            </a:r>
            <a:endParaRPr lang="en-US" sz="2200" dirty="0"/>
          </a:p>
        </p:txBody>
      </p:sp>
      <p:sp>
        <p:nvSpPr>
          <p:cNvPr id="15" name="Text 11"/>
          <p:cNvSpPr/>
          <p:nvPr/>
        </p:nvSpPr>
        <p:spPr>
          <a:xfrm>
            <a:off x="2971800" y="2651760"/>
            <a:ext cx="1691640" cy="320040"/>
          </a:xfrm>
          <a:prstGeom prst="rect">
            <a:avLst/>
          </a:prstGeom>
          <a:noFill/>
          <a:ln/>
        </p:spPr>
        <p:txBody>
          <a:bodyPr wrap="square" lIns="0" tIns="0" rIns="0" bIns="0" rtlCol="0" anchor="ctr"/>
          <a:lstStyle/>
          <a:p>
            <a:pPr marL="0" indent="0">
              <a:buNone/>
            </a:pPr>
            <a:r>
              <a:rPr lang="en-US" sz="1300" b="1" dirty="0">
                <a:solidFill>
                  <a:srgbClr val="0F1F3D"/>
                </a:solidFill>
                <a:latin typeface="Cambria" pitchFamily="34" charset="0"/>
                <a:ea typeface="Cambria" pitchFamily="34" charset="-122"/>
                <a:cs typeface="Cambria" pitchFamily="34" charset="-120"/>
              </a:rPr>
              <a:t>전처리</a:t>
            </a:r>
            <a:endParaRPr lang="en-US" sz="1300" dirty="0"/>
          </a:p>
        </p:txBody>
      </p:sp>
      <p:sp>
        <p:nvSpPr>
          <p:cNvPr id="16" name="Text 12"/>
          <p:cNvSpPr/>
          <p:nvPr/>
        </p:nvSpPr>
        <p:spPr>
          <a:xfrm>
            <a:off x="2971800" y="2971800"/>
            <a:ext cx="1691640" cy="411480"/>
          </a:xfrm>
          <a:prstGeom prst="rect">
            <a:avLst/>
          </a:prstGeom>
          <a:noFill/>
          <a:ln/>
        </p:spPr>
        <p:txBody>
          <a:bodyPr wrap="square" lIns="0" tIns="0" rIns="0" bIns="0" rtlCol="0" anchor="ctr"/>
          <a:lstStyle/>
          <a:p>
            <a:pPr marL="0" indent="0">
              <a:buNone/>
            </a:pPr>
            <a:r>
              <a:rPr sz="1050" dirty="0" err="1">
                <a:solidFill>
                  <a:schemeClr val="bg2">
                    <a:lumMod val="50000"/>
                  </a:schemeClr>
                </a:solidFill>
              </a:rPr>
              <a:t>백엔드에서</a:t>
            </a:r>
            <a:r>
              <a:rPr sz="1050" dirty="0">
                <a:solidFill>
                  <a:schemeClr val="bg2">
                    <a:lumMod val="50000"/>
                  </a:schemeClr>
                </a:solidFill>
              </a:rPr>
              <a:t> </a:t>
            </a:r>
            <a:r>
              <a:rPr sz="1050" dirty="0" err="1">
                <a:solidFill>
                  <a:schemeClr val="bg2">
                    <a:lumMod val="50000"/>
                  </a:schemeClr>
                </a:solidFill>
              </a:rPr>
              <a:t>이전</a:t>
            </a:r>
            <a:r>
              <a:rPr sz="1050" dirty="0">
                <a:solidFill>
                  <a:schemeClr val="bg2">
                    <a:lumMod val="50000"/>
                  </a:schemeClr>
                </a:solidFill>
              </a:rPr>
              <a:t> </a:t>
            </a:r>
            <a:r>
              <a:rPr sz="1050" dirty="0" err="1">
                <a:solidFill>
                  <a:schemeClr val="bg2">
                    <a:lumMod val="50000"/>
                  </a:schemeClr>
                </a:solidFill>
              </a:rPr>
              <a:t>세대의</a:t>
            </a:r>
            <a:r>
              <a:rPr sz="1050" dirty="0">
                <a:solidFill>
                  <a:schemeClr val="bg2">
                    <a:lumMod val="50000"/>
                  </a:schemeClr>
                </a:solidFill>
              </a:rPr>
              <a:t> </a:t>
            </a:r>
            <a:r>
              <a:rPr sz="1050" dirty="0" err="1">
                <a:solidFill>
                  <a:schemeClr val="bg2">
                    <a:lumMod val="50000"/>
                  </a:schemeClr>
                </a:solidFill>
              </a:rPr>
              <a:t>사망</a:t>
            </a:r>
            <a:r>
              <a:rPr sz="1050" dirty="0">
                <a:solidFill>
                  <a:schemeClr val="bg2">
                    <a:lumMod val="50000"/>
                  </a:schemeClr>
                </a:solidFill>
              </a:rPr>
              <a:t> </a:t>
            </a:r>
            <a:r>
              <a:rPr sz="1050" dirty="0" err="1">
                <a:solidFill>
                  <a:schemeClr val="bg2">
                    <a:lumMod val="50000"/>
                  </a:schemeClr>
                </a:solidFill>
              </a:rPr>
              <a:t>기록</a:t>
            </a:r>
            <a:r>
              <a:rPr sz="1050" dirty="0">
                <a:solidFill>
                  <a:schemeClr val="bg2">
                    <a:lumMod val="50000"/>
                  </a:schemeClr>
                </a:solidFill>
              </a:rPr>
              <a:t> </a:t>
            </a:r>
            <a:r>
              <a:rPr sz="1050" dirty="0" err="1">
                <a:solidFill>
                  <a:schemeClr val="bg2">
                    <a:lumMod val="50000"/>
                  </a:schemeClr>
                </a:solidFill>
              </a:rPr>
              <a:t>최근</a:t>
            </a:r>
            <a:r>
              <a:rPr sz="1050" dirty="0">
                <a:solidFill>
                  <a:schemeClr val="bg2">
                    <a:lumMod val="50000"/>
                  </a:schemeClr>
                </a:solidFill>
              </a:rPr>
              <a:t> 3건 DB </a:t>
            </a:r>
            <a:r>
              <a:rPr sz="1050" dirty="0" err="1">
                <a:solidFill>
                  <a:schemeClr val="bg2">
                    <a:lumMod val="50000"/>
                  </a:schemeClr>
                </a:solidFill>
              </a:rPr>
              <a:t>조회</a:t>
            </a:r>
            <a:r>
              <a:rPr sz="1050" dirty="0">
                <a:solidFill>
                  <a:schemeClr val="bg2">
                    <a:lumMod val="50000"/>
                  </a:schemeClr>
                </a:solidFill>
              </a:rPr>
              <a:t> 및 </a:t>
            </a:r>
            <a:r>
              <a:rPr sz="1050" dirty="0" err="1">
                <a:solidFill>
                  <a:schemeClr val="bg2">
                    <a:lumMod val="50000"/>
                  </a:schemeClr>
                </a:solidFill>
              </a:rPr>
              <a:t>정렬</a:t>
            </a:r>
            <a:endParaRPr lang="en-US" sz="1050" dirty="0">
              <a:solidFill>
                <a:schemeClr val="bg2">
                  <a:lumMod val="50000"/>
                </a:schemeClr>
              </a:solidFill>
            </a:endParaRPr>
          </a:p>
        </p:txBody>
      </p:sp>
      <p:sp>
        <p:nvSpPr>
          <p:cNvPr id="17" name="Shape 13"/>
          <p:cNvSpPr/>
          <p:nvPr/>
        </p:nvSpPr>
        <p:spPr>
          <a:xfrm>
            <a:off x="4814316" y="2596896"/>
            <a:ext cx="292608" cy="292608"/>
          </a:xfrm>
          <a:prstGeom prst="ellipse">
            <a:avLst/>
          </a:prstGeom>
          <a:solidFill>
            <a:srgbClr val="E9F4F3"/>
          </a:solidFill>
          <a:ln/>
        </p:spPr>
        <p:txBody>
          <a:bodyPr/>
          <a:lstStyle/>
          <a:p>
            <a:endParaRPr/>
          </a:p>
        </p:txBody>
      </p:sp>
      <p:pic>
        <p:nvPicPr>
          <p:cNvPr id="18" name="Image 2" descr="preencoded.png"/>
          <p:cNvPicPr>
            <a:picLocks noChangeAspect="1"/>
          </p:cNvPicPr>
          <p:nvPr/>
        </p:nvPicPr>
        <p:blipFill>
          <a:blip r:embed="rId5"/>
          <a:stretch>
            <a:fillRect/>
          </a:stretch>
        </p:blipFill>
        <p:spPr>
          <a:xfrm>
            <a:off x="4860036" y="2642616"/>
            <a:ext cx="201168" cy="201168"/>
          </a:xfrm>
          <a:prstGeom prst="rect">
            <a:avLst/>
          </a:prstGeom>
        </p:spPr>
      </p:pic>
      <p:sp>
        <p:nvSpPr>
          <p:cNvPr id="19" name="Shape 14"/>
          <p:cNvSpPr/>
          <p:nvPr/>
        </p:nvSpPr>
        <p:spPr>
          <a:xfrm>
            <a:off x="5120640" y="2057400"/>
            <a:ext cx="1965960" cy="1371600"/>
          </a:xfrm>
          <a:prstGeom prst="roundRect">
            <a:avLst>
              <a:gd name="adj" fmla="val 5333"/>
            </a:avLst>
          </a:prstGeom>
          <a:solidFill>
            <a:srgbClr val="0E7C86"/>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0" name="Text 15"/>
          <p:cNvSpPr/>
          <p:nvPr/>
        </p:nvSpPr>
        <p:spPr>
          <a:xfrm>
            <a:off x="5257800" y="2148840"/>
            <a:ext cx="548640" cy="457200"/>
          </a:xfrm>
          <a:prstGeom prst="rect">
            <a:avLst/>
          </a:prstGeom>
          <a:noFill/>
          <a:ln/>
        </p:spPr>
        <p:txBody>
          <a:bodyPr wrap="square" lIns="0" tIns="0" rIns="0" bIns="0" rtlCol="0" anchor="ctr"/>
          <a:lstStyle/>
          <a:p>
            <a:pPr marL="0" indent="0">
              <a:buNone/>
            </a:pPr>
            <a:r>
              <a:rPr lang="en-US" sz="2200" b="1" dirty="0">
                <a:solidFill>
                  <a:srgbClr val="FFFFFF"/>
                </a:solidFill>
                <a:latin typeface="Cambria" pitchFamily="34" charset="0"/>
                <a:ea typeface="Cambria" pitchFamily="34" charset="-122"/>
                <a:cs typeface="Cambria" pitchFamily="34" charset="-120"/>
              </a:rPr>
              <a:t>3</a:t>
            </a:r>
            <a:endParaRPr lang="en-US" sz="2200" dirty="0"/>
          </a:p>
        </p:txBody>
      </p:sp>
      <p:sp>
        <p:nvSpPr>
          <p:cNvPr id="21" name="Text 16"/>
          <p:cNvSpPr/>
          <p:nvPr/>
        </p:nvSpPr>
        <p:spPr>
          <a:xfrm>
            <a:off x="5257800" y="2651760"/>
            <a:ext cx="1691640" cy="320040"/>
          </a:xfrm>
          <a:prstGeom prst="rect">
            <a:avLst/>
          </a:prstGeom>
          <a:noFill/>
          <a:ln/>
        </p:spPr>
        <p:txBody>
          <a:bodyPr wrap="square" lIns="0" tIns="0" rIns="0" bIns="0" rtlCol="0" anchor="ctr"/>
          <a:lstStyle/>
          <a:p>
            <a:pPr marL="0" indent="0">
              <a:buNone/>
            </a:pPr>
            <a:r>
              <a:rPr lang="en-US" sz="1300" b="1" dirty="0">
                <a:solidFill>
                  <a:srgbClr val="FFFFFF"/>
                </a:solidFill>
                <a:latin typeface="Cambria" pitchFamily="34" charset="0"/>
                <a:ea typeface="Cambria" pitchFamily="34" charset="-122"/>
                <a:cs typeface="Cambria" pitchFamily="34" charset="-120"/>
              </a:rPr>
              <a:t>모델 추론</a:t>
            </a:r>
            <a:endParaRPr lang="en-US" sz="1300" dirty="0"/>
          </a:p>
        </p:txBody>
      </p:sp>
      <p:sp>
        <p:nvSpPr>
          <p:cNvPr id="22" name="Text 17"/>
          <p:cNvSpPr/>
          <p:nvPr/>
        </p:nvSpPr>
        <p:spPr>
          <a:xfrm>
            <a:off x="5257800" y="2971800"/>
            <a:ext cx="1691640" cy="411480"/>
          </a:xfrm>
          <a:prstGeom prst="rect">
            <a:avLst/>
          </a:prstGeom>
          <a:noFill/>
          <a:ln/>
        </p:spPr>
        <p:txBody>
          <a:bodyPr wrap="square" lIns="0" tIns="0" rIns="0" bIns="0" rtlCol="0" anchor="ctr"/>
          <a:lstStyle/>
          <a:p>
            <a:pPr marL="0" indent="0">
              <a:buNone/>
            </a:pPr>
            <a:r>
              <a:rPr sz="1050" dirty="0">
                <a:solidFill>
                  <a:schemeClr val="bg1">
                    <a:lumMod val="85000"/>
                  </a:schemeClr>
                </a:solidFill>
              </a:rPr>
              <a:t>Hugging Face API </a:t>
            </a:r>
            <a:r>
              <a:rPr sz="1050" dirty="0" err="1">
                <a:solidFill>
                  <a:schemeClr val="bg1">
                    <a:lumMod val="85000"/>
                  </a:schemeClr>
                </a:solidFill>
              </a:rPr>
              <a:t>및</a:t>
            </a:r>
            <a:r>
              <a:rPr sz="1050" dirty="0">
                <a:solidFill>
                  <a:schemeClr val="bg1">
                    <a:lumMod val="85000"/>
                  </a:schemeClr>
                </a:solidFill>
              </a:rPr>
              <a:t> </a:t>
            </a:r>
            <a:r>
              <a:rPr sz="1050" dirty="0" err="1">
                <a:solidFill>
                  <a:schemeClr val="bg1">
                    <a:lumMod val="85000"/>
                  </a:schemeClr>
                </a:solidFill>
              </a:rPr>
              <a:t>LangChain으로</a:t>
            </a:r>
            <a:r>
              <a:rPr sz="1050" dirty="0">
                <a:solidFill>
                  <a:schemeClr val="bg1">
                    <a:lumMod val="85000"/>
                  </a:schemeClr>
                </a:solidFill>
              </a:rPr>
              <a:t> </a:t>
            </a:r>
            <a:r>
              <a:rPr lang="ko-KR" altLang="en-US" sz="1050" dirty="0">
                <a:solidFill>
                  <a:schemeClr val="bg1">
                    <a:lumMod val="85000"/>
                  </a:schemeClr>
                </a:solidFill>
              </a:rPr>
              <a:t>문지기 </a:t>
            </a:r>
            <a:r>
              <a:rPr lang="en-US" altLang="ko-KR" sz="1050" dirty="0" err="1">
                <a:solidFill>
                  <a:schemeClr val="bg1">
                    <a:lumMod val="85000"/>
                  </a:schemeClr>
                </a:solidFill>
              </a:rPr>
              <a:t>NPC</a:t>
            </a:r>
            <a:r>
              <a:rPr sz="1050" dirty="0" err="1">
                <a:solidFill>
                  <a:schemeClr val="bg1">
                    <a:lumMod val="85000"/>
                  </a:schemeClr>
                </a:solidFill>
              </a:rPr>
              <a:t>톤</a:t>
            </a:r>
            <a:r>
              <a:rPr sz="1050" dirty="0">
                <a:solidFill>
                  <a:schemeClr val="bg1">
                    <a:lumMod val="85000"/>
                  </a:schemeClr>
                </a:solidFill>
              </a:rPr>
              <a:t> </a:t>
            </a:r>
            <a:r>
              <a:rPr sz="1050" dirty="0" err="1">
                <a:solidFill>
                  <a:schemeClr val="bg1">
                    <a:lumMod val="85000"/>
                  </a:schemeClr>
                </a:solidFill>
              </a:rPr>
              <a:t>프롬프트</a:t>
            </a:r>
            <a:r>
              <a:rPr sz="1050" dirty="0">
                <a:solidFill>
                  <a:schemeClr val="bg1">
                    <a:lumMod val="85000"/>
                  </a:schemeClr>
                </a:solidFill>
              </a:rPr>
              <a:t> </a:t>
            </a:r>
            <a:r>
              <a:rPr sz="1050" dirty="0" err="1">
                <a:solidFill>
                  <a:schemeClr val="bg1">
                    <a:lumMod val="85000"/>
                  </a:schemeClr>
                </a:solidFill>
              </a:rPr>
              <a:t>주입</a:t>
            </a:r>
            <a:r>
              <a:rPr sz="1050" dirty="0">
                <a:solidFill>
                  <a:schemeClr val="bg1">
                    <a:lumMod val="85000"/>
                  </a:schemeClr>
                </a:solidFill>
              </a:rPr>
              <a:t> 후 </a:t>
            </a:r>
            <a:r>
              <a:rPr sz="1050" dirty="0" err="1">
                <a:solidFill>
                  <a:schemeClr val="bg1">
                    <a:lumMod val="85000"/>
                  </a:schemeClr>
                </a:solidFill>
              </a:rPr>
              <a:t>추론</a:t>
            </a:r>
            <a:endParaRPr lang="en-US" sz="1050" dirty="0">
              <a:solidFill>
                <a:schemeClr val="bg1">
                  <a:lumMod val="85000"/>
                </a:schemeClr>
              </a:solidFill>
            </a:endParaRPr>
          </a:p>
        </p:txBody>
      </p:sp>
      <p:sp>
        <p:nvSpPr>
          <p:cNvPr id="23" name="Shape 18"/>
          <p:cNvSpPr/>
          <p:nvPr/>
        </p:nvSpPr>
        <p:spPr>
          <a:xfrm>
            <a:off x="7100316" y="2596896"/>
            <a:ext cx="292608" cy="292608"/>
          </a:xfrm>
          <a:prstGeom prst="ellipse">
            <a:avLst/>
          </a:prstGeom>
          <a:solidFill>
            <a:srgbClr val="E9F4F3"/>
          </a:solidFill>
          <a:ln/>
        </p:spPr>
        <p:txBody>
          <a:bodyPr/>
          <a:lstStyle/>
          <a:p>
            <a:endParaRPr/>
          </a:p>
        </p:txBody>
      </p:sp>
      <p:pic>
        <p:nvPicPr>
          <p:cNvPr id="24" name="Image 3" descr="preencoded.png"/>
          <p:cNvPicPr>
            <a:picLocks noChangeAspect="1"/>
          </p:cNvPicPr>
          <p:nvPr/>
        </p:nvPicPr>
        <p:blipFill>
          <a:blip r:embed="rId5"/>
          <a:stretch>
            <a:fillRect/>
          </a:stretch>
        </p:blipFill>
        <p:spPr>
          <a:xfrm>
            <a:off x="7146036" y="2642616"/>
            <a:ext cx="201168" cy="201168"/>
          </a:xfrm>
          <a:prstGeom prst="rect">
            <a:avLst/>
          </a:prstGeom>
        </p:spPr>
      </p:pic>
      <p:sp>
        <p:nvSpPr>
          <p:cNvPr id="25" name="Shape 19"/>
          <p:cNvSpPr/>
          <p:nvPr/>
        </p:nvSpPr>
        <p:spPr>
          <a:xfrm>
            <a:off x="7406640" y="2057400"/>
            <a:ext cx="1965960" cy="1371600"/>
          </a:xfrm>
          <a:prstGeom prst="roundRect">
            <a:avLst>
              <a:gd name="adj" fmla="val 5333"/>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6" name="Text 20"/>
          <p:cNvSpPr/>
          <p:nvPr/>
        </p:nvSpPr>
        <p:spPr>
          <a:xfrm>
            <a:off x="7543800" y="2148840"/>
            <a:ext cx="548640" cy="45720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4</a:t>
            </a:r>
            <a:endParaRPr lang="en-US" sz="2200" dirty="0"/>
          </a:p>
        </p:txBody>
      </p:sp>
      <p:sp>
        <p:nvSpPr>
          <p:cNvPr id="27" name="Text 21"/>
          <p:cNvSpPr/>
          <p:nvPr/>
        </p:nvSpPr>
        <p:spPr>
          <a:xfrm>
            <a:off x="7543800" y="2651760"/>
            <a:ext cx="1691640" cy="320040"/>
          </a:xfrm>
          <a:prstGeom prst="rect">
            <a:avLst/>
          </a:prstGeom>
          <a:noFill/>
          <a:ln/>
        </p:spPr>
        <p:txBody>
          <a:bodyPr wrap="square" lIns="0" tIns="0" rIns="0" bIns="0" rtlCol="0" anchor="ctr"/>
          <a:lstStyle/>
          <a:p>
            <a:pPr marL="0" indent="0">
              <a:buNone/>
            </a:pPr>
            <a:r>
              <a:rPr lang="en-US" sz="1300" b="1" dirty="0">
                <a:solidFill>
                  <a:srgbClr val="0F1F3D"/>
                </a:solidFill>
                <a:latin typeface="Cambria" pitchFamily="34" charset="0"/>
                <a:ea typeface="Cambria" pitchFamily="34" charset="-122"/>
                <a:cs typeface="Cambria" pitchFamily="34" charset="-120"/>
              </a:rPr>
              <a:t>후처리</a:t>
            </a:r>
            <a:endParaRPr lang="en-US" sz="1300" dirty="0"/>
          </a:p>
        </p:txBody>
      </p:sp>
      <p:sp>
        <p:nvSpPr>
          <p:cNvPr id="28" name="Text 22"/>
          <p:cNvSpPr/>
          <p:nvPr/>
        </p:nvSpPr>
        <p:spPr>
          <a:xfrm>
            <a:off x="7543800" y="2971800"/>
            <a:ext cx="1691640" cy="411480"/>
          </a:xfrm>
          <a:prstGeom prst="rect">
            <a:avLst/>
          </a:prstGeom>
          <a:noFill/>
          <a:ln/>
        </p:spPr>
        <p:txBody>
          <a:bodyPr wrap="square" lIns="0" tIns="0" rIns="0" bIns="0" rtlCol="0" anchor="ctr"/>
          <a:lstStyle/>
          <a:p>
            <a:pPr marL="0" indent="0">
              <a:buNone/>
            </a:pPr>
            <a:r>
              <a:rPr sz="1050" dirty="0" err="1">
                <a:solidFill>
                  <a:schemeClr val="bg2">
                    <a:lumMod val="50000"/>
                  </a:schemeClr>
                </a:solidFill>
              </a:rPr>
              <a:t>생성</a:t>
            </a:r>
            <a:r>
              <a:rPr sz="1050" dirty="0">
                <a:solidFill>
                  <a:schemeClr val="bg2">
                    <a:lumMod val="50000"/>
                  </a:schemeClr>
                </a:solidFill>
              </a:rPr>
              <a:t> </a:t>
            </a:r>
            <a:r>
              <a:rPr sz="1050" dirty="0" err="1">
                <a:solidFill>
                  <a:schemeClr val="bg2">
                    <a:lumMod val="50000"/>
                  </a:schemeClr>
                </a:solidFill>
              </a:rPr>
              <a:t>대사를</a:t>
            </a:r>
            <a:r>
              <a:rPr sz="1050" dirty="0">
                <a:solidFill>
                  <a:schemeClr val="bg2">
                    <a:lumMod val="50000"/>
                  </a:schemeClr>
                </a:solidFill>
              </a:rPr>
              <a:t> </a:t>
            </a:r>
            <a:r>
              <a:rPr sz="1050" dirty="0" err="1">
                <a:solidFill>
                  <a:schemeClr val="bg2">
                    <a:lumMod val="50000"/>
                  </a:schemeClr>
                </a:solidFill>
              </a:rPr>
              <a:t>DialogueCache</a:t>
            </a:r>
            <a:r>
              <a:rPr sz="1050" dirty="0">
                <a:solidFill>
                  <a:schemeClr val="bg2">
                    <a:lumMod val="50000"/>
                  </a:schemeClr>
                </a:solidFill>
              </a:rPr>
              <a:t> </a:t>
            </a:r>
            <a:r>
              <a:rPr sz="1050" dirty="0" err="1">
                <a:solidFill>
                  <a:schemeClr val="bg2">
                    <a:lumMod val="50000"/>
                  </a:schemeClr>
                </a:solidFill>
              </a:rPr>
              <a:t>테이블에</a:t>
            </a:r>
            <a:r>
              <a:rPr sz="1050" dirty="0">
                <a:solidFill>
                  <a:schemeClr val="bg2">
                    <a:lumMod val="50000"/>
                  </a:schemeClr>
                </a:solidFill>
              </a:rPr>
              <a:t> </a:t>
            </a:r>
            <a:r>
              <a:rPr sz="1050" dirty="0" err="1">
                <a:solidFill>
                  <a:schemeClr val="bg2">
                    <a:lumMod val="50000"/>
                  </a:schemeClr>
                </a:solidFill>
              </a:rPr>
              <a:t>저장하여</a:t>
            </a:r>
            <a:r>
              <a:rPr sz="1050" dirty="0">
                <a:solidFill>
                  <a:schemeClr val="bg2">
                    <a:lumMod val="50000"/>
                  </a:schemeClr>
                </a:solidFill>
              </a:rPr>
              <a:t> </a:t>
            </a:r>
            <a:r>
              <a:rPr sz="1050" dirty="0" err="1">
                <a:solidFill>
                  <a:schemeClr val="bg2">
                    <a:lumMod val="50000"/>
                  </a:schemeClr>
                </a:solidFill>
              </a:rPr>
              <a:t>동기적으로</a:t>
            </a:r>
            <a:r>
              <a:rPr sz="1050" dirty="0">
                <a:solidFill>
                  <a:schemeClr val="bg2">
                    <a:lumMod val="50000"/>
                  </a:schemeClr>
                </a:solidFill>
              </a:rPr>
              <a:t> </a:t>
            </a:r>
            <a:r>
              <a:rPr sz="1050" dirty="0" err="1">
                <a:solidFill>
                  <a:schemeClr val="bg2">
                    <a:lumMod val="50000"/>
                  </a:schemeClr>
                </a:solidFill>
              </a:rPr>
              <a:t>캐싱</a:t>
            </a:r>
            <a:r>
              <a:rPr sz="1050" dirty="0">
                <a:solidFill>
                  <a:schemeClr val="bg2">
                    <a:lumMod val="50000"/>
                  </a:schemeClr>
                </a:solidFill>
              </a:rPr>
              <a:t> </a:t>
            </a:r>
            <a:r>
              <a:rPr sz="1050" dirty="0" err="1">
                <a:solidFill>
                  <a:schemeClr val="bg2">
                    <a:lumMod val="50000"/>
                  </a:schemeClr>
                </a:solidFill>
              </a:rPr>
              <a:t>완료</a:t>
            </a:r>
            <a:r>
              <a:rPr sz="1050" dirty="0">
                <a:solidFill>
                  <a:schemeClr val="bg2">
                    <a:lumMod val="50000"/>
                  </a:schemeClr>
                </a:solidFill>
              </a:rPr>
              <a:t> </a:t>
            </a:r>
            <a:r>
              <a:rPr sz="1050" dirty="0" err="1">
                <a:solidFill>
                  <a:schemeClr val="bg2">
                    <a:lumMod val="50000"/>
                  </a:schemeClr>
                </a:solidFill>
              </a:rPr>
              <a:t>보장</a:t>
            </a:r>
            <a:endParaRPr lang="en-US" sz="1050" dirty="0">
              <a:solidFill>
                <a:schemeClr val="bg2">
                  <a:lumMod val="50000"/>
                </a:schemeClr>
              </a:solidFill>
            </a:endParaRPr>
          </a:p>
        </p:txBody>
      </p:sp>
      <p:sp>
        <p:nvSpPr>
          <p:cNvPr id="29" name="Shape 23"/>
          <p:cNvSpPr/>
          <p:nvPr/>
        </p:nvSpPr>
        <p:spPr>
          <a:xfrm>
            <a:off x="9386316" y="2596896"/>
            <a:ext cx="292608" cy="292608"/>
          </a:xfrm>
          <a:prstGeom prst="ellipse">
            <a:avLst/>
          </a:prstGeom>
          <a:solidFill>
            <a:srgbClr val="E9F4F3"/>
          </a:solidFill>
          <a:ln/>
        </p:spPr>
        <p:txBody>
          <a:bodyPr/>
          <a:lstStyle/>
          <a:p>
            <a:endParaRPr/>
          </a:p>
        </p:txBody>
      </p:sp>
      <p:pic>
        <p:nvPicPr>
          <p:cNvPr id="30" name="Image 4" descr="preencoded.png"/>
          <p:cNvPicPr>
            <a:picLocks noChangeAspect="1"/>
          </p:cNvPicPr>
          <p:nvPr/>
        </p:nvPicPr>
        <p:blipFill>
          <a:blip r:embed="rId5"/>
          <a:stretch>
            <a:fillRect/>
          </a:stretch>
        </p:blipFill>
        <p:spPr>
          <a:xfrm>
            <a:off x="9432036" y="2642616"/>
            <a:ext cx="201168" cy="201168"/>
          </a:xfrm>
          <a:prstGeom prst="rect">
            <a:avLst/>
          </a:prstGeom>
        </p:spPr>
      </p:pic>
      <p:sp>
        <p:nvSpPr>
          <p:cNvPr id="31" name="Shape 24"/>
          <p:cNvSpPr/>
          <p:nvPr/>
        </p:nvSpPr>
        <p:spPr>
          <a:xfrm>
            <a:off x="9692640" y="2057400"/>
            <a:ext cx="1965960" cy="1371600"/>
          </a:xfrm>
          <a:prstGeom prst="roundRect">
            <a:avLst>
              <a:gd name="adj" fmla="val 5333"/>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32" name="Text 25"/>
          <p:cNvSpPr/>
          <p:nvPr/>
        </p:nvSpPr>
        <p:spPr>
          <a:xfrm>
            <a:off x="9829800" y="2148840"/>
            <a:ext cx="548640" cy="45720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5</a:t>
            </a:r>
            <a:endParaRPr lang="en-US" sz="2200" dirty="0"/>
          </a:p>
        </p:txBody>
      </p:sp>
      <p:sp>
        <p:nvSpPr>
          <p:cNvPr id="33" name="Text 26"/>
          <p:cNvSpPr/>
          <p:nvPr/>
        </p:nvSpPr>
        <p:spPr>
          <a:xfrm>
            <a:off x="9829800" y="2651760"/>
            <a:ext cx="1691640" cy="320040"/>
          </a:xfrm>
          <a:prstGeom prst="rect">
            <a:avLst/>
          </a:prstGeom>
          <a:noFill/>
          <a:ln/>
        </p:spPr>
        <p:txBody>
          <a:bodyPr wrap="square" lIns="0" tIns="0" rIns="0" bIns="0" rtlCol="0" anchor="ctr"/>
          <a:lstStyle/>
          <a:p>
            <a:pPr marL="0" indent="0">
              <a:buNone/>
            </a:pPr>
            <a:r>
              <a:rPr lang="en-US" sz="1300" b="1" dirty="0">
                <a:solidFill>
                  <a:srgbClr val="0F1F3D"/>
                </a:solidFill>
                <a:latin typeface="Cambria" pitchFamily="34" charset="0"/>
                <a:ea typeface="Cambria" pitchFamily="34" charset="-122"/>
                <a:cs typeface="Cambria" pitchFamily="34" charset="-120"/>
              </a:rPr>
              <a:t>결과 출력</a:t>
            </a:r>
            <a:endParaRPr lang="en-US" sz="1300" dirty="0"/>
          </a:p>
        </p:txBody>
      </p:sp>
      <p:sp>
        <p:nvSpPr>
          <p:cNvPr id="34" name="Text 27"/>
          <p:cNvSpPr/>
          <p:nvPr/>
        </p:nvSpPr>
        <p:spPr>
          <a:xfrm>
            <a:off x="9829800" y="2971800"/>
            <a:ext cx="1691640" cy="411480"/>
          </a:xfrm>
          <a:prstGeom prst="rect">
            <a:avLst/>
          </a:prstGeom>
          <a:noFill/>
          <a:ln/>
        </p:spPr>
        <p:txBody>
          <a:bodyPr wrap="square" lIns="0" tIns="0" rIns="0" bIns="0" rtlCol="0" anchor="ctr"/>
          <a:lstStyle/>
          <a:p>
            <a:pPr marL="0" indent="0">
              <a:buNone/>
            </a:pPr>
            <a:r>
              <a:rPr lang="en-US" sz="1050" dirty="0" err="1">
                <a:solidFill>
                  <a:schemeClr val="bg2">
                    <a:lumMod val="50000"/>
                  </a:schemeClr>
                </a:solidFill>
              </a:rPr>
              <a:t>Unity</a:t>
            </a:r>
            <a:r>
              <a:rPr sz="1050" dirty="0" err="1">
                <a:solidFill>
                  <a:schemeClr val="bg2">
                    <a:lumMod val="50000"/>
                  </a:schemeClr>
                </a:solidFill>
              </a:rPr>
              <a:t>로</a:t>
            </a:r>
            <a:r>
              <a:rPr sz="1050" dirty="0">
                <a:solidFill>
                  <a:schemeClr val="bg2">
                    <a:lumMod val="50000"/>
                  </a:schemeClr>
                </a:solidFill>
              </a:rPr>
              <a:t> HTTP </a:t>
            </a:r>
            <a:r>
              <a:rPr sz="1050" dirty="0" err="1">
                <a:solidFill>
                  <a:schemeClr val="bg2">
                    <a:lumMod val="50000"/>
                  </a:schemeClr>
                </a:solidFill>
              </a:rPr>
              <a:t>응답</a:t>
            </a:r>
            <a:r>
              <a:rPr sz="1050" dirty="0">
                <a:solidFill>
                  <a:schemeClr val="bg2">
                    <a:lumMod val="50000"/>
                  </a:schemeClr>
                </a:solidFill>
              </a:rPr>
              <a:t> </a:t>
            </a:r>
            <a:r>
              <a:rPr sz="1050" dirty="0" err="1">
                <a:solidFill>
                  <a:schemeClr val="bg2">
                    <a:lumMod val="50000"/>
                  </a:schemeClr>
                </a:solidFill>
              </a:rPr>
              <a:t>반환</a:t>
            </a:r>
            <a:r>
              <a:rPr sz="1050" dirty="0">
                <a:solidFill>
                  <a:schemeClr val="bg2">
                    <a:lumMod val="50000"/>
                  </a:schemeClr>
                </a:solidFill>
              </a:rPr>
              <a:t> 및 </a:t>
            </a:r>
            <a:r>
              <a:rPr lang="en-US" sz="1050" dirty="0">
                <a:solidFill>
                  <a:schemeClr val="bg2">
                    <a:lumMod val="50000"/>
                  </a:schemeClr>
                </a:solidFill>
              </a:rPr>
              <a:t>Unity</a:t>
            </a:r>
            <a:r>
              <a:rPr sz="1050" dirty="0">
                <a:solidFill>
                  <a:schemeClr val="bg2">
                    <a:lumMod val="50000"/>
                  </a:schemeClr>
                </a:solidFill>
              </a:rPr>
              <a:t> </a:t>
            </a:r>
            <a:r>
              <a:rPr sz="1050" dirty="0" err="1">
                <a:solidFill>
                  <a:schemeClr val="bg2">
                    <a:lumMod val="50000"/>
                  </a:schemeClr>
                </a:solidFill>
              </a:rPr>
              <a:t>UI에서</a:t>
            </a:r>
            <a:r>
              <a:rPr sz="1050" dirty="0">
                <a:solidFill>
                  <a:schemeClr val="bg2">
                    <a:lumMod val="50000"/>
                  </a:schemeClr>
                </a:solidFill>
              </a:rPr>
              <a:t> </a:t>
            </a:r>
            <a:r>
              <a:rPr sz="1050" dirty="0" err="1">
                <a:solidFill>
                  <a:schemeClr val="bg2">
                    <a:lumMod val="50000"/>
                  </a:schemeClr>
                </a:solidFill>
              </a:rPr>
              <a:t>타자기</a:t>
            </a:r>
            <a:r>
              <a:rPr sz="1050" dirty="0">
                <a:solidFill>
                  <a:schemeClr val="bg2">
                    <a:lumMod val="50000"/>
                  </a:schemeClr>
                </a:solidFill>
              </a:rPr>
              <a:t> </a:t>
            </a:r>
            <a:r>
              <a:rPr sz="1050" dirty="0" err="1">
                <a:solidFill>
                  <a:schemeClr val="bg2">
                    <a:lumMod val="50000"/>
                  </a:schemeClr>
                </a:solidFill>
              </a:rPr>
              <a:t>효과로</a:t>
            </a:r>
            <a:r>
              <a:rPr sz="1050" dirty="0">
                <a:solidFill>
                  <a:schemeClr val="bg2">
                    <a:lumMod val="50000"/>
                  </a:schemeClr>
                </a:solidFill>
              </a:rPr>
              <a:t> </a:t>
            </a:r>
            <a:r>
              <a:rPr sz="1050" dirty="0" err="1">
                <a:solidFill>
                  <a:schemeClr val="bg2">
                    <a:lumMod val="50000"/>
                  </a:schemeClr>
                </a:solidFill>
              </a:rPr>
              <a:t>즉시</a:t>
            </a:r>
            <a:r>
              <a:rPr sz="1050" dirty="0">
                <a:solidFill>
                  <a:schemeClr val="bg2">
                    <a:lumMod val="50000"/>
                  </a:schemeClr>
                </a:solidFill>
              </a:rPr>
              <a:t> </a:t>
            </a:r>
            <a:r>
              <a:rPr sz="1050" dirty="0" err="1">
                <a:solidFill>
                  <a:schemeClr val="bg2">
                    <a:lumMod val="50000"/>
                  </a:schemeClr>
                </a:solidFill>
              </a:rPr>
              <a:t>렌더링</a:t>
            </a:r>
            <a:endParaRPr lang="en-US" sz="1050" dirty="0">
              <a:solidFill>
                <a:schemeClr val="bg2">
                  <a:lumMod val="50000"/>
                </a:schemeClr>
              </a:solidFill>
            </a:endParaRPr>
          </a:p>
        </p:txBody>
      </p:sp>
      <p:sp>
        <p:nvSpPr>
          <p:cNvPr id="35" name="Shape 28"/>
          <p:cNvSpPr/>
          <p:nvPr/>
        </p:nvSpPr>
        <p:spPr>
          <a:xfrm>
            <a:off x="548640" y="3749040"/>
            <a:ext cx="10835640" cy="2286000"/>
          </a:xfrm>
          <a:prstGeom prst="roundRect">
            <a:avLst>
              <a:gd name="adj" fmla="val 3200"/>
            </a:avLst>
          </a:prstGeom>
          <a:solidFill>
            <a:srgbClr val="E9F4F3"/>
          </a:solidFill>
          <a:ln w="12700">
            <a:solidFill>
              <a:srgbClr val="E2E6EC"/>
            </a:solidFill>
            <a:prstDash val="solid"/>
          </a:ln>
        </p:spPr>
        <p:txBody>
          <a:bodyPr/>
          <a:lstStyle/>
          <a:p>
            <a:endParaRPr/>
          </a:p>
        </p:txBody>
      </p:sp>
      <p:sp>
        <p:nvSpPr>
          <p:cNvPr id="36" name="Text 29"/>
          <p:cNvSpPr/>
          <p:nvPr/>
        </p:nvSpPr>
        <p:spPr>
          <a:xfrm>
            <a:off x="822960" y="3931920"/>
            <a:ext cx="5486400" cy="320040"/>
          </a:xfrm>
          <a:prstGeom prst="rect">
            <a:avLst/>
          </a:prstGeom>
          <a:noFill/>
          <a:ln/>
        </p:spPr>
        <p:txBody>
          <a:bodyPr wrap="square" lIns="0" tIns="0" rIns="0" bIns="0" rtlCol="0" anchor="ctr"/>
          <a:lstStyle/>
          <a:p>
            <a:pPr marL="0" indent="0">
              <a:buNone/>
            </a:pPr>
            <a:r>
              <a:rPr dirty="0" err="1"/>
              <a:t>구현</a:t>
            </a:r>
            <a:r>
              <a:rPr dirty="0"/>
              <a:t> </a:t>
            </a:r>
            <a:r>
              <a:rPr dirty="0" err="1"/>
              <a:t>상세</a:t>
            </a:r>
            <a:r>
              <a:rPr dirty="0"/>
              <a:t> 및 AI </a:t>
            </a:r>
            <a:r>
              <a:rPr dirty="0" err="1"/>
              <a:t>파이프라인</a:t>
            </a:r>
            <a:endParaRPr lang="en-US" sz="1400" dirty="0"/>
          </a:p>
        </p:txBody>
      </p:sp>
      <p:sp>
        <p:nvSpPr>
          <p:cNvPr id="37" name="Text 30"/>
          <p:cNvSpPr/>
          <p:nvPr/>
        </p:nvSpPr>
        <p:spPr>
          <a:xfrm>
            <a:off x="822960" y="4297680"/>
            <a:ext cx="10241280" cy="1645920"/>
          </a:xfrm>
          <a:prstGeom prst="rect">
            <a:avLst/>
          </a:prstGeom>
          <a:noFill/>
          <a:ln/>
        </p:spPr>
        <p:txBody>
          <a:bodyPr wrap="square" lIns="0" tIns="0" rIns="0" bIns="0" rtlCol="0" anchor="ctr"/>
          <a:lstStyle/>
          <a:p>
            <a:pPr marL="342900" indent="-342900">
              <a:spcAft>
                <a:spcPts val="600"/>
              </a:spcAft>
              <a:buSzPct val="100000"/>
              <a:buChar char="•"/>
            </a:pPr>
            <a:r>
              <a:rPr sz="1250" dirty="0"/>
              <a:t>1. Qwen3-8B via Hugging Face Router: </a:t>
            </a:r>
            <a:r>
              <a:rPr sz="1250" dirty="0" err="1"/>
              <a:t>한국어</a:t>
            </a:r>
            <a:r>
              <a:rPr sz="1250" dirty="0"/>
              <a:t> </a:t>
            </a:r>
            <a:r>
              <a:rPr sz="1250" dirty="0" err="1"/>
              <a:t>구어체</a:t>
            </a:r>
            <a:r>
              <a:rPr sz="1250" dirty="0"/>
              <a:t> 및 </a:t>
            </a:r>
            <a:r>
              <a:rPr sz="1250" dirty="0" err="1"/>
              <a:t>츤데레</a:t>
            </a:r>
            <a:r>
              <a:rPr sz="1250" dirty="0"/>
              <a:t> 톤 </a:t>
            </a:r>
            <a:r>
              <a:rPr sz="1250" dirty="0" err="1"/>
              <a:t>조언</a:t>
            </a:r>
            <a:r>
              <a:rPr sz="1250" dirty="0"/>
              <a:t> </a:t>
            </a:r>
            <a:r>
              <a:rPr sz="1250" dirty="0" err="1"/>
              <a:t>대사의</a:t>
            </a:r>
            <a:r>
              <a:rPr sz="1250" dirty="0"/>
              <a:t> </a:t>
            </a:r>
            <a:r>
              <a:rPr sz="1250" dirty="0" err="1"/>
              <a:t>자연스러운</a:t>
            </a:r>
            <a:r>
              <a:rPr sz="1250" dirty="0"/>
              <a:t> </a:t>
            </a:r>
            <a:r>
              <a:rPr sz="1250" dirty="0" err="1"/>
              <a:t>한글</a:t>
            </a:r>
            <a:r>
              <a:rPr sz="1250" dirty="0"/>
              <a:t> </a:t>
            </a:r>
            <a:r>
              <a:rPr sz="1250" dirty="0" err="1"/>
              <a:t>작성을</a:t>
            </a:r>
            <a:r>
              <a:rPr sz="1250" dirty="0"/>
              <a:t> </a:t>
            </a:r>
            <a:r>
              <a:rPr sz="1250" dirty="0" err="1"/>
              <a:t>위해</a:t>
            </a:r>
            <a:r>
              <a:rPr sz="1250" dirty="0"/>
              <a:t> </a:t>
            </a:r>
            <a:r>
              <a:rPr sz="1250" dirty="0" err="1"/>
              <a:t>채택</a:t>
            </a:r>
            <a:endParaRPr lang="en-US" sz="1250" dirty="0"/>
          </a:p>
          <a:p>
            <a:pPr marL="342900" indent="-342900">
              <a:spcAft>
                <a:spcPts val="600"/>
              </a:spcAft>
              <a:buSzPct val="100000"/>
              <a:buChar char="•"/>
            </a:pPr>
            <a:r>
              <a:rPr sz="1250" dirty="0"/>
              <a:t>2. Few-Shot Prompting: </a:t>
            </a:r>
            <a:r>
              <a:rPr lang="en-US" sz="1250" dirty="0"/>
              <a:t>NPC</a:t>
            </a:r>
            <a:r>
              <a:rPr lang="ko-KR" altLang="en-US" sz="1250" dirty="0"/>
              <a:t> 대사 </a:t>
            </a:r>
            <a:r>
              <a:rPr sz="1250" dirty="0" err="1"/>
              <a:t>프롬프트에</a:t>
            </a:r>
            <a:r>
              <a:rPr sz="1250" dirty="0"/>
              <a:t> </a:t>
            </a:r>
            <a:r>
              <a:rPr lang="ko-KR" altLang="en-US" sz="1250" dirty="0"/>
              <a:t>톤 앤 매너를 통해 일정한 </a:t>
            </a:r>
            <a:r>
              <a:rPr sz="1250" dirty="0" err="1"/>
              <a:t>대사</a:t>
            </a:r>
            <a:r>
              <a:rPr lang="ko-KR" altLang="en-US" sz="1250" dirty="0"/>
              <a:t> 문체</a:t>
            </a:r>
            <a:r>
              <a:rPr sz="1250" dirty="0"/>
              <a:t> </a:t>
            </a:r>
            <a:r>
              <a:rPr sz="1250" dirty="0" err="1"/>
              <a:t>유도</a:t>
            </a:r>
            <a:endParaRPr lang="en-US" sz="1250" dirty="0"/>
          </a:p>
          <a:p>
            <a:pPr marL="342900" indent="-342900">
              <a:spcAft>
                <a:spcPts val="600"/>
              </a:spcAft>
              <a:buSzPct val="100000"/>
              <a:buChar char="•"/>
            </a:pPr>
            <a:r>
              <a:rPr sz="1250" dirty="0"/>
              <a:t>3. Typewriter Effect Coroutine: </a:t>
            </a:r>
            <a:r>
              <a:rPr sz="1250" dirty="0" err="1"/>
              <a:t>쉼표</a:t>
            </a:r>
            <a:r>
              <a:rPr sz="1250" dirty="0"/>
              <a:t>(,) 및 </a:t>
            </a:r>
            <a:r>
              <a:rPr sz="1250" dirty="0" err="1"/>
              <a:t>마침표</a:t>
            </a:r>
            <a:r>
              <a:rPr sz="1250" dirty="0"/>
              <a:t>(.)</a:t>
            </a:r>
            <a:r>
              <a:rPr sz="1250" dirty="0" err="1"/>
              <a:t>에서</a:t>
            </a:r>
            <a:r>
              <a:rPr sz="1250" dirty="0"/>
              <a:t> </a:t>
            </a:r>
            <a:r>
              <a:rPr sz="1250" dirty="0" err="1"/>
              <a:t>보류</a:t>
            </a:r>
            <a:r>
              <a:rPr sz="1250" dirty="0"/>
              <a:t> </a:t>
            </a:r>
            <a:r>
              <a:rPr sz="1250" dirty="0" err="1"/>
              <a:t>딜레이를</a:t>
            </a:r>
            <a:r>
              <a:rPr sz="1250" dirty="0"/>
              <a:t> </a:t>
            </a:r>
            <a:r>
              <a:rPr sz="1250" dirty="0" err="1"/>
              <a:t>주어</a:t>
            </a:r>
            <a:r>
              <a:rPr sz="1250" dirty="0"/>
              <a:t> </a:t>
            </a:r>
            <a:r>
              <a:rPr sz="1250" dirty="0" err="1"/>
              <a:t>아련하고</a:t>
            </a:r>
            <a:r>
              <a:rPr sz="1250" dirty="0"/>
              <a:t> </a:t>
            </a:r>
            <a:r>
              <a:rPr sz="1250" dirty="0" err="1"/>
              <a:t>실감</a:t>
            </a:r>
            <a:r>
              <a:rPr sz="1250" dirty="0"/>
              <a:t> </a:t>
            </a:r>
            <a:r>
              <a:rPr sz="1250" dirty="0" err="1"/>
              <a:t>나는</a:t>
            </a:r>
            <a:r>
              <a:rPr sz="1250" dirty="0"/>
              <a:t> </a:t>
            </a:r>
            <a:r>
              <a:rPr sz="1250" dirty="0" err="1"/>
              <a:t>발두르의</a:t>
            </a:r>
            <a:r>
              <a:rPr sz="1250" dirty="0"/>
              <a:t> </a:t>
            </a:r>
            <a:r>
              <a:rPr sz="1250" dirty="0" err="1"/>
              <a:t>구어체</a:t>
            </a:r>
            <a:r>
              <a:rPr sz="1250" dirty="0"/>
              <a:t> </a:t>
            </a:r>
            <a:r>
              <a:rPr sz="1250" dirty="0" err="1"/>
              <a:t>말하기</a:t>
            </a:r>
            <a:r>
              <a:rPr sz="1250" dirty="0"/>
              <a:t> </a:t>
            </a:r>
            <a:r>
              <a:rPr sz="1250" dirty="0" err="1"/>
              <a:t>속도를</a:t>
            </a:r>
            <a:r>
              <a:rPr sz="1250" dirty="0"/>
              <a:t> </a:t>
            </a:r>
            <a:r>
              <a:rPr lang="en-US" sz="1250" dirty="0"/>
              <a:t>Unity</a:t>
            </a:r>
            <a:r>
              <a:rPr sz="1250" dirty="0"/>
              <a:t> </a:t>
            </a:r>
            <a:r>
              <a:rPr sz="1250" dirty="0" err="1"/>
              <a:t>UI에서</a:t>
            </a:r>
            <a:r>
              <a:rPr sz="1250" dirty="0"/>
              <a:t> </a:t>
            </a:r>
            <a:r>
              <a:rPr sz="1250" dirty="0" err="1"/>
              <a:t>연출</a:t>
            </a:r>
            <a:r>
              <a:rPr sz="1250" dirty="0"/>
              <a:t>.</a:t>
            </a:r>
            <a:endParaRPr lang="en-US" sz="1250" dirty="0"/>
          </a:p>
        </p:txBody>
      </p:sp>
      <p:sp>
        <p:nvSpPr>
          <p:cNvPr id="38" name="Text 31"/>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핵심 구현 내용</a:t>
            </a:r>
            <a:endParaRPr lang="en-US" sz="900" dirty="0"/>
          </a:p>
        </p:txBody>
      </p:sp>
      <p:sp>
        <p:nvSpPr>
          <p:cNvPr id="39" name="Text 32"/>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10</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09  PROBLEM &amp; SOLUTION</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개발 중 문제와 해결 과정</a:t>
            </a:r>
            <a:endParaRPr lang="en-US" sz="3000" dirty="0"/>
          </a:p>
        </p:txBody>
      </p:sp>
      <p:sp>
        <p:nvSpPr>
          <p:cNvPr id="6" name="Shape 3"/>
          <p:cNvSpPr/>
          <p:nvPr/>
        </p:nvSpPr>
        <p:spPr>
          <a:xfrm>
            <a:off x="548640" y="1691640"/>
            <a:ext cx="5394960" cy="502920"/>
          </a:xfrm>
          <a:prstGeom prst="roundRect">
            <a:avLst>
              <a:gd name="adj" fmla="val 14545"/>
            </a:avLst>
          </a:prstGeom>
          <a:solidFill>
            <a:srgbClr val="0F1F3D"/>
          </a:solidFill>
          <a:ln w="12700">
            <a:solidFill>
              <a:srgbClr val="E2E6EC"/>
            </a:solidFill>
            <a:prstDash val="solid"/>
          </a:ln>
        </p:spPr>
        <p:txBody>
          <a:bodyPr/>
          <a:lstStyle/>
          <a:p>
            <a:endParaRPr/>
          </a:p>
        </p:txBody>
      </p:sp>
      <p:sp>
        <p:nvSpPr>
          <p:cNvPr id="7" name="Text 4"/>
          <p:cNvSpPr/>
          <p:nvPr/>
        </p:nvSpPr>
        <p:spPr>
          <a:xfrm>
            <a:off x="777240" y="1691640"/>
            <a:ext cx="4937760" cy="502920"/>
          </a:xfrm>
          <a:prstGeom prst="rect">
            <a:avLst/>
          </a:prstGeom>
          <a:noFill/>
          <a:ln/>
        </p:spPr>
        <p:txBody>
          <a:bodyPr wrap="square" lIns="0" tIns="0" rIns="0" bIns="0" rtlCol="0" anchor="ctr"/>
          <a:lstStyle/>
          <a:p>
            <a:pPr marL="0" indent="0">
              <a:buNone/>
            </a:pPr>
            <a:r>
              <a:rPr lang="en-US" sz="1350" b="1" dirty="0">
                <a:solidFill>
                  <a:srgbClr val="FFFFFF"/>
                </a:solidFill>
                <a:latin typeface="Cambria" pitchFamily="34" charset="0"/>
                <a:ea typeface="Cambria" pitchFamily="34" charset="-122"/>
                <a:cs typeface="Cambria" pitchFamily="34" charset="-120"/>
              </a:rPr>
              <a:t>문제 (Problem)</a:t>
            </a:r>
            <a:endParaRPr lang="en-US" sz="1350" dirty="0"/>
          </a:p>
        </p:txBody>
      </p:sp>
      <p:sp>
        <p:nvSpPr>
          <p:cNvPr id="8" name="Shape 5"/>
          <p:cNvSpPr/>
          <p:nvPr/>
        </p:nvSpPr>
        <p:spPr>
          <a:xfrm>
            <a:off x="6217920" y="1691640"/>
            <a:ext cx="5394960" cy="502920"/>
          </a:xfrm>
          <a:prstGeom prst="roundRect">
            <a:avLst>
              <a:gd name="adj" fmla="val 14545"/>
            </a:avLst>
          </a:prstGeom>
          <a:solidFill>
            <a:srgbClr val="0E7C86"/>
          </a:solidFill>
          <a:ln w="12700">
            <a:solidFill>
              <a:srgbClr val="E2E6EC"/>
            </a:solidFill>
            <a:prstDash val="solid"/>
          </a:ln>
        </p:spPr>
        <p:txBody>
          <a:bodyPr/>
          <a:lstStyle/>
          <a:p>
            <a:endParaRPr/>
          </a:p>
        </p:txBody>
      </p:sp>
      <p:sp>
        <p:nvSpPr>
          <p:cNvPr id="9" name="Text 6"/>
          <p:cNvSpPr/>
          <p:nvPr/>
        </p:nvSpPr>
        <p:spPr>
          <a:xfrm>
            <a:off x="6446520" y="1691640"/>
            <a:ext cx="4937760" cy="502920"/>
          </a:xfrm>
          <a:prstGeom prst="rect">
            <a:avLst/>
          </a:prstGeom>
          <a:noFill/>
          <a:ln/>
        </p:spPr>
        <p:txBody>
          <a:bodyPr wrap="square" lIns="0" tIns="0" rIns="0" bIns="0" rtlCol="0" anchor="ctr"/>
          <a:lstStyle/>
          <a:p>
            <a:pPr marL="0" indent="0">
              <a:buNone/>
            </a:pPr>
            <a:r>
              <a:rPr lang="en-US" sz="1350" b="1" dirty="0">
                <a:solidFill>
                  <a:srgbClr val="FFFFFF"/>
                </a:solidFill>
                <a:latin typeface="Cambria" pitchFamily="34" charset="0"/>
                <a:ea typeface="Cambria" pitchFamily="34" charset="-122"/>
                <a:cs typeface="Cambria" pitchFamily="34" charset="-120"/>
              </a:rPr>
              <a:t>해결 (Solution)</a:t>
            </a:r>
            <a:endParaRPr lang="en-US" sz="1350" dirty="0"/>
          </a:p>
        </p:txBody>
      </p:sp>
      <p:sp>
        <p:nvSpPr>
          <p:cNvPr id="10" name="Shape 7"/>
          <p:cNvSpPr/>
          <p:nvPr/>
        </p:nvSpPr>
        <p:spPr>
          <a:xfrm>
            <a:off x="548640" y="2377440"/>
            <a:ext cx="5394960" cy="1234440"/>
          </a:xfrm>
          <a:prstGeom prst="roundRect">
            <a:avLst>
              <a:gd name="adj" fmla="val 5926"/>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1" name="Shape 8"/>
          <p:cNvSpPr/>
          <p:nvPr/>
        </p:nvSpPr>
        <p:spPr>
          <a:xfrm>
            <a:off x="777240" y="2802636"/>
            <a:ext cx="384048" cy="384048"/>
          </a:xfrm>
          <a:prstGeom prst="ellipse">
            <a:avLst/>
          </a:prstGeom>
          <a:solidFill>
            <a:srgbClr val="E9F4F3"/>
          </a:solidFill>
          <a:ln/>
        </p:spPr>
        <p:txBody>
          <a:bodyPr/>
          <a:lstStyle/>
          <a:p>
            <a:endParaRPr/>
          </a:p>
        </p:txBody>
      </p:sp>
      <p:pic>
        <p:nvPicPr>
          <p:cNvPr id="12" name="Image 1" descr="preencoded.png"/>
          <p:cNvPicPr>
            <a:picLocks noChangeAspect="1"/>
          </p:cNvPicPr>
          <p:nvPr/>
        </p:nvPicPr>
        <p:blipFill>
          <a:blip r:embed="rId5"/>
          <a:stretch>
            <a:fillRect/>
          </a:stretch>
        </p:blipFill>
        <p:spPr>
          <a:xfrm>
            <a:off x="850392" y="2875788"/>
            <a:ext cx="237744" cy="237744"/>
          </a:xfrm>
          <a:prstGeom prst="rect">
            <a:avLst/>
          </a:prstGeom>
        </p:spPr>
      </p:pic>
      <p:sp>
        <p:nvSpPr>
          <p:cNvPr id="13" name="Text 9"/>
          <p:cNvSpPr/>
          <p:nvPr/>
        </p:nvSpPr>
        <p:spPr>
          <a:xfrm>
            <a:off x="1280160" y="2487168"/>
            <a:ext cx="4526280" cy="1014984"/>
          </a:xfrm>
          <a:prstGeom prst="rect">
            <a:avLst/>
          </a:prstGeom>
          <a:noFill/>
          <a:ln/>
        </p:spPr>
        <p:txBody>
          <a:bodyPr wrap="square" lIns="0" tIns="0" rIns="0" bIns="0" rtlCol="0" anchor="ctr"/>
          <a:lstStyle/>
          <a:p>
            <a:pPr marL="0" indent="0">
              <a:buNone/>
            </a:pPr>
            <a:r>
              <a:rPr sz="1250" dirty="0" err="1"/>
              <a:t>플레이어</a:t>
            </a:r>
            <a:r>
              <a:rPr sz="1250" dirty="0"/>
              <a:t> </a:t>
            </a:r>
            <a:r>
              <a:rPr sz="1250" dirty="0" err="1"/>
              <a:t>좌우</a:t>
            </a:r>
            <a:r>
              <a:rPr sz="1250" dirty="0"/>
              <a:t> </a:t>
            </a:r>
            <a:r>
              <a:rPr sz="1250" dirty="0" err="1"/>
              <a:t>전환</a:t>
            </a:r>
            <a:r>
              <a:rPr sz="1250" dirty="0"/>
              <a:t>(</a:t>
            </a:r>
            <a:r>
              <a:rPr sz="1250" dirty="0" err="1"/>
              <a:t>localScale.x</a:t>
            </a:r>
            <a:r>
              <a:rPr sz="1250" dirty="0"/>
              <a:t> </a:t>
            </a:r>
            <a:r>
              <a:rPr sz="1250" dirty="0" err="1"/>
              <a:t>반전</a:t>
            </a:r>
            <a:r>
              <a:rPr sz="1250" dirty="0"/>
              <a:t>) 시, </a:t>
            </a:r>
            <a:r>
              <a:rPr sz="1250" dirty="0" err="1"/>
              <a:t>자식으로</a:t>
            </a:r>
            <a:r>
              <a:rPr sz="1250" dirty="0"/>
              <a:t> </a:t>
            </a:r>
            <a:r>
              <a:rPr sz="1250" dirty="0" err="1"/>
              <a:t>묶여있던</a:t>
            </a:r>
            <a:r>
              <a:rPr sz="1250" dirty="0"/>
              <a:t> </a:t>
            </a:r>
            <a:endParaRPr lang="en-US" sz="1250" dirty="0"/>
          </a:p>
          <a:p>
            <a:pPr marL="0" indent="0">
              <a:buNone/>
            </a:pPr>
            <a:r>
              <a:rPr sz="1250" dirty="0" err="1"/>
              <a:t>메인</a:t>
            </a:r>
            <a:r>
              <a:rPr sz="1250" dirty="0"/>
              <a:t> </a:t>
            </a:r>
            <a:r>
              <a:rPr sz="1250" dirty="0" err="1"/>
              <a:t>카메라도</a:t>
            </a:r>
            <a:r>
              <a:rPr sz="1250" dirty="0"/>
              <a:t> </a:t>
            </a:r>
            <a:r>
              <a:rPr sz="1250" dirty="0" err="1"/>
              <a:t>같이</a:t>
            </a:r>
            <a:r>
              <a:rPr sz="1250" dirty="0"/>
              <a:t> </a:t>
            </a:r>
            <a:r>
              <a:rPr sz="1250" dirty="0" err="1"/>
              <a:t>반전되며</a:t>
            </a:r>
            <a:r>
              <a:rPr sz="1250" dirty="0"/>
              <a:t> </a:t>
            </a:r>
            <a:r>
              <a:rPr sz="1250" dirty="0" err="1"/>
              <a:t>뷰포트가</a:t>
            </a:r>
            <a:r>
              <a:rPr sz="1250" dirty="0"/>
              <a:t> </a:t>
            </a:r>
            <a:r>
              <a:rPr sz="1250" dirty="0" err="1"/>
              <a:t>좌우</a:t>
            </a:r>
            <a:r>
              <a:rPr sz="1250" dirty="0"/>
              <a:t> </a:t>
            </a:r>
            <a:r>
              <a:rPr sz="1250" dirty="0" err="1"/>
              <a:t>끝으로</a:t>
            </a:r>
            <a:r>
              <a:rPr sz="1250" dirty="0"/>
              <a:t> </a:t>
            </a:r>
            <a:r>
              <a:rPr sz="1250" dirty="0" err="1"/>
              <a:t>요동침</a:t>
            </a:r>
            <a:r>
              <a:rPr sz="1250" dirty="0"/>
              <a:t>.</a:t>
            </a:r>
            <a:endParaRPr lang="en-US" sz="1250" dirty="0"/>
          </a:p>
        </p:txBody>
      </p:sp>
      <p:sp>
        <p:nvSpPr>
          <p:cNvPr id="14" name="Shape 10"/>
          <p:cNvSpPr/>
          <p:nvPr/>
        </p:nvSpPr>
        <p:spPr>
          <a:xfrm>
            <a:off x="6217920" y="2377440"/>
            <a:ext cx="5394960" cy="1234440"/>
          </a:xfrm>
          <a:prstGeom prst="roundRect">
            <a:avLst>
              <a:gd name="adj" fmla="val 5926"/>
            </a:avLst>
          </a:prstGeom>
          <a:solidFill>
            <a:srgbClr val="E9F4F3"/>
          </a:solidFill>
          <a:ln w="12700">
            <a:solidFill>
              <a:srgbClr val="E2E6EC"/>
            </a:solidFill>
            <a:prstDash val="solid"/>
          </a:ln>
        </p:spPr>
        <p:txBody>
          <a:bodyPr/>
          <a:lstStyle/>
          <a:p>
            <a:endParaRPr/>
          </a:p>
        </p:txBody>
      </p:sp>
      <p:sp>
        <p:nvSpPr>
          <p:cNvPr id="15" name="Shape 11"/>
          <p:cNvSpPr/>
          <p:nvPr/>
        </p:nvSpPr>
        <p:spPr>
          <a:xfrm>
            <a:off x="6446520" y="2802636"/>
            <a:ext cx="384048" cy="384048"/>
          </a:xfrm>
          <a:prstGeom prst="ellipse">
            <a:avLst/>
          </a:prstGeom>
          <a:solidFill>
            <a:srgbClr val="FFFFFF"/>
          </a:solidFill>
          <a:ln/>
        </p:spPr>
        <p:txBody>
          <a:bodyPr/>
          <a:lstStyle/>
          <a:p>
            <a:endParaRPr/>
          </a:p>
        </p:txBody>
      </p:sp>
      <p:pic>
        <p:nvPicPr>
          <p:cNvPr id="16" name="Image 2" descr="preencoded.png"/>
          <p:cNvPicPr>
            <a:picLocks noChangeAspect="1"/>
          </p:cNvPicPr>
          <p:nvPr/>
        </p:nvPicPr>
        <p:blipFill>
          <a:blip r:embed="rId6"/>
          <a:stretch>
            <a:fillRect/>
          </a:stretch>
        </p:blipFill>
        <p:spPr>
          <a:xfrm>
            <a:off x="6519672" y="2875788"/>
            <a:ext cx="237744" cy="237744"/>
          </a:xfrm>
          <a:prstGeom prst="rect">
            <a:avLst/>
          </a:prstGeom>
        </p:spPr>
      </p:pic>
      <p:sp>
        <p:nvSpPr>
          <p:cNvPr id="17" name="Text 12"/>
          <p:cNvSpPr/>
          <p:nvPr/>
        </p:nvSpPr>
        <p:spPr>
          <a:xfrm>
            <a:off x="6949440" y="2487168"/>
            <a:ext cx="4526280" cy="1014984"/>
          </a:xfrm>
          <a:prstGeom prst="rect">
            <a:avLst/>
          </a:prstGeom>
          <a:noFill/>
          <a:ln/>
        </p:spPr>
        <p:txBody>
          <a:bodyPr wrap="square" lIns="0" tIns="0" rIns="0" bIns="0" rtlCol="0" anchor="ctr"/>
          <a:lstStyle/>
          <a:p>
            <a:pPr marL="0" indent="0">
              <a:buNone/>
            </a:pPr>
            <a:r>
              <a:rPr sz="1250" dirty="0" err="1"/>
              <a:t>카메라의</a:t>
            </a:r>
            <a:r>
              <a:rPr sz="1250" dirty="0"/>
              <a:t> </a:t>
            </a:r>
            <a:r>
              <a:rPr sz="1250" dirty="0" err="1"/>
              <a:t>자식</a:t>
            </a:r>
            <a:r>
              <a:rPr sz="1250" dirty="0"/>
              <a:t> </a:t>
            </a:r>
            <a:r>
              <a:rPr sz="1250" dirty="0" err="1"/>
              <a:t>관계를</a:t>
            </a:r>
            <a:r>
              <a:rPr sz="1250" dirty="0"/>
              <a:t> </a:t>
            </a:r>
            <a:r>
              <a:rPr sz="1250" dirty="0" err="1"/>
              <a:t>즉각</a:t>
            </a:r>
            <a:r>
              <a:rPr sz="1250" dirty="0"/>
              <a:t> </a:t>
            </a:r>
            <a:r>
              <a:rPr sz="1250" dirty="0" err="1"/>
              <a:t>해제하고</a:t>
            </a:r>
            <a:r>
              <a:rPr sz="1250" dirty="0"/>
              <a:t>, </a:t>
            </a:r>
            <a:endParaRPr lang="en-US" sz="1250" dirty="0"/>
          </a:p>
          <a:p>
            <a:pPr marL="0" indent="0">
              <a:buNone/>
            </a:pPr>
            <a:r>
              <a:rPr sz="1250" dirty="0"/>
              <a:t>Lerp </a:t>
            </a:r>
            <a:r>
              <a:rPr sz="1250" dirty="0" err="1"/>
              <a:t>기반의</a:t>
            </a:r>
            <a:r>
              <a:rPr sz="1250" dirty="0"/>
              <a:t> </a:t>
            </a:r>
            <a:r>
              <a:rPr sz="1250" dirty="0" err="1"/>
              <a:t>독립</a:t>
            </a:r>
            <a:r>
              <a:rPr sz="1250" dirty="0"/>
              <a:t> </a:t>
            </a:r>
            <a:r>
              <a:rPr sz="1250" dirty="0" err="1"/>
              <a:t>카메라</a:t>
            </a:r>
            <a:r>
              <a:rPr sz="1250" dirty="0"/>
              <a:t> </a:t>
            </a:r>
            <a:r>
              <a:rPr sz="1250" dirty="0" err="1"/>
              <a:t>추적</a:t>
            </a:r>
            <a:r>
              <a:rPr sz="1250" dirty="0"/>
              <a:t> </a:t>
            </a:r>
            <a:r>
              <a:rPr sz="1250" dirty="0" err="1"/>
              <a:t>스크립트</a:t>
            </a:r>
            <a:r>
              <a:rPr sz="1250" dirty="0"/>
              <a:t>(</a:t>
            </a:r>
            <a:r>
              <a:rPr sz="1250" dirty="0" err="1"/>
              <a:t>CameraFollow.cs</a:t>
            </a:r>
            <a:r>
              <a:rPr sz="1250" dirty="0"/>
              <a:t>)를 </a:t>
            </a:r>
            <a:r>
              <a:rPr sz="1250" dirty="0" err="1"/>
              <a:t>작성</a:t>
            </a:r>
            <a:r>
              <a:rPr sz="1250" dirty="0"/>
              <a:t>. </a:t>
            </a:r>
            <a:endParaRPr lang="en-US" sz="1250" dirty="0"/>
          </a:p>
          <a:p>
            <a:pPr marL="0" indent="0">
              <a:buNone/>
            </a:pPr>
            <a:endParaRPr lang="en-US" sz="1250" dirty="0"/>
          </a:p>
          <a:p>
            <a:pPr marL="0" indent="0">
              <a:buNone/>
            </a:pPr>
            <a:r>
              <a:rPr sz="1250" dirty="0" err="1"/>
              <a:t>Y축</a:t>
            </a:r>
            <a:r>
              <a:rPr sz="1250" dirty="0"/>
              <a:t> </a:t>
            </a:r>
            <a:r>
              <a:rPr sz="1250" dirty="0" err="1"/>
              <a:t>오프셋을</a:t>
            </a:r>
            <a:r>
              <a:rPr sz="1250" dirty="0"/>
              <a:t> 1.5로 </a:t>
            </a:r>
            <a:r>
              <a:rPr sz="1250" dirty="0" err="1"/>
              <a:t>지정해</a:t>
            </a:r>
            <a:r>
              <a:rPr sz="1250" dirty="0"/>
              <a:t> </a:t>
            </a:r>
            <a:r>
              <a:rPr sz="1250" dirty="0" err="1"/>
              <a:t>캐릭터의</a:t>
            </a:r>
            <a:r>
              <a:rPr sz="1250" dirty="0"/>
              <a:t> </a:t>
            </a:r>
            <a:r>
              <a:rPr sz="1250" dirty="0" err="1"/>
              <a:t>위치가</a:t>
            </a:r>
            <a:r>
              <a:rPr sz="1250" dirty="0"/>
              <a:t> </a:t>
            </a:r>
            <a:endParaRPr lang="en-US" sz="1250" dirty="0"/>
          </a:p>
          <a:p>
            <a:pPr marL="0" indent="0">
              <a:buNone/>
            </a:pPr>
            <a:r>
              <a:rPr sz="1250" dirty="0" err="1"/>
              <a:t>중앙보다</a:t>
            </a:r>
            <a:r>
              <a:rPr sz="1250" dirty="0"/>
              <a:t> </a:t>
            </a:r>
            <a:r>
              <a:rPr sz="1250" dirty="0" err="1"/>
              <a:t>약간</a:t>
            </a:r>
            <a:r>
              <a:rPr sz="1250" dirty="0"/>
              <a:t> </a:t>
            </a:r>
            <a:r>
              <a:rPr sz="1250" dirty="0" err="1"/>
              <a:t>하단에</a:t>
            </a:r>
            <a:r>
              <a:rPr sz="1250" dirty="0"/>
              <a:t> </a:t>
            </a:r>
            <a:r>
              <a:rPr sz="1250" dirty="0" err="1"/>
              <a:t>놓여</a:t>
            </a:r>
            <a:r>
              <a:rPr sz="1250" dirty="0"/>
              <a:t> </a:t>
            </a:r>
            <a:r>
              <a:rPr sz="1250" dirty="0" err="1"/>
              <a:t>윗시야를</a:t>
            </a:r>
            <a:r>
              <a:rPr sz="1250" dirty="0"/>
              <a:t> </a:t>
            </a:r>
            <a:r>
              <a:rPr sz="1250" dirty="0" err="1"/>
              <a:t>넓게</a:t>
            </a:r>
            <a:r>
              <a:rPr sz="1250" dirty="0"/>
              <a:t> </a:t>
            </a:r>
            <a:r>
              <a:rPr sz="1250" dirty="0" err="1"/>
              <a:t>확보하도록</a:t>
            </a:r>
            <a:r>
              <a:rPr sz="1250" dirty="0"/>
              <a:t> </a:t>
            </a:r>
            <a:r>
              <a:rPr sz="1250" dirty="0" err="1"/>
              <a:t>개선함</a:t>
            </a:r>
            <a:r>
              <a:rPr sz="1250" dirty="0"/>
              <a:t>.</a:t>
            </a:r>
            <a:endParaRPr lang="en-US" sz="1250" dirty="0"/>
          </a:p>
        </p:txBody>
      </p:sp>
      <p:sp>
        <p:nvSpPr>
          <p:cNvPr id="18" name="Shape 13"/>
          <p:cNvSpPr/>
          <p:nvPr/>
        </p:nvSpPr>
        <p:spPr>
          <a:xfrm>
            <a:off x="548640" y="3794760"/>
            <a:ext cx="5394960" cy="1234440"/>
          </a:xfrm>
          <a:prstGeom prst="roundRect">
            <a:avLst>
              <a:gd name="adj" fmla="val 5926"/>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9" name="Shape 14"/>
          <p:cNvSpPr/>
          <p:nvPr/>
        </p:nvSpPr>
        <p:spPr>
          <a:xfrm>
            <a:off x="777240" y="4219956"/>
            <a:ext cx="384048" cy="384048"/>
          </a:xfrm>
          <a:prstGeom prst="ellipse">
            <a:avLst/>
          </a:prstGeom>
          <a:solidFill>
            <a:srgbClr val="E9F4F3"/>
          </a:solidFill>
          <a:ln/>
        </p:spPr>
        <p:txBody>
          <a:bodyPr/>
          <a:lstStyle/>
          <a:p>
            <a:endParaRPr/>
          </a:p>
        </p:txBody>
      </p:sp>
      <p:pic>
        <p:nvPicPr>
          <p:cNvPr id="20" name="Image 3" descr="preencoded.png"/>
          <p:cNvPicPr>
            <a:picLocks noChangeAspect="1"/>
          </p:cNvPicPr>
          <p:nvPr/>
        </p:nvPicPr>
        <p:blipFill>
          <a:blip r:embed="rId5"/>
          <a:stretch>
            <a:fillRect/>
          </a:stretch>
        </p:blipFill>
        <p:spPr>
          <a:xfrm>
            <a:off x="850392" y="4293108"/>
            <a:ext cx="237744" cy="237744"/>
          </a:xfrm>
          <a:prstGeom prst="rect">
            <a:avLst/>
          </a:prstGeom>
        </p:spPr>
      </p:pic>
      <p:sp>
        <p:nvSpPr>
          <p:cNvPr id="21" name="Text 15"/>
          <p:cNvSpPr/>
          <p:nvPr/>
        </p:nvSpPr>
        <p:spPr>
          <a:xfrm>
            <a:off x="1280160" y="3904488"/>
            <a:ext cx="4526280" cy="1014984"/>
          </a:xfrm>
          <a:prstGeom prst="rect">
            <a:avLst/>
          </a:prstGeom>
          <a:noFill/>
          <a:ln/>
        </p:spPr>
        <p:txBody>
          <a:bodyPr wrap="square" lIns="0" tIns="0" rIns="0" bIns="0" rtlCol="0" anchor="ctr"/>
          <a:lstStyle/>
          <a:p>
            <a:pPr marL="0" indent="0">
              <a:buNone/>
            </a:pPr>
            <a:r>
              <a:rPr sz="1250" dirty="0" err="1"/>
              <a:t>비동기</a:t>
            </a:r>
            <a:r>
              <a:rPr sz="1250" dirty="0"/>
              <a:t>(</a:t>
            </a:r>
            <a:r>
              <a:rPr sz="1250" dirty="0" err="1"/>
              <a:t>BackgroundTasks</a:t>
            </a:r>
            <a:r>
              <a:rPr sz="1250" dirty="0"/>
              <a:t>) </a:t>
            </a:r>
            <a:r>
              <a:rPr sz="1250" dirty="0" err="1"/>
              <a:t>방식을</a:t>
            </a:r>
            <a:r>
              <a:rPr sz="1250" dirty="0"/>
              <a:t> </a:t>
            </a:r>
            <a:r>
              <a:rPr sz="1250" dirty="0" err="1"/>
              <a:t>써도</a:t>
            </a:r>
            <a:r>
              <a:rPr sz="1250" dirty="0"/>
              <a:t>, </a:t>
            </a:r>
            <a:r>
              <a:rPr sz="1250" dirty="0" err="1"/>
              <a:t>플레이어가</a:t>
            </a:r>
            <a:r>
              <a:rPr sz="1250" dirty="0"/>
              <a:t> </a:t>
            </a:r>
            <a:r>
              <a:rPr sz="1250" dirty="0" err="1"/>
              <a:t>죽자마자</a:t>
            </a:r>
            <a:r>
              <a:rPr sz="1250" dirty="0"/>
              <a:t> </a:t>
            </a:r>
            <a:endParaRPr lang="en-US" sz="1250" dirty="0"/>
          </a:p>
          <a:p>
            <a:pPr marL="0" indent="0">
              <a:buNone/>
            </a:pPr>
            <a:r>
              <a:rPr sz="1250" dirty="0" err="1"/>
              <a:t>빠르게</a:t>
            </a:r>
            <a:r>
              <a:rPr sz="1250" dirty="0"/>
              <a:t> </a:t>
            </a:r>
            <a:r>
              <a:rPr sz="1250" dirty="0" err="1"/>
              <a:t>부활해</a:t>
            </a:r>
            <a:r>
              <a:rPr sz="1250" dirty="0"/>
              <a:t> </a:t>
            </a:r>
            <a:r>
              <a:rPr sz="1250" dirty="0" err="1"/>
              <a:t>말을</a:t>
            </a:r>
            <a:r>
              <a:rPr sz="1250" dirty="0"/>
              <a:t> </a:t>
            </a:r>
            <a:r>
              <a:rPr sz="1250" dirty="0" err="1"/>
              <a:t>걸면</a:t>
            </a:r>
            <a:r>
              <a:rPr sz="1250" dirty="0"/>
              <a:t> </a:t>
            </a:r>
            <a:r>
              <a:rPr lang="ko-KR" altLang="en-US" sz="1250" dirty="0"/>
              <a:t>예외사항이 </a:t>
            </a:r>
            <a:r>
              <a:rPr sz="1250" dirty="0" err="1"/>
              <a:t>발생하여</a:t>
            </a:r>
            <a:r>
              <a:rPr sz="1250" dirty="0"/>
              <a:t> </a:t>
            </a:r>
            <a:endParaRPr lang="en-US" sz="1250" dirty="0"/>
          </a:p>
          <a:p>
            <a:pPr marL="0" indent="0">
              <a:buNone/>
            </a:pPr>
            <a:r>
              <a:rPr sz="1250" dirty="0" err="1"/>
              <a:t>대화</a:t>
            </a:r>
            <a:r>
              <a:rPr sz="1250" dirty="0"/>
              <a:t> 시 14.7초의 </a:t>
            </a:r>
            <a:r>
              <a:rPr lang="en-US" sz="1250" dirty="0"/>
              <a:t> </a:t>
            </a:r>
            <a:r>
              <a:rPr sz="1250" dirty="0"/>
              <a:t>렉</a:t>
            </a:r>
            <a:r>
              <a:rPr lang="ko-KR" altLang="en-US" sz="1250" dirty="0"/>
              <a:t>발생</a:t>
            </a:r>
            <a:endParaRPr lang="en-US" sz="1250" dirty="0"/>
          </a:p>
        </p:txBody>
      </p:sp>
      <p:sp>
        <p:nvSpPr>
          <p:cNvPr id="22" name="Shape 16"/>
          <p:cNvSpPr/>
          <p:nvPr/>
        </p:nvSpPr>
        <p:spPr>
          <a:xfrm>
            <a:off x="6217920" y="3794760"/>
            <a:ext cx="5394960" cy="1234440"/>
          </a:xfrm>
          <a:prstGeom prst="roundRect">
            <a:avLst>
              <a:gd name="adj" fmla="val 5926"/>
            </a:avLst>
          </a:prstGeom>
          <a:solidFill>
            <a:srgbClr val="E9F4F3"/>
          </a:solidFill>
          <a:ln w="12700">
            <a:solidFill>
              <a:srgbClr val="E2E6EC"/>
            </a:solidFill>
            <a:prstDash val="solid"/>
          </a:ln>
        </p:spPr>
        <p:txBody>
          <a:bodyPr/>
          <a:lstStyle/>
          <a:p>
            <a:endParaRPr/>
          </a:p>
        </p:txBody>
      </p:sp>
      <p:sp>
        <p:nvSpPr>
          <p:cNvPr id="23" name="Shape 17"/>
          <p:cNvSpPr/>
          <p:nvPr/>
        </p:nvSpPr>
        <p:spPr>
          <a:xfrm>
            <a:off x="6446520" y="4219956"/>
            <a:ext cx="384048" cy="384048"/>
          </a:xfrm>
          <a:prstGeom prst="ellipse">
            <a:avLst/>
          </a:prstGeom>
          <a:solidFill>
            <a:srgbClr val="FFFFFF"/>
          </a:solidFill>
          <a:ln/>
        </p:spPr>
        <p:txBody>
          <a:bodyPr/>
          <a:lstStyle/>
          <a:p>
            <a:endParaRPr/>
          </a:p>
        </p:txBody>
      </p:sp>
      <p:pic>
        <p:nvPicPr>
          <p:cNvPr id="24" name="Image 4" descr="preencoded.png"/>
          <p:cNvPicPr>
            <a:picLocks noChangeAspect="1"/>
          </p:cNvPicPr>
          <p:nvPr/>
        </p:nvPicPr>
        <p:blipFill>
          <a:blip r:embed="rId6"/>
          <a:stretch>
            <a:fillRect/>
          </a:stretch>
        </p:blipFill>
        <p:spPr>
          <a:xfrm>
            <a:off x="6519672" y="4293108"/>
            <a:ext cx="237744" cy="237744"/>
          </a:xfrm>
          <a:prstGeom prst="rect">
            <a:avLst/>
          </a:prstGeom>
        </p:spPr>
      </p:pic>
      <p:sp>
        <p:nvSpPr>
          <p:cNvPr id="25" name="Text 18"/>
          <p:cNvSpPr/>
          <p:nvPr/>
        </p:nvSpPr>
        <p:spPr>
          <a:xfrm>
            <a:off x="6949440" y="3904488"/>
            <a:ext cx="4526280" cy="1014984"/>
          </a:xfrm>
          <a:prstGeom prst="rect">
            <a:avLst/>
          </a:prstGeom>
          <a:noFill/>
          <a:ln/>
        </p:spPr>
        <p:txBody>
          <a:bodyPr wrap="square" lIns="0" tIns="0" rIns="0" bIns="0" rtlCol="0" anchor="ctr"/>
          <a:lstStyle/>
          <a:p>
            <a:pPr marL="0" indent="0">
              <a:buNone/>
            </a:pPr>
            <a:r>
              <a:rPr sz="1250" dirty="0" err="1"/>
              <a:t>사망</a:t>
            </a:r>
            <a:r>
              <a:rPr sz="1250" dirty="0"/>
              <a:t> </a:t>
            </a:r>
            <a:r>
              <a:rPr sz="1250" dirty="0" err="1"/>
              <a:t>전송</a:t>
            </a:r>
            <a:r>
              <a:rPr sz="1250" dirty="0"/>
              <a:t>(POST /death) API </a:t>
            </a:r>
            <a:r>
              <a:rPr sz="1250" dirty="0" err="1"/>
              <a:t>호출</a:t>
            </a:r>
            <a:r>
              <a:rPr sz="1250" dirty="0"/>
              <a:t> </a:t>
            </a:r>
            <a:r>
              <a:rPr sz="1250" dirty="0" err="1"/>
              <a:t>단계에서</a:t>
            </a:r>
            <a:r>
              <a:rPr sz="1250" dirty="0"/>
              <a:t> AI </a:t>
            </a:r>
            <a:r>
              <a:rPr sz="1250" dirty="0" err="1"/>
              <a:t>대사</a:t>
            </a:r>
            <a:r>
              <a:rPr sz="1250" dirty="0"/>
              <a:t> </a:t>
            </a:r>
            <a:r>
              <a:rPr sz="1250" dirty="0" err="1"/>
              <a:t>사전</a:t>
            </a:r>
            <a:r>
              <a:rPr sz="1250" dirty="0"/>
              <a:t> </a:t>
            </a:r>
            <a:r>
              <a:rPr sz="1250" dirty="0" err="1"/>
              <a:t>생성</a:t>
            </a:r>
            <a:r>
              <a:rPr sz="1250" dirty="0"/>
              <a:t> 및 </a:t>
            </a:r>
            <a:endParaRPr lang="en-US" sz="1250" dirty="0"/>
          </a:p>
          <a:p>
            <a:pPr marL="0" indent="0">
              <a:buNone/>
            </a:pPr>
            <a:r>
              <a:rPr sz="1250" dirty="0" err="1"/>
              <a:t>캐싱을</a:t>
            </a:r>
            <a:r>
              <a:rPr sz="1250" dirty="0"/>
              <a:t> </a:t>
            </a:r>
            <a:r>
              <a:rPr sz="1250" dirty="0" err="1"/>
              <a:t>동기로</a:t>
            </a:r>
            <a:r>
              <a:rPr sz="1250" dirty="0"/>
              <a:t> </a:t>
            </a:r>
            <a:r>
              <a:rPr sz="1250" dirty="0" err="1"/>
              <a:t>끝낸</a:t>
            </a:r>
            <a:r>
              <a:rPr sz="1250" dirty="0"/>
              <a:t> 후 </a:t>
            </a:r>
            <a:r>
              <a:rPr lang="en-US" sz="1250" dirty="0" err="1"/>
              <a:t>Unity</a:t>
            </a:r>
            <a:r>
              <a:rPr sz="1250" dirty="0" err="1"/>
              <a:t>에</a:t>
            </a:r>
            <a:r>
              <a:rPr sz="1250" dirty="0"/>
              <a:t> </a:t>
            </a:r>
            <a:r>
              <a:rPr sz="1250" dirty="0" err="1"/>
              <a:t>응답을</a:t>
            </a:r>
            <a:r>
              <a:rPr sz="1250" dirty="0"/>
              <a:t> </a:t>
            </a:r>
            <a:r>
              <a:rPr sz="1250" dirty="0" err="1"/>
              <a:t>주도록</a:t>
            </a:r>
            <a:r>
              <a:rPr sz="1250" dirty="0"/>
              <a:t> </a:t>
            </a:r>
            <a:r>
              <a:rPr sz="1250" dirty="0" err="1"/>
              <a:t>수정</a:t>
            </a:r>
            <a:r>
              <a:rPr sz="1250" dirty="0"/>
              <a:t>. </a:t>
            </a:r>
            <a:endParaRPr lang="en-US" sz="1250" dirty="0"/>
          </a:p>
          <a:p>
            <a:pPr marL="0" indent="0">
              <a:buNone/>
            </a:pPr>
            <a:endParaRPr lang="en-US" sz="1250" dirty="0"/>
          </a:p>
          <a:p>
            <a:pPr marL="0" indent="0">
              <a:buNone/>
            </a:pPr>
            <a:r>
              <a:rPr sz="1250" dirty="0" err="1"/>
              <a:t>지연은</a:t>
            </a:r>
            <a:r>
              <a:rPr sz="1250" dirty="0"/>
              <a:t> </a:t>
            </a:r>
            <a:r>
              <a:rPr sz="1250" dirty="0" err="1"/>
              <a:t>누워있는</a:t>
            </a:r>
            <a:r>
              <a:rPr sz="1250" dirty="0"/>
              <a:t> </a:t>
            </a:r>
            <a:r>
              <a:rPr sz="1250" dirty="0" err="1"/>
              <a:t>사망</a:t>
            </a:r>
            <a:r>
              <a:rPr sz="1250" dirty="0"/>
              <a:t> </a:t>
            </a:r>
            <a:r>
              <a:rPr sz="1250" dirty="0" err="1"/>
              <a:t>연출</a:t>
            </a:r>
            <a:r>
              <a:rPr sz="1250" dirty="0"/>
              <a:t> </a:t>
            </a:r>
            <a:r>
              <a:rPr sz="1250" dirty="0" err="1"/>
              <a:t>시간과</a:t>
            </a:r>
            <a:r>
              <a:rPr sz="1250" dirty="0"/>
              <a:t> </a:t>
            </a:r>
            <a:r>
              <a:rPr sz="1250" dirty="0" err="1"/>
              <a:t>맞물려</a:t>
            </a:r>
            <a:r>
              <a:rPr sz="1250" dirty="0"/>
              <a:t> </a:t>
            </a:r>
            <a:r>
              <a:rPr sz="1250" dirty="0" err="1"/>
              <a:t>상쇄되고</a:t>
            </a:r>
            <a:r>
              <a:rPr sz="1250" dirty="0"/>
              <a:t>, </a:t>
            </a:r>
            <a:r>
              <a:rPr sz="1250" dirty="0" err="1"/>
              <a:t>대화</a:t>
            </a:r>
            <a:r>
              <a:rPr sz="1250" dirty="0"/>
              <a:t> </a:t>
            </a:r>
            <a:r>
              <a:rPr sz="1250" dirty="0" err="1"/>
              <a:t>시에는</a:t>
            </a:r>
            <a:r>
              <a:rPr sz="1250" dirty="0"/>
              <a:t> </a:t>
            </a:r>
            <a:r>
              <a:rPr sz="1250" dirty="0" err="1"/>
              <a:t>캐시</a:t>
            </a:r>
            <a:r>
              <a:rPr sz="1250" dirty="0"/>
              <a:t> </a:t>
            </a:r>
            <a:r>
              <a:rPr sz="1250" dirty="0" err="1"/>
              <a:t>조회로</a:t>
            </a:r>
            <a:r>
              <a:rPr sz="1250" dirty="0"/>
              <a:t> </a:t>
            </a:r>
            <a:r>
              <a:rPr lang="en-US" altLang="ko-KR" sz="1250" dirty="0"/>
              <a:t>1</a:t>
            </a:r>
            <a:r>
              <a:rPr lang="ko-KR" altLang="en-US" sz="1250" dirty="0"/>
              <a:t>초 이내에 </a:t>
            </a:r>
            <a:r>
              <a:rPr sz="1250" dirty="0" err="1"/>
              <a:t>대사가</a:t>
            </a:r>
            <a:r>
              <a:rPr sz="1250" dirty="0"/>
              <a:t> </a:t>
            </a:r>
            <a:r>
              <a:rPr lang="ko-KR" altLang="en-US" sz="1250" dirty="0"/>
              <a:t>출력됨</a:t>
            </a:r>
            <a:r>
              <a:rPr sz="1250" dirty="0"/>
              <a:t>.</a:t>
            </a:r>
            <a:endParaRPr lang="en-US" sz="1250" dirty="0"/>
          </a:p>
        </p:txBody>
      </p:sp>
      <p:sp>
        <p:nvSpPr>
          <p:cNvPr id="26" name="Shape 19"/>
          <p:cNvSpPr/>
          <p:nvPr/>
        </p:nvSpPr>
        <p:spPr>
          <a:xfrm>
            <a:off x="548640" y="5212080"/>
            <a:ext cx="5394960" cy="1234440"/>
          </a:xfrm>
          <a:prstGeom prst="roundRect">
            <a:avLst>
              <a:gd name="adj" fmla="val 5926"/>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7" name="Shape 20"/>
          <p:cNvSpPr/>
          <p:nvPr/>
        </p:nvSpPr>
        <p:spPr>
          <a:xfrm>
            <a:off x="777240" y="5637276"/>
            <a:ext cx="384048" cy="384048"/>
          </a:xfrm>
          <a:prstGeom prst="ellipse">
            <a:avLst/>
          </a:prstGeom>
          <a:solidFill>
            <a:srgbClr val="E9F4F3"/>
          </a:solidFill>
          <a:ln/>
        </p:spPr>
        <p:txBody>
          <a:bodyPr/>
          <a:lstStyle/>
          <a:p>
            <a:endParaRPr/>
          </a:p>
        </p:txBody>
      </p:sp>
      <p:pic>
        <p:nvPicPr>
          <p:cNvPr id="28" name="Image 5" descr="preencoded.png"/>
          <p:cNvPicPr>
            <a:picLocks noChangeAspect="1"/>
          </p:cNvPicPr>
          <p:nvPr/>
        </p:nvPicPr>
        <p:blipFill>
          <a:blip r:embed="rId5"/>
          <a:stretch>
            <a:fillRect/>
          </a:stretch>
        </p:blipFill>
        <p:spPr>
          <a:xfrm>
            <a:off x="850392" y="5710428"/>
            <a:ext cx="237744" cy="237744"/>
          </a:xfrm>
          <a:prstGeom prst="rect">
            <a:avLst/>
          </a:prstGeom>
        </p:spPr>
      </p:pic>
      <p:sp>
        <p:nvSpPr>
          <p:cNvPr id="29" name="Text 21"/>
          <p:cNvSpPr/>
          <p:nvPr/>
        </p:nvSpPr>
        <p:spPr>
          <a:xfrm>
            <a:off x="1280160" y="5321808"/>
            <a:ext cx="4526280" cy="1014984"/>
          </a:xfrm>
          <a:prstGeom prst="rect">
            <a:avLst/>
          </a:prstGeom>
          <a:noFill/>
          <a:ln/>
        </p:spPr>
        <p:txBody>
          <a:bodyPr wrap="square" lIns="0" tIns="0" rIns="0" bIns="0" rtlCol="0" anchor="ctr"/>
          <a:lstStyle/>
          <a:p>
            <a:pPr marL="0" indent="0">
              <a:buNone/>
            </a:pPr>
            <a:r>
              <a:rPr sz="1250" dirty="0"/>
              <a:t>DB </a:t>
            </a:r>
            <a:r>
              <a:rPr sz="1250" dirty="0" err="1"/>
              <a:t>초기화</a:t>
            </a:r>
            <a:r>
              <a:rPr sz="1250" dirty="0"/>
              <a:t> 후 </a:t>
            </a:r>
            <a:r>
              <a:rPr sz="1250" dirty="0" err="1"/>
              <a:t>데이터는</a:t>
            </a:r>
            <a:r>
              <a:rPr sz="1250" dirty="0"/>
              <a:t> </a:t>
            </a:r>
            <a:r>
              <a:rPr sz="1250" dirty="0" err="1"/>
              <a:t>삭제되었으나</a:t>
            </a:r>
            <a:endParaRPr lang="en-US" sz="1250" dirty="0"/>
          </a:p>
          <a:p>
            <a:pPr marL="0" indent="0">
              <a:buNone/>
            </a:pPr>
            <a:r>
              <a:rPr sz="1250" dirty="0"/>
              <a:t> </a:t>
            </a:r>
            <a:r>
              <a:rPr sz="1250" dirty="0" err="1"/>
              <a:t>auto_increment</a:t>
            </a:r>
            <a:r>
              <a:rPr sz="1250" dirty="0"/>
              <a:t> ID </a:t>
            </a:r>
            <a:r>
              <a:rPr sz="1250" dirty="0" err="1"/>
              <a:t>값이</a:t>
            </a:r>
            <a:r>
              <a:rPr sz="1250" dirty="0"/>
              <a:t> 1부터 </a:t>
            </a:r>
            <a:r>
              <a:rPr sz="1250" dirty="0" err="1"/>
              <a:t>시작하지</a:t>
            </a:r>
            <a:r>
              <a:rPr sz="1250" dirty="0"/>
              <a:t> </a:t>
            </a:r>
            <a:r>
              <a:rPr sz="1250" dirty="0" err="1"/>
              <a:t>않고</a:t>
            </a:r>
            <a:r>
              <a:rPr sz="1250" dirty="0"/>
              <a:t> </a:t>
            </a:r>
            <a:endParaRPr lang="en-US" sz="1250" dirty="0"/>
          </a:p>
          <a:p>
            <a:pPr marL="0" indent="0">
              <a:buNone/>
            </a:pPr>
            <a:r>
              <a:rPr lang="ko-KR" altLang="en-US" sz="1250" dirty="0"/>
              <a:t>계속 </a:t>
            </a:r>
            <a:r>
              <a:rPr sz="1250" dirty="0" err="1"/>
              <a:t>누적되어</a:t>
            </a:r>
            <a:r>
              <a:rPr sz="1250" dirty="0"/>
              <a:t> </a:t>
            </a:r>
            <a:r>
              <a:rPr sz="1250" dirty="0" err="1"/>
              <a:t>세대수</a:t>
            </a:r>
            <a:r>
              <a:rPr sz="1250" dirty="0"/>
              <a:t> </a:t>
            </a:r>
            <a:r>
              <a:rPr sz="1250" dirty="0" err="1"/>
              <a:t>카운팅이</a:t>
            </a:r>
            <a:r>
              <a:rPr sz="1250" dirty="0"/>
              <a:t> </a:t>
            </a:r>
            <a:r>
              <a:rPr sz="1250" dirty="0" err="1"/>
              <a:t>깨짐</a:t>
            </a:r>
            <a:r>
              <a:rPr sz="1250" dirty="0"/>
              <a:t>.</a:t>
            </a:r>
            <a:endParaRPr lang="en-US" sz="1250" dirty="0"/>
          </a:p>
        </p:txBody>
      </p:sp>
      <p:sp>
        <p:nvSpPr>
          <p:cNvPr id="30" name="Shape 22"/>
          <p:cNvSpPr/>
          <p:nvPr/>
        </p:nvSpPr>
        <p:spPr>
          <a:xfrm>
            <a:off x="6217920" y="5212080"/>
            <a:ext cx="5394960" cy="1234440"/>
          </a:xfrm>
          <a:prstGeom prst="roundRect">
            <a:avLst>
              <a:gd name="adj" fmla="val 5926"/>
            </a:avLst>
          </a:prstGeom>
          <a:solidFill>
            <a:srgbClr val="E9F4F3"/>
          </a:solidFill>
          <a:ln w="12700">
            <a:solidFill>
              <a:srgbClr val="E2E6EC"/>
            </a:solidFill>
            <a:prstDash val="solid"/>
          </a:ln>
        </p:spPr>
        <p:txBody>
          <a:bodyPr/>
          <a:lstStyle/>
          <a:p>
            <a:endParaRPr/>
          </a:p>
        </p:txBody>
      </p:sp>
      <p:sp>
        <p:nvSpPr>
          <p:cNvPr id="31" name="Shape 23"/>
          <p:cNvSpPr/>
          <p:nvPr/>
        </p:nvSpPr>
        <p:spPr>
          <a:xfrm>
            <a:off x="6446520" y="5637276"/>
            <a:ext cx="384048" cy="384048"/>
          </a:xfrm>
          <a:prstGeom prst="ellipse">
            <a:avLst/>
          </a:prstGeom>
          <a:solidFill>
            <a:srgbClr val="FFFFFF"/>
          </a:solidFill>
          <a:ln/>
        </p:spPr>
        <p:txBody>
          <a:bodyPr/>
          <a:lstStyle/>
          <a:p>
            <a:endParaRPr/>
          </a:p>
        </p:txBody>
      </p:sp>
      <p:pic>
        <p:nvPicPr>
          <p:cNvPr id="32" name="Image 6" descr="preencoded.png"/>
          <p:cNvPicPr>
            <a:picLocks noChangeAspect="1"/>
          </p:cNvPicPr>
          <p:nvPr/>
        </p:nvPicPr>
        <p:blipFill>
          <a:blip r:embed="rId6"/>
          <a:stretch>
            <a:fillRect/>
          </a:stretch>
        </p:blipFill>
        <p:spPr>
          <a:xfrm>
            <a:off x="6519672" y="5710428"/>
            <a:ext cx="237744" cy="237744"/>
          </a:xfrm>
          <a:prstGeom prst="rect">
            <a:avLst/>
          </a:prstGeom>
        </p:spPr>
      </p:pic>
      <p:sp>
        <p:nvSpPr>
          <p:cNvPr id="33" name="Text 24"/>
          <p:cNvSpPr/>
          <p:nvPr/>
        </p:nvSpPr>
        <p:spPr>
          <a:xfrm>
            <a:off x="6949440" y="5321808"/>
            <a:ext cx="4526280" cy="1014984"/>
          </a:xfrm>
          <a:prstGeom prst="rect">
            <a:avLst/>
          </a:prstGeom>
          <a:noFill/>
          <a:ln/>
        </p:spPr>
        <p:txBody>
          <a:bodyPr wrap="square" lIns="0" tIns="0" rIns="0" bIns="0" rtlCol="0" anchor="ctr"/>
          <a:lstStyle/>
          <a:p>
            <a:pPr marL="0" indent="0">
              <a:buNone/>
            </a:pPr>
            <a:r>
              <a:rPr sz="1250" dirty="0" err="1"/>
              <a:t>SQLAlchemy</a:t>
            </a:r>
            <a:r>
              <a:rPr sz="1250" dirty="0"/>
              <a:t> </a:t>
            </a:r>
            <a:r>
              <a:rPr sz="1250" dirty="0" err="1"/>
              <a:t>text를</a:t>
            </a:r>
            <a:r>
              <a:rPr sz="1250" dirty="0"/>
              <a:t> </a:t>
            </a:r>
            <a:r>
              <a:rPr sz="1250" dirty="0" err="1"/>
              <a:t>활용해</a:t>
            </a:r>
            <a:r>
              <a:rPr sz="1250" dirty="0"/>
              <a:t> </a:t>
            </a:r>
            <a:r>
              <a:rPr sz="1250" dirty="0" err="1"/>
              <a:t>외래키</a:t>
            </a:r>
            <a:r>
              <a:rPr sz="1250" dirty="0"/>
              <a:t> </a:t>
            </a:r>
            <a:r>
              <a:rPr sz="1250" dirty="0" err="1"/>
              <a:t>제약조건을</a:t>
            </a:r>
            <a:r>
              <a:rPr sz="1250" dirty="0"/>
              <a:t> </a:t>
            </a:r>
            <a:r>
              <a:rPr sz="1250" dirty="0" err="1"/>
              <a:t>잠시</a:t>
            </a:r>
            <a:r>
              <a:rPr sz="1250" dirty="0"/>
              <a:t> </a:t>
            </a:r>
            <a:r>
              <a:rPr sz="1250" dirty="0" err="1"/>
              <a:t>우회하고</a:t>
            </a:r>
            <a:r>
              <a:rPr lang="en-US" sz="1250" dirty="0"/>
              <a:t>,</a:t>
            </a:r>
            <a:r>
              <a:rPr sz="1250" dirty="0"/>
              <a:t> TRUNCATE TABLE </a:t>
            </a:r>
            <a:r>
              <a:rPr sz="1250" dirty="0" err="1"/>
              <a:t>쿼리를</a:t>
            </a:r>
            <a:r>
              <a:rPr sz="1250" dirty="0"/>
              <a:t> </a:t>
            </a:r>
            <a:r>
              <a:rPr sz="1250" dirty="0" err="1"/>
              <a:t>수행하여</a:t>
            </a:r>
            <a:r>
              <a:rPr sz="1250" dirty="0"/>
              <a:t> ID </a:t>
            </a:r>
            <a:r>
              <a:rPr sz="1250" dirty="0" err="1"/>
              <a:t>자동</a:t>
            </a:r>
            <a:r>
              <a:rPr sz="1250" dirty="0"/>
              <a:t> </a:t>
            </a:r>
            <a:r>
              <a:rPr sz="1250" dirty="0" err="1"/>
              <a:t>증가</a:t>
            </a:r>
            <a:r>
              <a:rPr sz="1250" dirty="0"/>
              <a:t> </a:t>
            </a:r>
            <a:r>
              <a:rPr sz="1250" dirty="0" err="1"/>
              <a:t>시퀀스까지</a:t>
            </a:r>
            <a:r>
              <a:rPr sz="1250" dirty="0"/>
              <a:t> 1로 </a:t>
            </a:r>
            <a:endParaRPr lang="en-US" sz="1250" dirty="0"/>
          </a:p>
          <a:p>
            <a:pPr marL="0" indent="0">
              <a:buNone/>
            </a:pPr>
            <a:r>
              <a:rPr sz="1250" dirty="0" err="1"/>
              <a:t>안전하게</a:t>
            </a:r>
            <a:r>
              <a:rPr sz="1250" dirty="0"/>
              <a:t> </a:t>
            </a:r>
            <a:r>
              <a:rPr lang="ko-KR" altLang="en-US" sz="1250" dirty="0"/>
              <a:t>미</a:t>
            </a:r>
            <a:r>
              <a:rPr sz="1250" dirty="0"/>
              <a:t>는 /</a:t>
            </a:r>
            <a:r>
              <a:rPr sz="1250" dirty="0" err="1"/>
              <a:t>api</a:t>
            </a:r>
            <a:r>
              <a:rPr sz="1250" dirty="0"/>
              <a:t>/game/reset API </a:t>
            </a:r>
            <a:r>
              <a:rPr sz="1250" dirty="0" err="1"/>
              <a:t>엔드포인트</a:t>
            </a:r>
            <a:r>
              <a:rPr sz="1250" dirty="0"/>
              <a:t> </a:t>
            </a:r>
            <a:r>
              <a:rPr sz="1250" dirty="0" err="1"/>
              <a:t>구현</a:t>
            </a:r>
            <a:r>
              <a:rPr sz="1250" dirty="0"/>
              <a:t>.</a:t>
            </a:r>
            <a:endParaRPr lang="en-US" sz="1250" dirty="0"/>
          </a:p>
        </p:txBody>
      </p:sp>
      <p:sp>
        <p:nvSpPr>
          <p:cNvPr id="34" name="Text 25"/>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개발 중 문제와 해결 과정</a:t>
            </a:r>
            <a:endParaRPr lang="en-US" sz="900" dirty="0"/>
          </a:p>
        </p:txBody>
      </p:sp>
      <p:sp>
        <p:nvSpPr>
          <p:cNvPr id="35" name="Text 26"/>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11</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10  DEMO</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시연 (Demo)</a:t>
            </a:r>
            <a:endParaRPr lang="en-US" sz="3000" dirty="0"/>
          </a:p>
        </p:txBody>
      </p:sp>
      <p:sp>
        <p:nvSpPr>
          <p:cNvPr id="6" name="Shape 3"/>
          <p:cNvSpPr/>
          <p:nvPr/>
        </p:nvSpPr>
        <p:spPr>
          <a:xfrm>
            <a:off x="548640" y="1600200"/>
            <a:ext cx="6858000" cy="4434840"/>
          </a:xfrm>
          <a:prstGeom prst="roundRect">
            <a:avLst>
              <a:gd name="adj" fmla="val 1649"/>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7" name="Shape 4"/>
          <p:cNvSpPr/>
          <p:nvPr/>
        </p:nvSpPr>
        <p:spPr>
          <a:xfrm>
            <a:off x="868680" y="1874520"/>
            <a:ext cx="6217920" cy="3886200"/>
          </a:xfrm>
          <a:prstGeom prst="roundRect">
            <a:avLst>
              <a:gd name="adj" fmla="val 1176"/>
            </a:avLst>
          </a:prstGeom>
          <a:solidFill>
            <a:srgbClr val="16305C"/>
          </a:solidFill>
          <a:ln w="12700">
            <a:solidFill>
              <a:srgbClr val="0E7C86"/>
            </a:solidFill>
            <a:prstDash val="solid"/>
          </a:ln>
        </p:spPr>
        <p:txBody>
          <a:bodyPr/>
          <a:lstStyle/>
          <a:p>
            <a:endParaRPr/>
          </a:p>
        </p:txBody>
      </p:sp>
      <p:sp>
        <p:nvSpPr>
          <p:cNvPr id="8" name="Shape 5"/>
          <p:cNvSpPr/>
          <p:nvPr/>
        </p:nvSpPr>
        <p:spPr>
          <a:xfrm>
            <a:off x="3611880" y="3246120"/>
            <a:ext cx="822960" cy="822960"/>
          </a:xfrm>
          <a:prstGeom prst="ellipse">
            <a:avLst/>
          </a:prstGeom>
          <a:solidFill>
            <a:srgbClr val="0E7C86"/>
          </a:solidFill>
          <a:ln/>
        </p:spPr>
        <p:txBody>
          <a:bodyPr/>
          <a:lstStyle/>
          <a:p>
            <a:endParaRPr/>
          </a:p>
        </p:txBody>
      </p:sp>
      <p:pic>
        <p:nvPicPr>
          <p:cNvPr id="9" name="Image 1" descr="preencoded.png"/>
          <p:cNvPicPr>
            <a:picLocks noChangeAspect="1"/>
          </p:cNvPicPr>
          <p:nvPr/>
        </p:nvPicPr>
        <p:blipFill>
          <a:blip r:embed="rId4"/>
          <a:stretch>
            <a:fillRect/>
          </a:stretch>
        </p:blipFill>
        <p:spPr>
          <a:xfrm>
            <a:off x="3794760" y="3429000"/>
            <a:ext cx="457200" cy="457200"/>
          </a:xfrm>
          <a:prstGeom prst="rect">
            <a:avLst/>
          </a:prstGeom>
        </p:spPr>
      </p:pic>
      <p:sp>
        <p:nvSpPr>
          <p:cNvPr id="10" name="Text 6"/>
          <p:cNvSpPr/>
          <p:nvPr/>
        </p:nvSpPr>
        <p:spPr>
          <a:xfrm>
            <a:off x="1188720" y="4206240"/>
            <a:ext cx="5577840" cy="457200"/>
          </a:xfrm>
          <a:prstGeom prst="rect">
            <a:avLst/>
          </a:prstGeom>
          <a:noFill/>
          <a:ln/>
        </p:spPr>
        <p:txBody>
          <a:bodyPr wrap="square" lIns="0" tIns="0" rIns="0" bIns="0" rtlCol="0" anchor="ctr"/>
          <a:lstStyle/>
          <a:p>
            <a:pPr marL="0" indent="0" algn="ctr">
              <a:buNone/>
            </a:pPr>
            <a:r>
              <a:rPr lang="ko-KR" altLang="en-US" sz="1300" dirty="0">
                <a:solidFill>
                  <a:schemeClr val="tx2">
                    <a:lumMod val="60000"/>
                    <a:lumOff val="40000"/>
                  </a:schemeClr>
                </a:solidFill>
              </a:rPr>
              <a:t>데모 화면 캡처 또는 영상을 이 영역에 삽입하세요</a:t>
            </a:r>
            <a:endParaRPr lang="en-US" sz="1300" dirty="0">
              <a:solidFill>
                <a:schemeClr val="tx2">
                  <a:lumMod val="60000"/>
                  <a:lumOff val="40000"/>
                </a:schemeClr>
              </a:solidFill>
            </a:endParaRPr>
          </a:p>
        </p:txBody>
      </p:sp>
      <p:sp>
        <p:nvSpPr>
          <p:cNvPr id="11" name="Shape 7"/>
          <p:cNvSpPr/>
          <p:nvPr/>
        </p:nvSpPr>
        <p:spPr>
          <a:xfrm>
            <a:off x="7589520" y="1600200"/>
            <a:ext cx="4023360" cy="4434840"/>
          </a:xfrm>
          <a:prstGeom prst="roundRect">
            <a:avLst>
              <a:gd name="adj" fmla="val 1818"/>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2" name="Text 8"/>
          <p:cNvSpPr/>
          <p:nvPr/>
        </p:nvSpPr>
        <p:spPr>
          <a:xfrm>
            <a:off x="7863840" y="1828800"/>
            <a:ext cx="3474720" cy="320040"/>
          </a:xfrm>
          <a:prstGeom prst="rect">
            <a:avLst/>
          </a:prstGeom>
          <a:noFill/>
          <a:ln/>
        </p:spPr>
        <p:txBody>
          <a:bodyPr wrap="square" lIns="0" tIns="0" rIns="0" bIns="0" rtlCol="0" anchor="ctr"/>
          <a:lstStyle/>
          <a:p>
            <a:pPr marL="0" indent="0">
              <a:buNone/>
            </a:pPr>
            <a:r>
              <a:rPr lang="en-US" sz="1500" b="1" dirty="0">
                <a:solidFill>
                  <a:srgbClr val="0F1F3D"/>
                </a:solidFill>
                <a:latin typeface="Cambria" pitchFamily="34" charset="0"/>
                <a:ea typeface="Cambria" pitchFamily="34" charset="-122"/>
                <a:cs typeface="Cambria" pitchFamily="34" charset="-120"/>
              </a:rPr>
              <a:t>시연 시나리오</a:t>
            </a:r>
            <a:endParaRPr lang="en-US" sz="1500" dirty="0"/>
          </a:p>
        </p:txBody>
      </p:sp>
      <p:sp>
        <p:nvSpPr>
          <p:cNvPr id="13" name="Shape 9"/>
          <p:cNvSpPr/>
          <p:nvPr/>
        </p:nvSpPr>
        <p:spPr>
          <a:xfrm>
            <a:off x="7863840" y="2286000"/>
            <a:ext cx="384048" cy="384048"/>
          </a:xfrm>
          <a:prstGeom prst="ellipse">
            <a:avLst/>
          </a:prstGeom>
          <a:solidFill>
            <a:srgbClr val="0E7C86"/>
          </a:solidFill>
          <a:ln/>
        </p:spPr>
        <p:txBody>
          <a:bodyPr/>
          <a:lstStyle/>
          <a:p>
            <a:endParaRPr/>
          </a:p>
        </p:txBody>
      </p:sp>
      <p:sp>
        <p:nvSpPr>
          <p:cNvPr id="14" name="Text 10"/>
          <p:cNvSpPr/>
          <p:nvPr/>
        </p:nvSpPr>
        <p:spPr>
          <a:xfrm>
            <a:off x="7863840" y="2286000"/>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1</a:t>
            </a:r>
            <a:endParaRPr lang="en-US" sz="1500" dirty="0"/>
          </a:p>
        </p:txBody>
      </p:sp>
      <p:sp>
        <p:nvSpPr>
          <p:cNvPr id="15" name="Text 11"/>
          <p:cNvSpPr/>
          <p:nvPr/>
        </p:nvSpPr>
        <p:spPr>
          <a:xfrm>
            <a:off x="8366760" y="2258568"/>
            <a:ext cx="3108960" cy="484632"/>
          </a:xfrm>
          <a:prstGeom prst="rect">
            <a:avLst/>
          </a:prstGeom>
          <a:noFill/>
          <a:ln/>
        </p:spPr>
        <p:txBody>
          <a:bodyPr wrap="square" lIns="0" tIns="0" rIns="0" bIns="0" rtlCol="0" anchor="ctr"/>
          <a:lstStyle/>
          <a:p>
            <a:pPr marL="0" indent="0">
              <a:buNone/>
            </a:pPr>
            <a:r>
              <a:rPr sz="1200" dirty="0" err="1"/>
              <a:t>풋내기</a:t>
            </a:r>
            <a:r>
              <a:rPr sz="1200" dirty="0"/>
              <a:t> 1세손</a:t>
            </a:r>
            <a:r>
              <a:rPr lang="ko-KR" altLang="en-US" sz="1200" dirty="0"/>
              <a:t> </a:t>
            </a:r>
            <a:r>
              <a:rPr sz="1200" dirty="0" err="1"/>
              <a:t>게임</a:t>
            </a:r>
            <a:r>
              <a:rPr sz="1200" dirty="0"/>
              <a:t> </a:t>
            </a:r>
            <a:r>
              <a:rPr sz="1200" dirty="0" err="1"/>
              <a:t>기동</a:t>
            </a:r>
            <a:r>
              <a:rPr sz="1200" dirty="0"/>
              <a:t> 시 </a:t>
            </a:r>
            <a:r>
              <a:rPr sz="1200" dirty="0" err="1"/>
              <a:t>문지기</a:t>
            </a:r>
            <a:r>
              <a:rPr sz="1200" dirty="0"/>
              <a:t> </a:t>
            </a:r>
            <a:r>
              <a:rPr sz="1200" dirty="0" err="1"/>
              <a:t>발두르에게</a:t>
            </a:r>
            <a:r>
              <a:rPr sz="1200" dirty="0"/>
              <a:t> </a:t>
            </a:r>
            <a:r>
              <a:rPr sz="1200" dirty="0" err="1"/>
              <a:t>말을</a:t>
            </a:r>
            <a:r>
              <a:rPr sz="1200" dirty="0"/>
              <a:t> </a:t>
            </a:r>
            <a:r>
              <a:rPr sz="1200" dirty="0" err="1"/>
              <a:t>걸면</a:t>
            </a:r>
            <a:r>
              <a:rPr sz="1200" dirty="0"/>
              <a:t> 1세대 </a:t>
            </a:r>
            <a:r>
              <a:rPr sz="1200" dirty="0" err="1"/>
              <a:t>초기값</a:t>
            </a:r>
            <a:r>
              <a:rPr sz="1200" dirty="0"/>
              <a:t> </a:t>
            </a:r>
            <a:r>
              <a:rPr sz="1200" dirty="0" err="1"/>
              <a:t>대사가</a:t>
            </a:r>
            <a:r>
              <a:rPr sz="1200" dirty="0"/>
              <a:t> 렉 </a:t>
            </a:r>
            <a:r>
              <a:rPr sz="1200" dirty="0" err="1"/>
              <a:t>없이</a:t>
            </a:r>
            <a:r>
              <a:rPr sz="1200" dirty="0"/>
              <a:t> </a:t>
            </a:r>
            <a:r>
              <a:rPr sz="1200" dirty="0" err="1"/>
              <a:t>바로</a:t>
            </a:r>
            <a:r>
              <a:rPr sz="1200" dirty="0"/>
              <a:t> </a:t>
            </a:r>
            <a:r>
              <a:rPr sz="1200" dirty="0" err="1"/>
              <a:t>뜸</a:t>
            </a:r>
            <a:endParaRPr lang="en-US" sz="1200" dirty="0"/>
          </a:p>
        </p:txBody>
      </p:sp>
      <p:sp>
        <p:nvSpPr>
          <p:cNvPr id="16" name="Shape 12"/>
          <p:cNvSpPr/>
          <p:nvPr/>
        </p:nvSpPr>
        <p:spPr>
          <a:xfrm>
            <a:off x="7863840" y="3154680"/>
            <a:ext cx="384048" cy="384048"/>
          </a:xfrm>
          <a:prstGeom prst="ellipse">
            <a:avLst/>
          </a:prstGeom>
          <a:solidFill>
            <a:srgbClr val="0E7C86"/>
          </a:solidFill>
          <a:ln/>
        </p:spPr>
        <p:txBody>
          <a:bodyPr/>
          <a:lstStyle/>
          <a:p>
            <a:endParaRPr/>
          </a:p>
        </p:txBody>
      </p:sp>
      <p:sp>
        <p:nvSpPr>
          <p:cNvPr id="17" name="Text 13"/>
          <p:cNvSpPr/>
          <p:nvPr/>
        </p:nvSpPr>
        <p:spPr>
          <a:xfrm>
            <a:off x="7863840" y="3154680"/>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2</a:t>
            </a:r>
            <a:endParaRPr lang="en-US" sz="1500" dirty="0"/>
          </a:p>
        </p:txBody>
      </p:sp>
      <p:sp>
        <p:nvSpPr>
          <p:cNvPr id="18" name="Text 14"/>
          <p:cNvSpPr/>
          <p:nvPr/>
        </p:nvSpPr>
        <p:spPr>
          <a:xfrm>
            <a:off x="8366760" y="2743201"/>
            <a:ext cx="3108960" cy="1115568"/>
          </a:xfrm>
          <a:prstGeom prst="rect">
            <a:avLst/>
          </a:prstGeom>
          <a:noFill/>
          <a:ln/>
        </p:spPr>
        <p:txBody>
          <a:bodyPr wrap="square" lIns="0" tIns="0" rIns="0" bIns="0" rtlCol="0" anchor="ctr"/>
          <a:lstStyle/>
          <a:p>
            <a:pPr marL="0" indent="0">
              <a:buNone/>
            </a:pPr>
            <a:r>
              <a:rPr lang="ko-KR" altLang="en-US" sz="1200" dirty="0">
                <a:latin typeface="Calibri" panose="020F0502020204030204" pitchFamily="34" charset="0"/>
                <a:cs typeface="Calibri" panose="020F0502020204030204" pitchFamily="34" charset="0"/>
              </a:rPr>
              <a:t>성 안으로 진입 전투 텍스트를 입력하여 공격 </a:t>
            </a:r>
            <a:r>
              <a:rPr lang="en-US" altLang="ko-KR" sz="1100" dirty="0">
                <a:latin typeface="Calibri" panose="020F0502020204030204" pitchFamily="34" charset="0"/>
                <a:ea typeface="Calibri" panose="020F0502020204030204" pitchFamily="34" charset="0"/>
                <a:cs typeface="Calibri" panose="020F0502020204030204" pitchFamily="34" charset="0"/>
              </a:rPr>
              <a:t>ex) </a:t>
            </a:r>
            <a:r>
              <a:rPr lang="ko-KR" altLang="en-US" sz="1100" dirty="0">
                <a:latin typeface="Calibri" panose="020F0502020204030204" pitchFamily="34" charset="0"/>
                <a:cs typeface="Calibri" panose="020F0502020204030204" pitchFamily="34" charset="0"/>
              </a:rPr>
              <a:t>강력한 불</a:t>
            </a:r>
            <a:r>
              <a:rPr lang="ko-KR" altLang="en-US" sz="300" dirty="0">
                <a:latin typeface="Calibri" panose="020F0502020204030204" pitchFamily="34" charset="0"/>
                <a:cs typeface="Calibri" panose="020F0502020204030204" pitchFamily="34" charset="0"/>
              </a:rPr>
              <a:t>　</a:t>
            </a:r>
            <a:r>
              <a:rPr lang="ko-KR" altLang="en-US" sz="1100" dirty="0">
                <a:latin typeface="Calibri" panose="020F0502020204030204" pitchFamily="34" charset="0"/>
                <a:cs typeface="Calibri" panose="020F0502020204030204" pitchFamily="34" charset="0"/>
              </a:rPr>
              <a:t>공격</a:t>
            </a:r>
            <a:r>
              <a:rPr lang="en-US" altLang="ko-KR" sz="1100" dirty="0">
                <a:latin typeface="Calibri" panose="020F0502020204030204" pitchFamily="34" charset="0"/>
                <a:ea typeface="Calibri" panose="020F0502020204030204" pitchFamily="34" charset="0"/>
                <a:cs typeface="Calibri" panose="020F0502020204030204" pitchFamily="34" charset="0"/>
              </a:rPr>
              <a:t>!</a:t>
            </a:r>
          </a:p>
          <a:p>
            <a:r>
              <a:rPr lang="en-US" altLang="ko-KR" sz="1200" dirty="0"/>
              <a:t>Unity</a:t>
            </a:r>
            <a:r>
              <a:rPr lang="ko-KR" altLang="en-US" sz="1200" dirty="0">
                <a:latin typeface="Calibri" panose="020F0502020204030204" pitchFamily="34" charset="0"/>
                <a:cs typeface="Calibri" panose="020F0502020204030204" pitchFamily="34" charset="0"/>
              </a:rPr>
              <a:t>가 해당 정보를 </a:t>
            </a:r>
            <a:r>
              <a:rPr lang="ko-KR" altLang="en-US" sz="1200" dirty="0" err="1">
                <a:latin typeface="Calibri" panose="020F0502020204030204" pitchFamily="34" charset="0"/>
                <a:cs typeface="Calibri" panose="020F0502020204030204" pitchFamily="34" charset="0"/>
              </a:rPr>
              <a:t>백엔드로</a:t>
            </a:r>
            <a:r>
              <a:rPr lang="ko-KR" altLang="en-US" sz="1200" dirty="0">
                <a:latin typeface="Calibri" panose="020F0502020204030204" pitchFamily="34" charset="0"/>
                <a:cs typeface="Calibri" panose="020F0502020204030204" pitchFamily="34" charset="0"/>
              </a:rPr>
              <a:t> </a:t>
            </a:r>
            <a:r>
              <a:rPr lang="en-US" altLang="ko-KR" sz="1200" dirty="0">
                <a:latin typeface="Calibri" panose="020F0502020204030204" pitchFamily="34" charset="0"/>
                <a:ea typeface="Calibri" panose="020F0502020204030204" pitchFamily="34" charset="0"/>
                <a:cs typeface="Calibri" panose="020F0502020204030204" pitchFamily="34" charset="0"/>
              </a:rPr>
              <a:t>POST </a:t>
            </a:r>
            <a:r>
              <a:rPr lang="ko-KR" altLang="en-US" sz="1200" dirty="0">
                <a:latin typeface="Calibri" panose="020F0502020204030204" pitchFamily="34" charset="0"/>
                <a:cs typeface="Calibri" panose="020F0502020204030204" pitchFamily="34" charset="0"/>
              </a:rPr>
              <a:t>전송 </a:t>
            </a:r>
            <a:r>
              <a:rPr lang="en-US" altLang="ko-KR" sz="1200" dirty="0">
                <a:latin typeface="Calibri" panose="020F0502020204030204" pitchFamily="34" charset="0"/>
                <a:ea typeface="Calibri" panose="020F0502020204030204" pitchFamily="34" charset="0"/>
                <a:cs typeface="Calibri" panose="020F0502020204030204" pitchFamily="34" charset="0"/>
              </a:rPr>
              <a:t>(</a:t>
            </a:r>
            <a:r>
              <a:rPr lang="ko-KR" altLang="en-US" sz="1200" dirty="0" err="1">
                <a:latin typeface="Calibri" panose="020F0502020204030204" pitchFamily="34" charset="0"/>
                <a:cs typeface="Calibri" panose="020F0502020204030204" pitchFamily="34" charset="0"/>
              </a:rPr>
              <a:t>백엔드에서</a:t>
            </a:r>
            <a:r>
              <a:rPr lang="ko-KR" altLang="en-US" sz="1200" dirty="0">
                <a:latin typeface="Calibri" panose="020F0502020204030204" pitchFamily="34" charset="0"/>
                <a:cs typeface="Calibri" panose="020F0502020204030204" pitchFamily="34" charset="0"/>
              </a:rPr>
              <a:t> 해당 내용을 기반으로 스킬을 생성하여 </a:t>
            </a:r>
            <a:r>
              <a:rPr lang="en-US" altLang="ko-KR" sz="1200" dirty="0"/>
              <a:t>Unity</a:t>
            </a:r>
            <a:r>
              <a:rPr lang="ko-KR" altLang="en-US" sz="1200" dirty="0">
                <a:latin typeface="Calibri" panose="020F0502020204030204" pitchFamily="34" charset="0"/>
                <a:cs typeface="Calibri" panose="020F0502020204030204" pitchFamily="34" charset="0"/>
              </a:rPr>
              <a:t>로 전달 후 </a:t>
            </a:r>
            <a:r>
              <a:rPr lang="en-US" altLang="ko-KR" sz="1200" dirty="0"/>
              <a:t>Unity</a:t>
            </a:r>
            <a:r>
              <a:rPr lang="ko-KR" altLang="en-US" sz="1200" dirty="0"/>
              <a:t>에</a:t>
            </a:r>
            <a:r>
              <a:rPr lang="ko-KR" altLang="en-US" sz="1200" dirty="0">
                <a:latin typeface="Calibri" panose="020F0502020204030204" pitchFamily="34" charset="0"/>
                <a:cs typeface="Calibri" panose="020F0502020204030204" pitchFamily="34" charset="0"/>
              </a:rPr>
              <a:t>서 스킬 발동</a:t>
            </a:r>
            <a:r>
              <a:rPr lang="en-US" altLang="ko-KR" sz="1200" dirty="0">
                <a:latin typeface="Calibri" panose="020F0502020204030204" pitchFamily="34" charset="0"/>
                <a:ea typeface="Calibri" panose="020F0502020204030204" pitchFamily="34" charset="0"/>
                <a:cs typeface="Calibri" panose="020F0502020204030204" pitchFamily="34" charset="0"/>
              </a:rPr>
              <a:t>) </a:t>
            </a:r>
          </a:p>
        </p:txBody>
      </p:sp>
      <p:sp>
        <p:nvSpPr>
          <p:cNvPr id="19" name="Shape 15"/>
          <p:cNvSpPr/>
          <p:nvPr/>
        </p:nvSpPr>
        <p:spPr>
          <a:xfrm>
            <a:off x="7863840" y="4023360"/>
            <a:ext cx="384048" cy="384048"/>
          </a:xfrm>
          <a:prstGeom prst="ellipse">
            <a:avLst/>
          </a:prstGeom>
          <a:solidFill>
            <a:srgbClr val="0E7C86"/>
          </a:solidFill>
          <a:ln/>
        </p:spPr>
        <p:txBody>
          <a:bodyPr/>
          <a:lstStyle/>
          <a:p>
            <a:endParaRPr/>
          </a:p>
        </p:txBody>
      </p:sp>
      <p:sp>
        <p:nvSpPr>
          <p:cNvPr id="20" name="Text 16"/>
          <p:cNvSpPr/>
          <p:nvPr/>
        </p:nvSpPr>
        <p:spPr>
          <a:xfrm>
            <a:off x="7863840" y="4023360"/>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3</a:t>
            </a:r>
            <a:endParaRPr lang="en-US" sz="1500" dirty="0"/>
          </a:p>
        </p:txBody>
      </p:sp>
      <p:sp>
        <p:nvSpPr>
          <p:cNvPr id="21" name="Text 17"/>
          <p:cNvSpPr/>
          <p:nvPr/>
        </p:nvSpPr>
        <p:spPr>
          <a:xfrm>
            <a:off x="8366760" y="3995928"/>
            <a:ext cx="3108960" cy="731520"/>
          </a:xfrm>
          <a:prstGeom prst="rect">
            <a:avLst/>
          </a:prstGeom>
          <a:noFill/>
          <a:ln/>
        </p:spPr>
        <p:txBody>
          <a:bodyPr wrap="square" lIns="0" tIns="0" rIns="0" bIns="0" rtlCol="0" anchor="ctr"/>
          <a:lstStyle/>
          <a:p>
            <a:pPr marL="0" indent="0">
              <a:buNone/>
            </a:pPr>
            <a:r>
              <a:rPr lang="ko-KR" altLang="en-US" sz="1200" dirty="0">
                <a:solidFill>
                  <a:srgbClr val="263042"/>
                </a:solidFill>
                <a:latin typeface="Calibri" pitchFamily="34" charset="0"/>
                <a:ea typeface="Calibri" pitchFamily="34" charset="-122"/>
                <a:cs typeface="Calibri" pitchFamily="34" charset="-120"/>
              </a:rPr>
              <a:t>캐릭터 사망 </a:t>
            </a:r>
            <a:r>
              <a:rPr lang="en-US" sz="1200" dirty="0">
                <a:solidFill>
                  <a:srgbClr val="263042"/>
                </a:solidFill>
                <a:latin typeface="Calibri" pitchFamily="34" charset="0"/>
                <a:ea typeface="Calibri" pitchFamily="34" charset="-122"/>
                <a:cs typeface="Calibri" pitchFamily="34" charset="-120"/>
              </a:rPr>
              <a:t>ex) 1</a:t>
            </a:r>
            <a:r>
              <a:rPr lang="ko-KR" altLang="en-US" sz="1200" dirty="0">
                <a:solidFill>
                  <a:srgbClr val="263042"/>
                </a:solidFill>
                <a:latin typeface="Calibri" pitchFamily="34" charset="0"/>
                <a:ea typeface="Calibri" pitchFamily="34" charset="-122"/>
                <a:cs typeface="Calibri" pitchFamily="34" charset="-120"/>
              </a:rPr>
              <a:t>층 가시 함정에서 플레이어가 사망하면</a:t>
            </a:r>
            <a:r>
              <a:rPr lang="en-US" altLang="ko-KR" sz="1200" dirty="0">
                <a:solidFill>
                  <a:srgbClr val="263042"/>
                </a:solidFill>
                <a:latin typeface="Calibri" pitchFamily="34" charset="0"/>
                <a:ea typeface="Calibri" pitchFamily="34" charset="-122"/>
                <a:cs typeface="Calibri" pitchFamily="34" charset="-120"/>
              </a:rPr>
              <a:t>, Unity</a:t>
            </a:r>
            <a:r>
              <a:rPr lang="ko-KR" altLang="en-US" sz="1200" dirty="0">
                <a:solidFill>
                  <a:srgbClr val="263042"/>
                </a:solidFill>
                <a:latin typeface="Calibri" pitchFamily="34" charset="0"/>
                <a:ea typeface="Calibri" pitchFamily="34" charset="-122"/>
                <a:cs typeface="Calibri" pitchFamily="34" charset="-120"/>
              </a:rPr>
              <a:t>가 </a:t>
            </a:r>
            <a:r>
              <a:rPr lang="en-US" altLang="ko-KR" sz="1200" dirty="0">
                <a:solidFill>
                  <a:srgbClr val="263042"/>
                </a:solidFill>
                <a:latin typeface="Calibri" pitchFamily="34" charset="0"/>
                <a:ea typeface="Calibri" pitchFamily="34" charset="-122"/>
                <a:cs typeface="Calibri" pitchFamily="34" charset="-120"/>
              </a:rPr>
              <a:t>'</a:t>
            </a:r>
            <a:r>
              <a:rPr lang="ko-KR" altLang="en-US" sz="1200" dirty="0">
                <a:solidFill>
                  <a:srgbClr val="263042"/>
                </a:solidFill>
                <a:latin typeface="Calibri" pitchFamily="34" charset="0"/>
                <a:ea typeface="Calibri" pitchFamily="34" charset="-122"/>
                <a:cs typeface="Calibri" pitchFamily="34" charset="-120"/>
              </a:rPr>
              <a:t>가시 함정</a:t>
            </a:r>
            <a:r>
              <a:rPr lang="en-US" altLang="ko-KR" sz="1200" dirty="0">
                <a:solidFill>
                  <a:srgbClr val="263042"/>
                </a:solidFill>
                <a:latin typeface="Calibri" pitchFamily="34" charset="0"/>
                <a:ea typeface="Calibri" pitchFamily="34" charset="-122"/>
                <a:cs typeface="Calibri" pitchFamily="34" charset="-120"/>
              </a:rPr>
              <a:t>' </a:t>
            </a:r>
            <a:r>
              <a:rPr lang="ko-KR" altLang="en-US" sz="1200" dirty="0">
                <a:solidFill>
                  <a:srgbClr val="263042"/>
                </a:solidFill>
                <a:latin typeface="Calibri" pitchFamily="34" charset="0"/>
                <a:ea typeface="Calibri" pitchFamily="34" charset="-122"/>
                <a:cs typeface="Calibri" pitchFamily="34" charset="-120"/>
              </a:rPr>
              <a:t>사망 정보를 </a:t>
            </a:r>
            <a:r>
              <a:rPr lang="ko-KR" altLang="en-US" sz="1200" dirty="0" err="1">
                <a:solidFill>
                  <a:srgbClr val="263042"/>
                </a:solidFill>
                <a:latin typeface="Calibri" pitchFamily="34" charset="0"/>
                <a:ea typeface="Calibri" pitchFamily="34" charset="-122"/>
                <a:cs typeface="Calibri" pitchFamily="34" charset="-120"/>
              </a:rPr>
              <a:t>백엔드로</a:t>
            </a:r>
            <a:r>
              <a:rPr lang="ko-KR" altLang="en-US" sz="1200" dirty="0">
                <a:solidFill>
                  <a:srgbClr val="263042"/>
                </a:solidFill>
                <a:latin typeface="Calibri" pitchFamily="34" charset="0"/>
                <a:ea typeface="Calibri" pitchFamily="34" charset="-122"/>
                <a:cs typeface="Calibri" pitchFamily="34" charset="-120"/>
              </a:rPr>
              <a:t> </a:t>
            </a:r>
            <a:r>
              <a:rPr lang="en-US" sz="1200" dirty="0">
                <a:solidFill>
                  <a:srgbClr val="263042"/>
                </a:solidFill>
                <a:latin typeface="Calibri" pitchFamily="34" charset="0"/>
                <a:ea typeface="Calibri" pitchFamily="34" charset="-122"/>
                <a:cs typeface="Calibri" pitchFamily="34" charset="-120"/>
              </a:rPr>
              <a:t>POST </a:t>
            </a:r>
            <a:r>
              <a:rPr lang="ko-KR" altLang="en-US" sz="1200" dirty="0">
                <a:solidFill>
                  <a:srgbClr val="263042"/>
                </a:solidFill>
                <a:latin typeface="Calibri" pitchFamily="34" charset="0"/>
                <a:ea typeface="Calibri" pitchFamily="34" charset="-122"/>
                <a:cs typeface="Calibri" pitchFamily="34" charset="-120"/>
              </a:rPr>
              <a:t>전송</a:t>
            </a:r>
            <a:r>
              <a:rPr lang="en-US" altLang="ko-KR" sz="1200" dirty="0">
                <a:solidFill>
                  <a:srgbClr val="263042"/>
                </a:solidFill>
                <a:latin typeface="Calibri" pitchFamily="34" charset="0"/>
                <a:ea typeface="Calibri" pitchFamily="34" charset="-122"/>
                <a:cs typeface="Calibri" pitchFamily="34" charset="-120"/>
              </a:rPr>
              <a:t>. ( </a:t>
            </a:r>
            <a:r>
              <a:rPr lang="ko-KR" altLang="en-US" sz="1200" dirty="0" err="1">
                <a:solidFill>
                  <a:srgbClr val="263042"/>
                </a:solidFill>
                <a:latin typeface="Calibri" pitchFamily="34" charset="0"/>
                <a:ea typeface="Calibri" pitchFamily="34" charset="-122"/>
                <a:cs typeface="Calibri" pitchFamily="34" charset="-120"/>
              </a:rPr>
              <a:t>백엔드에서</a:t>
            </a:r>
            <a:r>
              <a:rPr lang="ko-KR" altLang="en-US" sz="1200" dirty="0">
                <a:solidFill>
                  <a:srgbClr val="263042"/>
                </a:solidFill>
                <a:latin typeface="Calibri" pitchFamily="34" charset="0"/>
                <a:ea typeface="Calibri" pitchFamily="34" charset="-122"/>
                <a:cs typeface="Calibri" pitchFamily="34" charset="-120"/>
              </a:rPr>
              <a:t> </a:t>
            </a:r>
            <a:r>
              <a:rPr lang="en-US" altLang="ko-KR" sz="1200" dirty="0">
                <a:solidFill>
                  <a:srgbClr val="263042"/>
                </a:solidFill>
                <a:latin typeface="Calibri" pitchFamily="34" charset="0"/>
                <a:ea typeface="Calibri" pitchFamily="34" charset="-122"/>
                <a:cs typeface="Calibri" pitchFamily="34" charset="-120"/>
              </a:rPr>
              <a:t>2</a:t>
            </a:r>
            <a:r>
              <a:rPr lang="ko-KR" altLang="en-US" sz="1200" dirty="0">
                <a:solidFill>
                  <a:srgbClr val="263042"/>
                </a:solidFill>
                <a:latin typeface="Calibri" pitchFamily="34" charset="0"/>
                <a:ea typeface="Calibri" pitchFamily="34" charset="-122"/>
                <a:cs typeface="Calibri" pitchFamily="34" charset="-120"/>
              </a:rPr>
              <a:t>세대용 대사가 동기 생성 완료됨</a:t>
            </a:r>
            <a:r>
              <a:rPr lang="en-US" altLang="ko-KR" sz="1200" dirty="0">
                <a:solidFill>
                  <a:srgbClr val="263042"/>
                </a:solidFill>
                <a:latin typeface="Calibri" pitchFamily="34" charset="0"/>
                <a:ea typeface="Calibri" pitchFamily="34" charset="-122"/>
                <a:cs typeface="Calibri" pitchFamily="34" charset="-120"/>
              </a:rPr>
              <a:t>)</a:t>
            </a:r>
          </a:p>
        </p:txBody>
      </p:sp>
      <p:sp>
        <p:nvSpPr>
          <p:cNvPr id="22" name="Shape 18"/>
          <p:cNvSpPr/>
          <p:nvPr/>
        </p:nvSpPr>
        <p:spPr>
          <a:xfrm>
            <a:off x="7863840" y="4892040"/>
            <a:ext cx="384048" cy="384048"/>
          </a:xfrm>
          <a:prstGeom prst="ellipse">
            <a:avLst/>
          </a:prstGeom>
          <a:solidFill>
            <a:srgbClr val="0E7C86"/>
          </a:solidFill>
          <a:ln/>
        </p:spPr>
        <p:txBody>
          <a:bodyPr/>
          <a:lstStyle/>
          <a:p>
            <a:endParaRPr/>
          </a:p>
        </p:txBody>
      </p:sp>
      <p:sp>
        <p:nvSpPr>
          <p:cNvPr id="23" name="Text 19"/>
          <p:cNvSpPr/>
          <p:nvPr/>
        </p:nvSpPr>
        <p:spPr>
          <a:xfrm>
            <a:off x="7863840" y="4892040"/>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4</a:t>
            </a:r>
            <a:endParaRPr lang="en-US" sz="1500" dirty="0"/>
          </a:p>
        </p:txBody>
      </p:sp>
      <p:sp>
        <p:nvSpPr>
          <p:cNvPr id="24" name="Text 20"/>
          <p:cNvSpPr/>
          <p:nvPr/>
        </p:nvSpPr>
        <p:spPr>
          <a:xfrm>
            <a:off x="8366760" y="4864608"/>
            <a:ext cx="3108960" cy="731520"/>
          </a:xfrm>
          <a:prstGeom prst="rect">
            <a:avLst/>
          </a:prstGeom>
          <a:noFill/>
          <a:ln/>
        </p:spPr>
        <p:txBody>
          <a:bodyPr wrap="square" lIns="0" tIns="0" rIns="0" bIns="0" rtlCol="0" anchor="ctr"/>
          <a:lstStyle/>
          <a:p>
            <a:pPr marL="0" indent="0">
              <a:buNone/>
            </a:pPr>
            <a:r>
              <a:rPr sz="1200" dirty="0" err="1"/>
              <a:t>대사</a:t>
            </a:r>
            <a:r>
              <a:rPr sz="1200" dirty="0"/>
              <a:t> </a:t>
            </a:r>
            <a:r>
              <a:rPr sz="1200" dirty="0" err="1"/>
              <a:t>렌더링</a:t>
            </a:r>
            <a:r>
              <a:rPr sz="1200" dirty="0"/>
              <a:t> &amp; UI </a:t>
            </a:r>
            <a:r>
              <a:rPr sz="1200" dirty="0" err="1"/>
              <a:t>정렬</a:t>
            </a:r>
            <a:r>
              <a:rPr sz="1200" dirty="0"/>
              <a:t>: </a:t>
            </a:r>
            <a:r>
              <a:rPr sz="1200" dirty="0" err="1"/>
              <a:t>타자기</a:t>
            </a:r>
            <a:r>
              <a:rPr sz="1200" dirty="0"/>
              <a:t> </a:t>
            </a:r>
            <a:r>
              <a:rPr sz="1200" dirty="0" err="1"/>
              <a:t>효과음과</a:t>
            </a:r>
            <a:r>
              <a:rPr sz="1200" dirty="0"/>
              <a:t> </a:t>
            </a:r>
            <a:r>
              <a:rPr sz="1200" dirty="0" err="1"/>
              <a:t>부드러운</a:t>
            </a:r>
            <a:r>
              <a:rPr sz="1200" dirty="0"/>
              <a:t> </a:t>
            </a:r>
            <a:r>
              <a:rPr sz="1200" dirty="0" err="1"/>
              <a:t>스크롤로</a:t>
            </a:r>
            <a:r>
              <a:rPr sz="1200" dirty="0"/>
              <a:t> </a:t>
            </a:r>
            <a:r>
              <a:rPr sz="1200" dirty="0" err="1"/>
              <a:t>문장들이</a:t>
            </a:r>
            <a:r>
              <a:rPr sz="1200" dirty="0"/>
              <a:t> </a:t>
            </a:r>
            <a:r>
              <a:rPr sz="1200" dirty="0" err="1"/>
              <a:t>순차</a:t>
            </a:r>
            <a:r>
              <a:rPr sz="1200" dirty="0"/>
              <a:t> </a:t>
            </a:r>
            <a:r>
              <a:rPr sz="1200" dirty="0" err="1"/>
              <a:t>타이핑되며</a:t>
            </a:r>
            <a:r>
              <a:rPr lang="en-US" sz="1200" dirty="0"/>
              <a:t> </a:t>
            </a:r>
            <a:r>
              <a:rPr lang="ko-KR" altLang="en-US" sz="1200" dirty="0"/>
              <a:t>출력됨</a:t>
            </a:r>
            <a:endParaRPr lang="en-US" sz="1200" dirty="0"/>
          </a:p>
        </p:txBody>
      </p:sp>
      <p:sp>
        <p:nvSpPr>
          <p:cNvPr id="25" name="Text 21"/>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시연 (Demo)</a:t>
            </a:r>
            <a:endParaRPr lang="en-US" sz="900" dirty="0"/>
          </a:p>
        </p:txBody>
      </p:sp>
      <p:sp>
        <p:nvSpPr>
          <p:cNvPr id="26" name="Text 22"/>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12</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11  RESULTS &amp; NEXT STEPS</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결과 및 향후 개선 사항</a:t>
            </a:r>
            <a:endParaRPr lang="en-US" sz="3000" dirty="0"/>
          </a:p>
        </p:txBody>
      </p:sp>
      <p:sp>
        <p:nvSpPr>
          <p:cNvPr id="6" name="Text 3"/>
          <p:cNvSpPr/>
          <p:nvPr/>
        </p:nvSpPr>
        <p:spPr>
          <a:xfrm>
            <a:off x="548640" y="1600200"/>
            <a:ext cx="5120640" cy="320040"/>
          </a:xfrm>
          <a:prstGeom prst="rect">
            <a:avLst/>
          </a:prstGeom>
          <a:noFill/>
          <a:ln/>
        </p:spPr>
        <p:txBody>
          <a:bodyPr wrap="square" lIns="0" tIns="0" rIns="0" bIns="0" rtlCol="0" anchor="ctr"/>
          <a:lstStyle/>
          <a:p>
            <a:pPr marL="0" indent="0">
              <a:buNone/>
            </a:pPr>
            <a:r>
              <a:rPr lang="en-US" sz="1500" b="1" dirty="0">
                <a:solidFill>
                  <a:srgbClr val="0F1F3D"/>
                </a:solidFill>
                <a:latin typeface="Cambria" pitchFamily="34" charset="0"/>
                <a:ea typeface="Cambria" pitchFamily="34" charset="-122"/>
                <a:cs typeface="Cambria" pitchFamily="34" charset="-120"/>
              </a:rPr>
              <a:t>결과 (Results)</a:t>
            </a:r>
            <a:endParaRPr lang="en-US" sz="1500" dirty="0"/>
          </a:p>
        </p:txBody>
      </p:sp>
      <p:sp>
        <p:nvSpPr>
          <p:cNvPr id="7" name="Shape 4"/>
          <p:cNvSpPr/>
          <p:nvPr/>
        </p:nvSpPr>
        <p:spPr>
          <a:xfrm>
            <a:off x="548640" y="2011680"/>
            <a:ext cx="1737360" cy="1371600"/>
          </a:xfrm>
          <a:prstGeom prst="roundRect">
            <a:avLst>
              <a:gd name="adj" fmla="val 5333"/>
            </a:avLst>
          </a:prstGeom>
          <a:solidFill>
            <a:srgbClr val="E9F4F3"/>
          </a:solidFill>
          <a:ln w="12700">
            <a:solidFill>
              <a:srgbClr val="E2E6EC"/>
            </a:solidFill>
            <a:prstDash val="solid"/>
          </a:ln>
        </p:spPr>
        <p:txBody>
          <a:bodyPr/>
          <a:lstStyle/>
          <a:p>
            <a:endParaRPr/>
          </a:p>
        </p:txBody>
      </p:sp>
      <p:sp>
        <p:nvSpPr>
          <p:cNvPr id="8" name="Text 5"/>
          <p:cNvSpPr/>
          <p:nvPr/>
        </p:nvSpPr>
        <p:spPr>
          <a:xfrm>
            <a:off x="640080" y="2148840"/>
            <a:ext cx="1554480" cy="548640"/>
          </a:xfrm>
          <a:prstGeom prst="rect">
            <a:avLst/>
          </a:prstGeom>
          <a:noFill/>
          <a:ln/>
        </p:spPr>
        <p:txBody>
          <a:bodyPr wrap="square" lIns="0" tIns="0" rIns="0" bIns="0" rtlCol="0" anchor="ctr"/>
          <a:lstStyle/>
          <a:p>
            <a:pPr marL="0" indent="0" algn="ctr">
              <a:buNone/>
            </a:pPr>
            <a:r>
              <a:rPr lang="en-US" sz="2600" b="1" dirty="0">
                <a:solidFill>
                  <a:srgbClr val="0E7C86"/>
                </a:solidFill>
                <a:latin typeface="Cambria" pitchFamily="34" charset="0"/>
                <a:ea typeface="Cambria" pitchFamily="34" charset="-122"/>
                <a:cs typeface="Cambria" pitchFamily="34" charset="-120"/>
              </a:rPr>
              <a:t>00%</a:t>
            </a:r>
            <a:endParaRPr lang="en-US" sz="2600" dirty="0"/>
          </a:p>
        </p:txBody>
      </p:sp>
      <p:sp>
        <p:nvSpPr>
          <p:cNvPr id="9" name="Text 6"/>
          <p:cNvSpPr/>
          <p:nvPr/>
        </p:nvSpPr>
        <p:spPr>
          <a:xfrm>
            <a:off x="640080" y="2788920"/>
            <a:ext cx="1554480" cy="548640"/>
          </a:xfrm>
          <a:prstGeom prst="rect">
            <a:avLst/>
          </a:prstGeom>
          <a:noFill/>
          <a:ln/>
        </p:spPr>
        <p:txBody>
          <a:bodyPr wrap="square" lIns="0" tIns="0" rIns="0" bIns="0" rtlCol="0" anchor="ctr"/>
          <a:lstStyle/>
          <a:p>
            <a:pPr marL="0" indent="0" algn="ctr">
              <a:buNone/>
            </a:pPr>
            <a:r>
              <a:rPr lang="en-US" sz="1000" dirty="0">
                <a:solidFill>
                  <a:srgbClr val="6B7686"/>
                </a:solidFill>
                <a:latin typeface="Calibri" pitchFamily="34" charset="0"/>
                <a:ea typeface="Calibri" pitchFamily="34" charset="-122"/>
                <a:cs typeface="Calibri" pitchFamily="34" charset="-120"/>
              </a:rPr>
              <a:t>정량 지표 1을 입력하세요</a:t>
            </a:r>
            <a:endParaRPr lang="en-US" sz="1000" dirty="0"/>
          </a:p>
        </p:txBody>
      </p:sp>
      <p:sp>
        <p:nvSpPr>
          <p:cNvPr id="10" name="Shape 7"/>
          <p:cNvSpPr/>
          <p:nvPr/>
        </p:nvSpPr>
        <p:spPr>
          <a:xfrm>
            <a:off x="2423160" y="2011680"/>
            <a:ext cx="1737360" cy="1371600"/>
          </a:xfrm>
          <a:prstGeom prst="roundRect">
            <a:avLst>
              <a:gd name="adj" fmla="val 5333"/>
            </a:avLst>
          </a:prstGeom>
          <a:solidFill>
            <a:srgbClr val="E9F4F3"/>
          </a:solidFill>
          <a:ln w="12700">
            <a:solidFill>
              <a:srgbClr val="E2E6EC"/>
            </a:solidFill>
            <a:prstDash val="solid"/>
          </a:ln>
        </p:spPr>
        <p:txBody>
          <a:bodyPr/>
          <a:lstStyle/>
          <a:p>
            <a:endParaRPr/>
          </a:p>
        </p:txBody>
      </p:sp>
      <p:sp>
        <p:nvSpPr>
          <p:cNvPr id="11" name="Text 8"/>
          <p:cNvSpPr/>
          <p:nvPr/>
        </p:nvSpPr>
        <p:spPr>
          <a:xfrm>
            <a:off x="2514600" y="2148840"/>
            <a:ext cx="1554480" cy="548640"/>
          </a:xfrm>
          <a:prstGeom prst="rect">
            <a:avLst/>
          </a:prstGeom>
          <a:noFill/>
          <a:ln/>
        </p:spPr>
        <p:txBody>
          <a:bodyPr wrap="square" lIns="0" tIns="0" rIns="0" bIns="0" rtlCol="0" anchor="ctr"/>
          <a:lstStyle/>
          <a:p>
            <a:pPr marL="0" indent="0" algn="ctr">
              <a:buNone/>
            </a:pPr>
            <a:r>
              <a:rPr lang="en-US" sz="2600" b="1" dirty="0">
                <a:solidFill>
                  <a:srgbClr val="0E7C86"/>
                </a:solidFill>
                <a:latin typeface="Cambria" pitchFamily="34" charset="0"/>
                <a:ea typeface="Cambria" pitchFamily="34" charset="-122"/>
                <a:cs typeface="Cambria" pitchFamily="34" charset="-120"/>
              </a:rPr>
              <a:t>00</a:t>
            </a:r>
            <a:endParaRPr lang="en-US" sz="2600" dirty="0"/>
          </a:p>
        </p:txBody>
      </p:sp>
      <p:sp>
        <p:nvSpPr>
          <p:cNvPr id="12" name="Text 9"/>
          <p:cNvSpPr/>
          <p:nvPr/>
        </p:nvSpPr>
        <p:spPr>
          <a:xfrm>
            <a:off x="2514600" y="2788920"/>
            <a:ext cx="1554480" cy="548640"/>
          </a:xfrm>
          <a:prstGeom prst="rect">
            <a:avLst/>
          </a:prstGeom>
          <a:noFill/>
          <a:ln/>
        </p:spPr>
        <p:txBody>
          <a:bodyPr wrap="square" lIns="0" tIns="0" rIns="0" bIns="0" rtlCol="0" anchor="ctr"/>
          <a:lstStyle/>
          <a:p>
            <a:pPr marL="0" indent="0" algn="ctr">
              <a:buNone/>
            </a:pPr>
            <a:r>
              <a:rPr lang="en-US" sz="1000" dirty="0">
                <a:solidFill>
                  <a:srgbClr val="6B7686"/>
                </a:solidFill>
                <a:latin typeface="Calibri" pitchFamily="34" charset="0"/>
                <a:ea typeface="Calibri" pitchFamily="34" charset="-122"/>
                <a:cs typeface="Calibri" pitchFamily="34" charset="-120"/>
              </a:rPr>
              <a:t>정량 지표 2를 입력하세요</a:t>
            </a:r>
            <a:endParaRPr lang="en-US" sz="1000" dirty="0"/>
          </a:p>
        </p:txBody>
      </p:sp>
      <p:sp>
        <p:nvSpPr>
          <p:cNvPr id="13" name="Shape 10"/>
          <p:cNvSpPr/>
          <p:nvPr/>
        </p:nvSpPr>
        <p:spPr>
          <a:xfrm>
            <a:off x="4297680" y="2011680"/>
            <a:ext cx="1737360" cy="1371600"/>
          </a:xfrm>
          <a:prstGeom prst="roundRect">
            <a:avLst>
              <a:gd name="adj" fmla="val 5333"/>
            </a:avLst>
          </a:prstGeom>
          <a:solidFill>
            <a:srgbClr val="E9F4F3"/>
          </a:solidFill>
          <a:ln w="12700">
            <a:solidFill>
              <a:srgbClr val="E2E6EC"/>
            </a:solidFill>
            <a:prstDash val="solid"/>
          </a:ln>
        </p:spPr>
        <p:txBody>
          <a:bodyPr/>
          <a:lstStyle/>
          <a:p>
            <a:endParaRPr/>
          </a:p>
        </p:txBody>
      </p:sp>
      <p:sp>
        <p:nvSpPr>
          <p:cNvPr id="14" name="Text 11"/>
          <p:cNvSpPr/>
          <p:nvPr/>
        </p:nvSpPr>
        <p:spPr>
          <a:xfrm>
            <a:off x="4389120" y="2148840"/>
            <a:ext cx="1554480" cy="548640"/>
          </a:xfrm>
          <a:prstGeom prst="rect">
            <a:avLst/>
          </a:prstGeom>
          <a:noFill/>
          <a:ln/>
        </p:spPr>
        <p:txBody>
          <a:bodyPr wrap="square" lIns="0" tIns="0" rIns="0" bIns="0" rtlCol="0" anchor="ctr"/>
          <a:lstStyle/>
          <a:p>
            <a:pPr marL="0" indent="0" algn="ctr">
              <a:buNone/>
            </a:pPr>
            <a:r>
              <a:rPr lang="en-US" sz="2600" b="1" dirty="0">
                <a:solidFill>
                  <a:srgbClr val="0E7C86"/>
                </a:solidFill>
                <a:latin typeface="Cambria" pitchFamily="34" charset="0"/>
                <a:ea typeface="Cambria" pitchFamily="34" charset="-122"/>
                <a:cs typeface="Cambria" pitchFamily="34" charset="-120"/>
              </a:rPr>
              <a:t>00x</a:t>
            </a:r>
            <a:endParaRPr lang="en-US" sz="2600" dirty="0"/>
          </a:p>
        </p:txBody>
      </p:sp>
      <p:sp>
        <p:nvSpPr>
          <p:cNvPr id="15" name="Text 12"/>
          <p:cNvSpPr/>
          <p:nvPr/>
        </p:nvSpPr>
        <p:spPr>
          <a:xfrm>
            <a:off x="4389120" y="2788920"/>
            <a:ext cx="1554480" cy="548640"/>
          </a:xfrm>
          <a:prstGeom prst="rect">
            <a:avLst/>
          </a:prstGeom>
          <a:noFill/>
          <a:ln/>
        </p:spPr>
        <p:txBody>
          <a:bodyPr wrap="square" lIns="0" tIns="0" rIns="0" bIns="0" rtlCol="0" anchor="ctr"/>
          <a:lstStyle/>
          <a:p>
            <a:pPr marL="0" indent="0" algn="ctr">
              <a:buNone/>
            </a:pPr>
            <a:r>
              <a:rPr lang="en-US" sz="1000" dirty="0">
                <a:solidFill>
                  <a:srgbClr val="6B7686"/>
                </a:solidFill>
                <a:latin typeface="Calibri" pitchFamily="34" charset="0"/>
                <a:ea typeface="Calibri" pitchFamily="34" charset="-122"/>
                <a:cs typeface="Calibri" pitchFamily="34" charset="-120"/>
              </a:rPr>
              <a:t>정량 지표 3을 입력하세요</a:t>
            </a:r>
            <a:endParaRPr lang="en-US" sz="1000" dirty="0"/>
          </a:p>
        </p:txBody>
      </p:sp>
      <p:sp>
        <p:nvSpPr>
          <p:cNvPr id="16" name="Shape 13"/>
          <p:cNvSpPr/>
          <p:nvPr/>
        </p:nvSpPr>
        <p:spPr>
          <a:xfrm>
            <a:off x="548640" y="3657600"/>
            <a:ext cx="5257800" cy="2377440"/>
          </a:xfrm>
          <a:prstGeom prst="roundRect">
            <a:avLst>
              <a:gd name="adj" fmla="val 3077"/>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7" name="Text 14"/>
          <p:cNvSpPr/>
          <p:nvPr/>
        </p:nvSpPr>
        <p:spPr>
          <a:xfrm>
            <a:off x="822960" y="3886200"/>
            <a:ext cx="4709160" cy="2011680"/>
          </a:xfrm>
          <a:prstGeom prst="rect">
            <a:avLst/>
          </a:prstGeom>
          <a:noFill/>
          <a:ln/>
        </p:spPr>
        <p:txBody>
          <a:bodyPr wrap="square" lIns="0" tIns="0" rIns="0" bIns="0" rtlCol="0" anchor="ctr"/>
          <a:lstStyle/>
          <a:p>
            <a:pPr marL="342900" indent="-342900">
              <a:spcAft>
                <a:spcPts val="1000"/>
              </a:spcAft>
              <a:buSzPct val="100000"/>
              <a:buChar char="•"/>
            </a:pPr>
            <a:r>
              <a:rPr sz="1250" dirty="0"/>
              <a:t>렉 </a:t>
            </a:r>
            <a:r>
              <a:rPr sz="1250" dirty="0" err="1"/>
              <a:t>현상</a:t>
            </a:r>
            <a:r>
              <a:rPr sz="1250" dirty="0"/>
              <a:t> </a:t>
            </a:r>
            <a:r>
              <a:rPr sz="1250" dirty="0" err="1"/>
              <a:t>해소</a:t>
            </a:r>
            <a:r>
              <a:rPr sz="1250" dirty="0"/>
              <a:t>: AI </a:t>
            </a:r>
            <a:r>
              <a:rPr sz="1250" dirty="0" err="1"/>
              <a:t>연산</a:t>
            </a:r>
            <a:r>
              <a:rPr sz="1250" dirty="0"/>
              <a:t> </a:t>
            </a:r>
            <a:r>
              <a:rPr sz="1250" dirty="0" err="1"/>
              <a:t>대기</a:t>
            </a:r>
            <a:r>
              <a:rPr sz="1250" dirty="0"/>
              <a:t> </a:t>
            </a:r>
            <a:r>
              <a:rPr sz="1250" dirty="0" err="1"/>
              <a:t>시간을</a:t>
            </a:r>
            <a:r>
              <a:rPr sz="1250" dirty="0"/>
              <a:t> </a:t>
            </a:r>
            <a:r>
              <a:rPr sz="1250" dirty="0" err="1"/>
              <a:t>사망</a:t>
            </a:r>
            <a:r>
              <a:rPr sz="1250" dirty="0"/>
              <a:t> </a:t>
            </a:r>
            <a:r>
              <a:rPr sz="1250" dirty="0" err="1"/>
              <a:t>리스폰</a:t>
            </a:r>
            <a:r>
              <a:rPr sz="1250" dirty="0"/>
              <a:t> </a:t>
            </a:r>
            <a:r>
              <a:rPr sz="1250" dirty="0" err="1"/>
              <a:t>시간으로</a:t>
            </a:r>
            <a:r>
              <a:rPr sz="1250" dirty="0"/>
              <a:t> </a:t>
            </a:r>
            <a:br>
              <a:rPr lang="en-US" sz="1250" dirty="0"/>
            </a:br>
            <a:r>
              <a:rPr sz="1250" dirty="0" err="1"/>
              <a:t>이관하여</a:t>
            </a:r>
            <a:r>
              <a:rPr sz="1250" dirty="0"/>
              <a:t> </a:t>
            </a:r>
            <a:r>
              <a:rPr sz="1250" dirty="0" err="1"/>
              <a:t>대화</a:t>
            </a:r>
            <a:r>
              <a:rPr sz="1250" dirty="0"/>
              <a:t> </a:t>
            </a:r>
            <a:r>
              <a:rPr sz="1250" dirty="0" err="1"/>
              <a:t>진입</a:t>
            </a:r>
            <a:r>
              <a:rPr sz="1250" dirty="0"/>
              <a:t> </a:t>
            </a:r>
            <a:r>
              <a:rPr sz="1250" dirty="0" err="1"/>
              <a:t>속도를</a:t>
            </a:r>
            <a:r>
              <a:rPr sz="1250" dirty="0"/>
              <a:t> </a:t>
            </a:r>
            <a:r>
              <a:rPr sz="1250" dirty="0" err="1"/>
              <a:t>획기적으로</a:t>
            </a:r>
            <a:r>
              <a:rPr sz="1250" dirty="0"/>
              <a:t> </a:t>
            </a:r>
            <a:r>
              <a:rPr sz="1250" dirty="0" err="1"/>
              <a:t>개선</a:t>
            </a:r>
            <a:endParaRPr lang="en-US" sz="1250" dirty="0"/>
          </a:p>
          <a:p>
            <a:pPr marL="342900" indent="-342900">
              <a:spcAft>
                <a:spcPts val="1000"/>
              </a:spcAft>
              <a:buSzPct val="100000"/>
              <a:buChar char="•"/>
            </a:pPr>
            <a:r>
              <a:rPr sz="1250" dirty="0" err="1"/>
              <a:t>비주얼</a:t>
            </a:r>
            <a:r>
              <a:rPr sz="1250" dirty="0"/>
              <a:t> </a:t>
            </a:r>
            <a:r>
              <a:rPr sz="1250" dirty="0" err="1"/>
              <a:t>몰입감</a:t>
            </a:r>
            <a:r>
              <a:rPr sz="1250" dirty="0"/>
              <a:t> </a:t>
            </a:r>
            <a:r>
              <a:rPr sz="1250" dirty="0" err="1"/>
              <a:t>증대</a:t>
            </a:r>
            <a:r>
              <a:rPr sz="1250" dirty="0"/>
              <a:t>: </a:t>
            </a:r>
            <a:r>
              <a:rPr sz="1250" dirty="0" err="1"/>
              <a:t>Y축</a:t>
            </a:r>
            <a:r>
              <a:rPr sz="1250" dirty="0"/>
              <a:t> </a:t>
            </a:r>
            <a:r>
              <a:rPr sz="1250" dirty="0" err="1"/>
              <a:t>오프셋</a:t>
            </a:r>
            <a:r>
              <a:rPr sz="1250" dirty="0"/>
              <a:t> </a:t>
            </a:r>
            <a:r>
              <a:rPr sz="1250" dirty="0" err="1"/>
              <a:t>카메라</a:t>
            </a:r>
            <a:r>
              <a:rPr sz="1250" dirty="0"/>
              <a:t> </a:t>
            </a:r>
            <a:r>
              <a:rPr sz="1250" dirty="0" err="1"/>
              <a:t>추적</a:t>
            </a:r>
            <a:r>
              <a:rPr sz="1250" dirty="0"/>
              <a:t> 및 한 </a:t>
            </a:r>
            <a:r>
              <a:rPr sz="1250" dirty="0" err="1"/>
              <a:t>글자씩</a:t>
            </a:r>
            <a:r>
              <a:rPr sz="1250" dirty="0"/>
              <a:t> </a:t>
            </a:r>
            <a:br>
              <a:rPr lang="en-US" sz="1250" dirty="0"/>
            </a:br>
            <a:r>
              <a:rPr sz="1250" dirty="0"/>
              <a:t>뜸 </a:t>
            </a:r>
            <a:r>
              <a:rPr sz="1250" dirty="0" err="1"/>
              <a:t>들이며</a:t>
            </a:r>
            <a:r>
              <a:rPr sz="1250" dirty="0"/>
              <a:t> </a:t>
            </a:r>
            <a:r>
              <a:rPr sz="1250" dirty="0" err="1"/>
              <a:t>출력되는</a:t>
            </a:r>
            <a:r>
              <a:rPr sz="1250" dirty="0"/>
              <a:t> </a:t>
            </a:r>
            <a:r>
              <a:rPr sz="1250" dirty="0" err="1"/>
              <a:t>타자기</a:t>
            </a:r>
            <a:r>
              <a:rPr sz="1250" dirty="0"/>
              <a:t> </a:t>
            </a:r>
            <a:r>
              <a:rPr sz="1250" dirty="0" err="1"/>
              <a:t>효과로</a:t>
            </a:r>
            <a:r>
              <a:rPr sz="1250" dirty="0"/>
              <a:t> </a:t>
            </a:r>
            <a:r>
              <a:rPr sz="1250" dirty="0" err="1"/>
              <a:t>아날로그</a:t>
            </a:r>
            <a:r>
              <a:rPr sz="1250" dirty="0"/>
              <a:t> </a:t>
            </a:r>
            <a:r>
              <a:rPr sz="1250" dirty="0" err="1"/>
              <a:t>게임의</a:t>
            </a:r>
            <a:r>
              <a:rPr sz="1250" dirty="0"/>
              <a:t> </a:t>
            </a:r>
            <a:r>
              <a:rPr sz="1250" dirty="0" err="1"/>
              <a:t>손맛</a:t>
            </a:r>
            <a:r>
              <a:rPr lang="ko-KR" altLang="en-US" sz="1250" dirty="0"/>
              <a:t>을</a:t>
            </a:r>
            <a:r>
              <a:rPr sz="1250" dirty="0"/>
              <a:t> </a:t>
            </a:r>
            <a:br>
              <a:rPr lang="en-US" sz="1250" dirty="0"/>
            </a:br>
            <a:r>
              <a:rPr sz="1250" dirty="0" err="1"/>
              <a:t>강화</a:t>
            </a:r>
            <a:endParaRPr lang="en-US" sz="1250" dirty="0"/>
          </a:p>
          <a:p>
            <a:pPr marL="342900" indent="-342900">
              <a:spcAft>
                <a:spcPts val="1000"/>
              </a:spcAft>
              <a:buSzPct val="100000"/>
              <a:buChar char="•"/>
            </a:pPr>
            <a:r>
              <a:rPr sz="1250" dirty="0"/>
              <a:t>1세대 </a:t>
            </a:r>
            <a:r>
              <a:rPr sz="1250" dirty="0" err="1"/>
              <a:t>예외</a:t>
            </a:r>
            <a:r>
              <a:rPr sz="1250" dirty="0"/>
              <a:t> </a:t>
            </a:r>
            <a:r>
              <a:rPr sz="1250" dirty="0" err="1"/>
              <a:t>차단</a:t>
            </a:r>
            <a:r>
              <a:rPr sz="1250" dirty="0"/>
              <a:t>: </a:t>
            </a:r>
            <a:r>
              <a:rPr sz="1250" dirty="0" err="1"/>
              <a:t>DB가</a:t>
            </a:r>
            <a:r>
              <a:rPr sz="1250" dirty="0"/>
              <a:t> </a:t>
            </a:r>
            <a:r>
              <a:rPr sz="1250" dirty="0" err="1"/>
              <a:t>완전</a:t>
            </a:r>
            <a:r>
              <a:rPr sz="1250" dirty="0"/>
              <a:t> </a:t>
            </a:r>
            <a:r>
              <a:rPr sz="1250" dirty="0" err="1"/>
              <a:t>공백인</a:t>
            </a:r>
            <a:r>
              <a:rPr sz="1250" dirty="0"/>
              <a:t> </a:t>
            </a:r>
            <a:r>
              <a:rPr sz="1250" dirty="0" err="1"/>
              <a:t>최악의</a:t>
            </a:r>
            <a:r>
              <a:rPr sz="1250" dirty="0"/>
              <a:t> </a:t>
            </a:r>
            <a:r>
              <a:rPr sz="1250" dirty="0" err="1"/>
              <a:t>콜드스타트</a:t>
            </a:r>
            <a:r>
              <a:rPr sz="1250" dirty="0"/>
              <a:t> </a:t>
            </a:r>
            <a:br>
              <a:rPr lang="en-US" sz="1250" dirty="0"/>
            </a:br>
            <a:r>
              <a:rPr sz="1250" dirty="0" err="1"/>
              <a:t>환경에서도</a:t>
            </a:r>
            <a:r>
              <a:rPr sz="1250" dirty="0"/>
              <a:t> 1세대 </a:t>
            </a:r>
            <a:r>
              <a:rPr sz="1250" dirty="0" err="1"/>
              <a:t>하드코딩</a:t>
            </a:r>
            <a:r>
              <a:rPr sz="1250" dirty="0"/>
              <a:t> </a:t>
            </a:r>
            <a:r>
              <a:rPr sz="1250" dirty="0" err="1"/>
              <a:t>필터로</a:t>
            </a:r>
            <a:r>
              <a:rPr sz="1250" dirty="0"/>
              <a:t> </a:t>
            </a:r>
            <a:r>
              <a:rPr sz="1250" dirty="0" err="1"/>
              <a:t>안정적인</a:t>
            </a:r>
            <a:r>
              <a:rPr sz="1250" dirty="0"/>
              <a:t> </a:t>
            </a:r>
            <a:r>
              <a:rPr sz="1250" dirty="0" err="1"/>
              <a:t>구동력</a:t>
            </a:r>
            <a:r>
              <a:rPr sz="1250" dirty="0"/>
              <a:t> </a:t>
            </a:r>
            <a:r>
              <a:rPr sz="1250" dirty="0" err="1"/>
              <a:t>입증</a:t>
            </a:r>
            <a:endParaRPr lang="en-US" sz="1250" dirty="0"/>
          </a:p>
        </p:txBody>
      </p:sp>
      <p:sp>
        <p:nvSpPr>
          <p:cNvPr id="18" name="Shape 15"/>
          <p:cNvSpPr/>
          <p:nvPr/>
        </p:nvSpPr>
        <p:spPr>
          <a:xfrm>
            <a:off x="6126480" y="1600200"/>
            <a:ext cx="5486400" cy="4434840"/>
          </a:xfrm>
          <a:prstGeom prst="roundRect">
            <a:avLst>
              <a:gd name="adj" fmla="val 1649"/>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dirty="0"/>
          </a:p>
        </p:txBody>
      </p:sp>
      <p:sp>
        <p:nvSpPr>
          <p:cNvPr id="19" name="Text 16"/>
          <p:cNvSpPr/>
          <p:nvPr/>
        </p:nvSpPr>
        <p:spPr>
          <a:xfrm>
            <a:off x="6400800" y="1828800"/>
            <a:ext cx="4937760" cy="365760"/>
          </a:xfrm>
          <a:prstGeom prst="rect">
            <a:avLst/>
          </a:prstGeom>
          <a:noFill/>
          <a:ln/>
        </p:spPr>
        <p:txBody>
          <a:bodyPr wrap="square" lIns="0" tIns="0" rIns="0" bIns="0" rtlCol="0" anchor="ctr"/>
          <a:lstStyle/>
          <a:p>
            <a:pPr marL="0" indent="0">
              <a:buNone/>
            </a:pPr>
            <a:r>
              <a:rPr sz="1500" dirty="0" err="1">
                <a:solidFill>
                  <a:schemeClr val="bg1"/>
                </a:solidFill>
                <a:latin typeface="Calibri" panose="020F0502020204030204" pitchFamily="34" charset="0"/>
                <a:cs typeface="Calibri" panose="020F0502020204030204" pitchFamily="34" charset="0"/>
              </a:rPr>
              <a:t>향후</a:t>
            </a:r>
            <a:r>
              <a:rPr sz="1500" dirty="0">
                <a:solidFill>
                  <a:schemeClr val="bg1"/>
                </a:solidFill>
                <a:latin typeface="Calibri" panose="020F0502020204030204" pitchFamily="34" charset="0"/>
                <a:cs typeface="Calibri" panose="020F0502020204030204" pitchFamily="34" charset="0"/>
              </a:rPr>
              <a:t> </a:t>
            </a:r>
            <a:r>
              <a:rPr sz="1500" dirty="0" err="1">
                <a:solidFill>
                  <a:schemeClr val="bg1"/>
                </a:solidFill>
                <a:latin typeface="Calibri" panose="020F0502020204030204" pitchFamily="34" charset="0"/>
                <a:cs typeface="Calibri" panose="020F0502020204030204" pitchFamily="34" charset="0"/>
              </a:rPr>
              <a:t>개선</a:t>
            </a:r>
            <a:r>
              <a:rPr sz="1500" dirty="0">
                <a:solidFill>
                  <a:schemeClr val="bg1"/>
                </a:solidFill>
                <a:latin typeface="Calibri" panose="020F0502020204030204" pitchFamily="34" charset="0"/>
                <a:cs typeface="Calibri" panose="020F0502020204030204" pitchFamily="34" charset="0"/>
              </a:rPr>
              <a:t> </a:t>
            </a:r>
            <a:r>
              <a:rPr sz="1500" dirty="0" err="1">
                <a:solidFill>
                  <a:schemeClr val="bg1"/>
                </a:solidFill>
                <a:latin typeface="Calibri" panose="020F0502020204030204" pitchFamily="34" charset="0"/>
                <a:cs typeface="Calibri" panose="020F0502020204030204" pitchFamily="34" charset="0"/>
              </a:rPr>
              <a:t>사항</a:t>
            </a:r>
            <a:r>
              <a:rPr lang="en-US" sz="1500" dirty="0">
                <a:solidFill>
                  <a:schemeClr val="bg1"/>
                </a:solidFill>
                <a:latin typeface="Calibri" panose="020F0502020204030204" pitchFamily="34" charset="0"/>
                <a:cs typeface="Calibri" panose="020F0502020204030204" pitchFamily="34" charset="0"/>
              </a:rPr>
              <a:t> (Future Work)</a:t>
            </a:r>
          </a:p>
        </p:txBody>
      </p:sp>
      <p:sp>
        <p:nvSpPr>
          <p:cNvPr id="20" name="Shape 17"/>
          <p:cNvSpPr/>
          <p:nvPr/>
        </p:nvSpPr>
        <p:spPr>
          <a:xfrm>
            <a:off x="6400800" y="2331720"/>
            <a:ext cx="365760" cy="365760"/>
          </a:xfrm>
          <a:prstGeom prst="ellipse">
            <a:avLst/>
          </a:prstGeom>
          <a:solidFill>
            <a:srgbClr val="0E7C86"/>
          </a:solidFill>
          <a:ln/>
        </p:spPr>
        <p:txBody>
          <a:bodyPr/>
          <a:lstStyle/>
          <a:p>
            <a:endParaRPr/>
          </a:p>
        </p:txBody>
      </p:sp>
      <p:pic>
        <p:nvPicPr>
          <p:cNvPr id="21" name="Image 1" descr="preencoded.png"/>
          <p:cNvPicPr>
            <a:picLocks noChangeAspect="1"/>
          </p:cNvPicPr>
          <p:nvPr/>
        </p:nvPicPr>
        <p:blipFill>
          <a:blip r:embed="rId5"/>
          <a:stretch>
            <a:fillRect/>
          </a:stretch>
        </p:blipFill>
        <p:spPr>
          <a:xfrm>
            <a:off x="6492240" y="2423160"/>
            <a:ext cx="182880" cy="182880"/>
          </a:xfrm>
          <a:prstGeom prst="rect">
            <a:avLst/>
          </a:prstGeom>
        </p:spPr>
      </p:pic>
      <p:sp>
        <p:nvSpPr>
          <p:cNvPr id="22" name="Text 18"/>
          <p:cNvSpPr/>
          <p:nvPr/>
        </p:nvSpPr>
        <p:spPr>
          <a:xfrm>
            <a:off x="6903720" y="2313432"/>
            <a:ext cx="4480560" cy="484632"/>
          </a:xfrm>
          <a:prstGeom prst="rect">
            <a:avLst/>
          </a:prstGeom>
          <a:noFill/>
          <a:ln/>
        </p:spPr>
        <p:txBody>
          <a:bodyPr wrap="square" lIns="0" tIns="0" rIns="0" bIns="0" rtlCol="0" anchor="ctr"/>
          <a:lstStyle/>
          <a:p>
            <a:pPr marL="0" indent="0">
              <a:buNone/>
            </a:pPr>
            <a:r>
              <a:rPr lang="en-US" sz="1250" dirty="0">
                <a:solidFill>
                  <a:schemeClr val="bg1"/>
                </a:solidFill>
              </a:rPr>
              <a:t>A</a:t>
            </a:r>
            <a:r>
              <a:rPr sz="1250" dirty="0">
                <a:solidFill>
                  <a:schemeClr val="bg1"/>
                </a:solidFill>
              </a:rPr>
              <a:t>I </a:t>
            </a:r>
            <a:r>
              <a:rPr sz="1250" dirty="0" err="1">
                <a:solidFill>
                  <a:schemeClr val="bg1"/>
                </a:solidFill>
              </a:rPr>
              <a:t>문지기</a:t>
            </a:r>
            <a:r>
              <a:rPr sz="1250" dirty="0">
                <a:solidFill>
                  <a:schemeClr val="bg1"/>
                </a:solidFill>
              </a:rPr>
              <a:t> </a:t>
            </a:r>
            <a:r>
              <a:rPr sz="1250" dirty="0" err="1">
                <a:solidFill>
                  <a:schemeClr val="bg1"/>
                </a:solidFill>
              </a:rPr>
              <a:t>조언</a:t>
            </a:r>
            <a:r>
              <a:rPr sz="1250" dirty="0">
                <a:solidFill>
                  <a:schemeClr val="bg1"/>
                </a:solidFill>
              </a:rPr>
              <a:t> 시 </a:t>
            </a:r>
            <a:r>
              <a:rPr sz="1250" dirty="0" err="1">
                <a:solidFill>
                  <a:schemeClr val="bg1"/>
                </a:solidFill>
              </a:rPr>
              <a:t>플레이어가</a:t>
            </a:r>
            <a:r>
              <a:rPr sz="1250" dirty="0">
                <a:solidFill>
                  <a:schemeClr val="bg1"/>
                </a:solidFill>
              </a:rPr>
              <a:t> </a:t>
            </a:r>
            <a:r>
              <a:rPr sz="1250" dirty="0" err="1">
                <a:solidFill>
                  <a:schemeClr val="bg1"/>
                </a:solidFill>
              </a:rPr>
              <a:t>현재</a:t>
            </a:r>
            <a:r>
              <a:rPr sz="1250" dirty="0">
                <a:solidFill>
                  <a:schemeClr val="bg1"/>
                </a:solidFill>
              </a:rPr>
              <a:t> </a:t>
            </a:r>
            <a:r>
              <a:rPr sz="1250" dirty="0" err="1">
                <a:solidFill>
                  <a:schemeClr val="bg1"/>
                </a:solidFill>
              </a:rPr>
              <a:t>장착</a:t>
            </a:r>
            <a:r>
              <a:rPr sz="1250" dirty="0">
                <a:solidFill>
                  <a:schemeClr val="bg1"/>
                </a:solidFill>
              </a:rPr>
              <a:t> </a:t>
            </a:r>
            <a:r>
              <a:rPr sz="1250" dirty="0" err="1">
                <a:solidFill>
                  <a:schemeClr val="bg1"/>
                </a:solidFill>
              </a:rPr>
              <a:t>중인</a:t>
            </a:r>
            <a:r>
              <a:rPr sz="1250" dirty="0">
                <a:solidFill>
                  <a:schemeClr val="bg1"/>
                </a:solidFill>
              </a:rPr>
              <a:t> </a:t>
            </a:r>
            <a:r>
              <a:rPr sz="1250" dirty="0" err="1">
                <a:solidFill>
                  <a:schemeClr val="bg1"/>
                </a:solidFill>
              </a:rPr>
              <a:t>스킬과</a:t>
            </a:r>
            <a:r>
              <a:rPr sz="1250" dirty="0">
                <a:solidFill>
                  <a:schemeClr val="bg1"/>
                </a:solidFill>
              </a:rPr>
              <a:t> </a:t>
            </a:r>
            <a:r>
              <a:rPr sz="1250" dirty="0" err="1">
                <a:solidFill>
                  <a:schemeClr val="bg1"/>
                </a:solidFill>
              </a:rPr>
              <a:t>레벨</a:t>
            </a:r>
            <a:r>
              <a:rPr sz="1250" dirty="0">
                <a:solidFill>
                  <a:schemeClr val="bg1"/>
                </a:solidFill>
              </a:rPr>
              <a:t> </a:t>
            </a:r>
            <a:r>
              <a:rPr sz="1250" dirty="0" err="1">
                <a:solidFill>
                  <a:schemeClr val="bg1"/>
                </a:solidFill>
              </a:rPr>
              <a:t>정보를</a:t>
            </a:r>
            <a:r>
              <a:rPr sz="1250" dirty="0">
                <a:solidFill>
                  <a:schemeClr val="bg1"/>
                </a:solidFill>
              </a:rPr>
              <a:t> </a:t>
            </a:r>
            <a:r>
              <a:rPr sz="1250" dirty="0" err="1">
                <a:solidFill>
                  <a:schemeClr val="bg1"/>
                </a:solidFill>
              </a:rPr>
              <a:t>추가</a:t>
            </a:r>
            <a:r>
              <a:rPr sz="1250" dirty="0">
                <a:solidFill>
                  <a:schemeClr val="bg1"/>
                </a:solidFill>
              </a:rPr>
              <a:t> </a:t>
            </a:r>
            <a:r>
              <a:rPr sz="1250" dirty="0" err="1">
                <a:solidFill>
                  <a:schemeClr val="bg1"/>
                </a:solidFill>
              </a:rPr>
              <a:t>주입하여</a:t>
            </a:r>
            <a:r>
              <a:rPr sz="1250" dirty="0">
                <a:solidFill>
                  <a:schemeClr val="bg1"/>
                </a:solidFill>
              </a:rPr>
              <a:t> '</a:t>
            </a:r>
            <a:r>
              <a:rPr sz="1250" dirty="0" err="1">
                <a:solidFill>
                  <a:schemeClr val="bg1"/>
                </a:solidFill>
              </a:rPr>
              <a:t>스킬</a:t>
            </a:r>
            <a:r>
              <a:rPr sz="1250" dirty="0">
                <a:solidFill>
                  <a:schemeClr val="bg1"/>
                </a:solidFill>
              </a:rPr>
              <a:t> </a:t>
            </a:r>
            <a:r>
              <a:rPr sz="1250" dirty="0" err="1">
                <a:solidFill>
                  <a:schemeClr val="bg1"/>
                </a:solidFill>
              </a:rPr>
              <a:t>훈수</a:t>
            </a:r>
            <a:r>
              <a:rPr sz="1250" dirty="0">
                <a:solidFill>
                  <a:schemeClr val="bg1"/>
                </a:solidFill>
              </a:rPr>
              <a:t>' </a:t>
            </a:r>
            <a:r>
              <a:rPr sz="1250" dirty="0" err="1">
                <a:solidFill>
                  <a:schemeClr val="bg1"/>
                </a:solidFill>
              </a:rPr>
              <a:t>기능</a:t>
            </a:r>
            <a:r>
              <a:rPr sz="1250" dirty="0">
                <a:solidFill>
                  <a:schemeClr val="bg1"/>
                </a:solidFill>
              </a:rPr>
              <a:t> </a:t>
            </a:r>
            <a:r>
              <a:rPr sz="1250" dirty="0" err="1">
                <a:solidFill>
                  <a:schemeClr val="bg1"/>
                </a:solidFill>
              </a:rPr>
              <a:t>보완</a:t>
            </a:r>
            <a:endParaRPr lang="en-US" sz="1250" dirty="0">
              <a:solidFill>
                <a:schemeClr val="bg1"/>
              </a:solidFill>
            </a:endParaRPr>
          </a:p>
        </p:txBody>
      </p:sp>
      <p:sp>
        <p:nvSpPr>
          <p:cNvPr id="23" name="Shape 19"/>
          <p:cNvSpPr/>
          <p:nvPr/>
        </p:nvSpPr>
        <p:spPr>
          <a:xfrm>
            <a:off x="6400800" y="3200400"/>
            <a:ext cx="365760" cy="365760"/>
          </a:xfrm>
          <a:prstGeom prst="ellipse">
            <a:avLst/>
          </a:prstGeom>
          <a:solidFill>
            <a:srgbClr val="0E7C86"/>
          </a:solidFill>
          <a:ln/>
        </p:spPr>
        <p:txBody>
          <a:bodyPr/>
          <a:lstStyle/>
          <a:p>
            <a:endParaRPr/>
          </a:p>
        </p:txBody>
      </p:sp>
      <p:pic>
        <p:nvPicPr>
          <p:cNvPr id="24" name="Image 2" descr="preencoded.png"/>
          <p:cNvPicPr>
            <a:picLocks noChangeAspect="1"/>
          </p:cNvPicPr>
          <p:nvPr/>
        </p:nvPicPr>
        <p:blipFill>
          <a:blip r:embed="rId5"/>
          <a:stretch>
            <a:fillRect/>
          </a:stretch>
        </p:blipFill>
        <p:spPr>
          <a:xfrm>
            <a:off x="6492240" y="3291840"/>
            <a:ext cx="182880" cy="182880"/>
          </a:xfrm>
          <a:prstGeom prst="rect">
            <a:avLst/>
          </a:prstGeom>
        </p:spPr>
      </p:pic>
      <p:sp>
        <p:nvSpPr>
          <p:cNvPr id="25" name="Text 20"/>
          <p:cNvSpPr/>
          <p:nvPr/>
        </p:nvSpPr>
        <p:spPr>
          <a:xfrm>
            <a:off x="6903720" y="3182112"/>
            <a:ext cx="4480560" cy="475488"/>
          </a:xfrm>
          <a:prstGeom prst="rect">
            <a:avLst/>
          </a:prstGeom>
          <a:noFill/>
          <a:ln/>
        </p:spPr>
        <p:txBody>
          <a:bodyPr wrap="square" lIns="0" tIns="0" rIns="0" bIns="0" rtlCol="0" anchor="ctr"/>
          <a:lstStyle/>
          <a:p>
            <a:pPr marL="0" indent="0">
              <a:buNone/>
            </a:pPr>
            <a:r>
              <a:rPr sz="1250" dirty="0" err="1">
                <a:solidFill>
                  <a:schemeClr val="bg1"/>
                </a:solidFill>
              </a:rPr>
              <a:t>생성된</a:t>
            </a:r>
            <a:r>
              <a:rPr sz="1250" dirty="0">
                <a:solidFill>
                  <a:schemeClr val="bg1"/>
                </a:solidFill>
              </a:rPr>
              <a:t> AI </a:t>
            </a:r>
            <a:r>
              <a:rPr sz="1250" dirty="0" err="1">
                <a:solidFill>
                  <a:schemeClr val="bg1"/>
                </a:solidFill>
              </a:rPr>
              <a:t>스킬에</a:t>
            </a:r>
            <a:r>
              <a:rPr sz="1250" dirty="0">
                <a:solidFill>
                  <a:schemeClr val="bg1"/>
                </a:solidFill>
              </a:rPr>
              <a:t> </a:t>
            </a:r>
            <a:r>
              <a:rPr sz="1250" dirty="0" err="1">
                <a:solidFill>
                  <a:schemeClr val="bg1"/>
                </a:solidFill>
              </a:rPr>
              <a:t>맞추어</a:t>
            </a:r>
            <a:r>
              <a:rPr sz="1250" dirty="0">
                <a:solidFill>
                  <a:schemeClr val="bg1"/>
                </a:solidFill>
              </a:rPr>
              <a:t>, </a:t>
            </a:r>
            <a:r>
              <a:rPr sz="1250" dirty="0" err="1">
                <a:solidFill>
                  <a:schemeClr val="bg1"/>
                </a:solidFill>
              </a:rPr>
              <a:t>LLM이</a:t>
            </a:r>
            <a:r>
              <a:rPr sz="1250" dirty="0">
                <a:solidFill>
                  <a:schemeClr val="bg1"/>
                </a:solidFill>
              </a:rPr>
              <a:t> </a:t>
            </a:r>
            <a:r>
              <a:rPr lang="en-US" sz="1250" dirty="0">
                <a:solidFill>
                  <a:schemeClr val="bg1"/>
                </a:solidFill>
              </a:rPr>
              <a:t>Unity</a:t>
            </a:r>
            <a:r>
              <a:rPr sz="1250" dirty="0">
                <a:solidFill>
                  <a:schemeClr val="bg1"/>
                </a:solidFill>
              </a:rPr>
              <a:t> </a:t>
            </a:r>
            <a:r>
              <a:rPr sz="1250" dirty="0" err="1">
                <a:solidFill>
                  <a:schemeClr val="bg1"/>
                </a:solidFill>
              </a:rPr>
              <a:t>스킬</a:t>
            </a:r>
            <a:r>
              <a:rPr sz="1250" dirty="0">
                <a:solidFill>
                  <a:schemeClr val="bg1"/>
                </a:solidFill>
              </a:rPr>
              <a:t> </a:t>
            </a:r>
            <a:r>
              <a:rPr sz="1250" dirty="0" err="1">
                <a:solidFill>
                  <a:schemeClr val="bg1"/>
                </a:solidFill>
              </a:rPr>
              <a:t>프리팹</a:t>
            </a:r>
            <a:r>
              <a:rPr lang="en-US" sz="1250" dirty="0">
                <a:solidFill>
                  <a:schemeClr val="bg1"/>
                </a:solidFill>
              </a:rPr>
              <a:t>,</a:t>
            </a:r>
            <a:r>
              <a:rPr sz="1250" dirty="0">
                <a:solidFill>
                  <a:schemeClr val="bg1"/>
                </a:solidFill>
              </a:rPr>
              <a:t> </a:t>
            </a:r>
            <a:r>
              <a:rPr sz="1250" dirty="0" err="1">
                <a:solidFill>
                  <a:schemeClr val="bg1"/>
                </a:solidFill>
              </a:rPr>
              <a:t>파티클</a:t>
            </a:r>
            <a:r>
              <a:rPr sz="1250" dirty="0">
                <a:solidFill>
                  <a:schemeClr val="bg1"/>
                </a:solidFill>
              </a:rPr>
              <a:t> </a:t>
            </a:r>
            <a:r>
              <a:rPr sz="1250" dirty="0" err="1">
                <a:solidFill>
                  <a:schemeClr val="bg1"/>
                </a:solidFill>
              </a:rPr>
              <a:t>이펙트</a:t>
            </a:r>
            <a:r>
              <a:rPr lang="en-US" sz="1250" dirty="0">
                <a:solidFill>
                  <a:schemeClr val="bg1"/>
                </a:solidFill>
              </a:rPr>
              <a:t>, </a:t>
            </a:r>
            <a:r>
              <a:rPr sz="1250" dirty="0" err="1">
                <a:solidFill>
                  <a:schemeClr val="bg1"/>
                </a:solidFill>
              </a:rPr>
              <a:t>색상</a:t>
            </a:r>
            <a:r>
              <a:rPr sz="1250" dirty="0">
                <a:solidFill>
                  <a:schemeClr val="bg1"/>
                </a:solidFill>
              </a:rPr>
              <a:t> 및 </a:t>
            </a:r>
            <a:r>
              <a:rPr sz="1250" dirty="0" err="1">
                <a:solidFill>
                  <a:schemeClr val="bg1"/>
                </a:solidFill>
              </a:rPr>
              <a:t>쉐이더</a:t>
            </a:r>
            <a:r>
              <a:rPr lang="ko-KR" altLang="en-US" sz="1250" dirty="0">
                <a:solidFill>
                  <a:schemeClr val="bg1"/>
                </a:solidFill>
              </a:rPr>
              <a:t>까지</a:t>
            </a:r>
            <a:r>
              <a:rPr sz="1250" dirty="0">
                <a:solidFill>
                  <a:schemeClr val="bg1"/>
                </a:solidFill>
              </a:rPr>
              <a:t> </a:t>
            </a:r>
            <a:r>
              <a:rPr sz="1250" dirty="0" err="1">
                <a:solidFill>
                  <a:schemeClr val="bg1"/>
                </a:solidFill>
              </a:rPr>
              <a:t>JSON으로</a:t>
            </a:r>
            <a:r>
              <a:rPr sz="1250" dirty="0">
                <a:solidFill>
                  <a:schemeClr val="bg1"/>
                </a:solidFill>
              </a:rPr>
              <a:t> </a:t>
            </a:r>
            <a:r>
              <a:rPr sz="1250" dirty="0" err="1">
                <a:solidFill>
                  <a:schemeClr val="bg1"/>
                </a:solidFill>
              </a:rPr>
              <a:t>자동</a:t>
            </a:r>
            <a:r>
              <a:rPr sz="1250" dirty="0">
                <a:solidFill>
                  <a:schemeClr val="bg1"/>
                </a:solidFill>
              </a:rPr>
              <a:t> </a:t>
            </a:r>
            <a:r>
              <a:rPr sz="1250" dirty="0" err="1">
                <a:solidFill>
                  <a:schemeClr val="bg1"/>
                </a:solidFill>
              </a:rPr>
              <a:t>생성하도록</a:t>
            </a:r>
            <a:r>
              <a:rPr sz="1250" dirty="0">
                <a:solidFill>
                  <a:schemeClr val="bg1"/>
                </a:solidFill>
              </a:rPr>
              <a:t> </a:t>
            </a:r>
            <a:r>
              <a:rPr sz="1250" dirty="0" err="1">
                <a:solidFill>
                  <a:schemeClr val="bg1"/>
                </a:solidFill>
              </a:rPr>
              <a:t>연동</a:t>
            </a:r>
            <a:endParaRPr lang="en-US" sz="1250" dirty="0">
              <a:solidFill>
                <a:schemeClr val="bg1"/>
              </a:solidFill>
            </a:endParaRPr>
          </a:p>
        </p:txBody>
      </p:sp>
      <p:sp>
        <p:nvSpPr>
          <p:cNvPr id="26" name="Shape 21"/>
          <p:cNvSpPr/>
          <p:nvPr/>
        </p:nvSpPr>
        <p:spPr>
          <a:xfrm>
            <a:off x="6400800" y="4069080"/>
            <a:ext cx="365760" cy="365760"/>
          </a:xfrm>
          <a:prstGeom prst="ellipse">
            <a:avLst/>
          </a:prstGeom>
          <a:solidFill>
            <a:srgbClr val="0E7C86"/>
          </a:solidFill>
          <a:ln/>
        </p:spPr>
        <p:txBody>
          <a:bodyPr/>
          <a:lstStyle/>
          <a:p>
            <a:endParaRPr>
              <a:solidFill>
                <a:schemeClr val="bg1"/>
              </a:solidFill>
            </a:endParaRPr>
          </a:p>
        </p:txBody>
      </p:sp>
      <p:pic>
        <p:nvPicPr>
          <p:cNvPr id="27" name="Image 3" descr="preencoded.png"/>
          <p:cNvPicPr>
            <a:picLocks noChangeAspect="1"/>
          </p:cNvPicPr>
          <p:nvPr/>
        </p:nvPicPr>
        <p:blipFill>
          <a:blip r:embed="rId5"/>
          <a:stretch>
            <a:fillRect/>
          </a:stretch>
        </p:blipFill>
        <p:spPr>
          <a:xfrm>
            <a:off x="6492240" y="4160520"/>
            <a:ext cx="182880" cy="182880"/>
          </a:xfrm>
          <a:prstGeom prst="rect">
            <a:avLst/>
          </a:prstGeom>
        </p:spPr>
      </p:pic>
      <p:sp>
        <p:nvSpPr>
          <p:cNvPr id="28" name="Text 22"/>
          <p:cNvSpPr/>
          <p:nvPr/>
        </p:nvSpPr>
        <p:spPr>
          <a:xfrm>
            <a:off x="6903720" y="4050792"/>
            <a:ext cx="4480560" cy="475488"/>
          </a:xfrm>
          <a:prstGeom prst="rect">
            <a:avLst/>
          </a:prstGeom>
          <a:noFill/>
          <a:ln/>
        </p:spPr>
        <p:txBody>
          <a:bodyPr wrap="square" lIns="0" tIns="0" rIns="0" bIns="0" rtlCol="0" anchor="ctr"/>
          <a:lstStyle/>
          <a:p>
            <a:pPr marL="0" indent="0">
              <a:buNone/>
            </a:pPr>
            <a:r>
              <a:rPr sz="1250" dirty="0">
                <a:solidFill>
                  <a:schemeClr val="bg1"/>
                </a:solidFill>
              </a:rPr>
              <a:t>OpenAI GPT-4o-mini </a:t>
            </a:r>
            <a:r>
              <a:rPr sz="1250" dirty="0" err="1">
                <a:solidFill>
                  <a:schemeClr val="bg1"/>
                </a:solidFill>
              </a:rPr>
              <a:t>유료</a:t>
            </a:r>
            <a:r>
              <a:rPr sz="1250" dirty="0">
                <a:solidFill>
                  <a:schemeClr val="bg1"/>
                </a:solidFill>
              </a:rPr>
              <a:t> API </a:t>
            </a:r>
            <a:r>
              <a:rPr sz="1250" dirty="0" err="1">
                <a:solidFill>
                  <a:schemeClr val="bg1"/>
                </a:solidFill>
              </a:rPr>
              <a:t>전환</a:t>
            </a:r>
            <a:r>
              <a:rPr sz="1250" dirty="0">
                <a:solidFill>
                  <a:schemeClr val="bg1"/>
                </a:solidFill>
              </a:rPr>
              <a:t> </a:t>
            </a:r>
            <a:r>
              <a:rPr sz="1250" dirty="0" err="1">
                <a:solidFill>
                  <a:schemeClr val="bg1"/>
                </a:solidFill>
              </a:rPr>
              <a:t>테스트</a:t>
            </a:r>
            <a:r>
              <a:rPr sz="1250" dirty="0">
                <a:solidFill>
                  <a:schemeClr val="bg1"/>
                </a:solidFill>
              </a:rPr>
              <a:t> </a:t>
            </a:r>
            <a:r>
              <a:rPr sz="1250" dirty="0" err="1">
                <a:solidFill>
                  <a:schemeClr val="bg1"/>
                </a:solidFill>
              </a:rPr>
              <a:t>및</a:t>
            </a:r>
            <a:r>
              <a:rPr sz="1250" dirty="0">
                <a:solidFill>
                  <a:schemeClr val="bg1"/>
                </a:solidFill>
              </a:rPr>
              <a:t> </a:t>
            </a:r>
            <a:r>
              <a:rPr sz="1250" dirty="0" err="1">
                <a:solidFill>
                  <a:schemeClr val="bg1"/>
                </a:solidFill>
              </a:rPr>
              <a:t>상용</a:t>
            </a:r>
            <a:r>
              <a:rPr sz="1250" dirty="0">
                <a:solidFill>
                  <a:schemeClr val="bg1"/>
                </a:solidFill>
              </a:rPr>
              <a:t> </a:t>
            </a:r>
            <a:r>
              <a:rPr sz="1250" dirty="0" err="1">
                <a:solidFill>
                  <a:schemeClr val="bg1"/>
                </a:solidFill>
              </a:rPr>
              <a:t>클라우드</a:t>
            </a:r>
            <a:r>
              <a:rPr sz="1250" dirty="0">
                <a:solidFill>
                  <a:schemeClr val="bg1"/>
                </a:solidFill>
              </a:rPr>
              <a:t>(RDS) </a:t>
            </a:r>
            <a:r>
              <a:rPr sz="1250" dirty="0" err="1">
                <a:solidFill>
                  <a:schemeClr val="bg1"/>
                </a:solidFill>
              </a:rPr>
              <a:t>데이터베이스</a:t>
            </a:r>
            <a:r>
              <a:rPr sz="1250" dirty="0">
                <a:solidFill>
                  <a:schemeClr val="bg1"/>
                </a:solidFill>
              </a:rPr>
              <a:t> </a:t>
            </a:r>
            <a:r>
              <a:rPr sz="1250" dirty="0" err="1">
                <a:solidFill>
                  <a:schemeClr val="bg1"/>
                </a:solidFill>
              </a:rPr>
              <a:t>마이그레이션</a:t>
            </a:r>
            <a:endParaRPr lang="en-US" sz="1250" dirty="0">
              <a:solidFill>
                <a:schemeClr val="bg1"/>
              </a:solidFill>
            </a:endParaRPr>
          </a:p>
        </p:txBody>
      </p:sp>
      <p:sp>
        <p:nvSpPr>
          <p:cNvPr id="29" name="Shape 23"/>
          <p:cNvSpPr/>
          <p:nvPr/>
        </p:nvSpPr>
        <p:spPr>
          <a:xfrm>
            <a:off x="6400800" y="4937760"/>
            <a:ext cx="365760" cy="365760"/>
          </a:xfrm>
          <a:prstGeom prst="ellipse">
            <a:avLst/>
          </a:prstGeom>
          <a:solidFill>
            <a:srgbClr val="0E7C86"/>
          </a:solidFill>
          <a:ln/>
        </p:spPr>
        <p:txBody>
          <a:bodyPr/>
          <a:lstStyle/>
          <a:p>
            <a:endParaRPr/>
          </a:p>
        </p:txBody>
      </p:sp>
      <p:pic>
        <p:nvPicPr>
          <p:cNvPr id="30" name="Image 4" descr="preencoded.png"/>
          <p:cNvPicPr>
            <a:picLocks noChangeAspect="1"/>
          </p:cNvPicPr>
          <p:nvPr/>
        </p:nvPicPr>
        <p:blipFill>
          <a:blip r:embed="rId5"/>
          <a:stretch>
            <a:fillRect/>
          </a:stretch>
        </p:blipFill>
        <p:spPr>
          <a:xfrm>
            <a:off x="6492240" y="5029200"/>
            <a:ext cx="182880" cy="182880"/>
          </a:xfrm>
          <a:prstGeom prst="rect">
            <a:avLst/>
          </a:prstGeom>
        </p:spPr>
      </p:pic>
      <p:sp>
        <p:nvSpPr>
          <p:cNvPr id="31" name="Text 24"/>
          <p:cNvSpPr/>
          <p:nvPr/>
        </p:nvSpPr>
        <p:spPr>
          <a:xfrm>
            <a:off x="6903720" y="4919472"/>
            <a:ext cx="4480560" cy="475488"/>
          </a:xfrm>
          <a:prstGeom prst="rect">
            <a:avLst/>
          </a:prstGeom>
          <a:noFill/>
          <a:ln/>
        </p:spPr>
        <p:txBody>
          <a:bodyPr wrap="square" lIns="0" tIns="0" rIns="0" bIns="0" rtlCol="0" anchor="ctr"/>
          <a:lstStyle/>
          <a:p>
            <a:pPr marL="0" indent="0">
              <a:buNone/>
            </a:pPr>
            <a:r>
              <a:rPr sz="1250" dirty="0" err="1">
                <a:solidFill>
                  <a:schemeClr val="bg1"/>
                </a:solidFill>
              </a:rPr>
              <a:t>도전자</a:t>
            </a:r>
            <a:r>
              <a:rPr sz="1250" dirty="0">
                <a:solidFill>
                  <a:schemeClr val="bg1"/>
                </a:solidFill>
              </a:rPr>
              <a:t> </a:t>
            </a:r>
            <a:r>
              <a:rPr sz="1250" dirty="0" err="1">
                <a:solidFill>
                  <a:schemeClr val="bg1"/>
                </a:solidFill>
              </a:rPr>
              <a:t>가문의</a:t>
            </a:r>
            <a:r>
              <a:rPr sz="1250" dirty="0">
                <a:solidFill>
                  <a:schemeClr val="bg1"/>
                </a:solidFill>
              </a:rPr>
              <a:t> </a:t>
            </a:r>
            <a:r>
              <a:rPr sz="1250" dirty="0" err="1">
                <a:solidFill>
                  <a:schemeClr val="bg1"/>
                </a:solidFill>
              </a:rPr>
              <a:t>역사가</a:t>
            </a:r>
            <a:r>
              <a:rPr sz="1250" dirty="0">
                <a:solidFill>
                  <a:schemeClr val="bg1"/>
                </a:solidFill>
              </a:rPr>
              <a:t> </a:t>
            </a:r>
            <a:r>
              <a:rPr sz="1250" dirty="0" err="1">
                <a:solidFill>
                  <a:schemeClr val="bg1"/>
                </a:solidFill>
              </a:rPr>
              <a:t>도감</a:t>
            </a:r>
            <a:r>
              <a:rPr sz="1250" dirty="0">
                <a:solidFill>
                  <a:schemeClr val="bg1"/>
                </a:solidFill>
              </a:rPr>
              <a:t> </a:t>
            </a:r>
            <a:r>
              <a:rPr sz="1250" dirty="0" err="1">
                <a:solidFill>
                  <a:schemeClr val="bg1"/>
                </a:solidFill>
              </a:rPr>
              <a:t>형태의</a:t>
            </a:r>
            <a:r>
              <a:rPr sz="1250" dirty="0">
                <a:solidFill>
                  <a:schemeClr val="bg1"/>
                </a:solidFill>
              </a:rPr>
              <a:t> </a:t>
            </a:r>
            <a:r>
              <a:rPr sz="1250" dirty="0" err="1">
                <a:solidFill>
                  <a:schemeClr val="bg1"/>
                </a:solidFill>
              </a:rPr>
              <a:t>웹북</a:t>
            </a:r>
            <a:r>
              <a:rPr sz="1250" dirty="0">
                <a:solidFill>
                  <a:schemeClr val="bg1"/>
                </a:solidFill>
              </a:rPr>
              <a:t>(Web Book) </a:t>
            </a:r>
            <a:r>
              <a:rPr sz="1250" dirty="0" err="1">
                <a:solidFill>
                  <a:schemeClr val="bg1"/>
                </a:solidFill>
              </a:rPr>
              <a:t>연출로</a:t>
            </a:r>
            <a:r>
              <a:rPr sz="1250" dirty="0">
                <a:solidFill>
                  <a:schemeClr val="bg1"/>
                </a:solidFill>
              </a:rPr>
              <a:t> </a:t>
            </a:r>
            <a:r>
              <a:rPr sz="1250" dirty="0" err="1">
                <a:solidFill>
                  <a:schemeClr val="bg1"/>
                </a:solidFill>
              </a:rPr>
              <a:t>자동</a:t>
            </a:r>
            <a:r>
              <a:rPr sz="1250" dirty="0">
                <a:solidFill>
                  <a:schemeClr val="bg1"/>
                </a:solidFill>
              </a:rPr>
              <a:t> </a:t>
            </a:r>
            <a:r>
              <a:rPr sz="1250" dirty="0" err="1">
                <a:solidFill>
                  <a:schemeClr val="bg1"/>
                </a:solidFill>
              </a:rPr>
              <a:t>드로잉되는</a:t>
            </a:r>
            <a:r>
              <a:rPr sz="1250" dirty="0">
                <a:solidFill>
                  <a:schemeClr val="bg1"/>
                </a:solidFill>
              </a:rPr>
              <a:t> 'AI </a:t>
            </a:r>
            <a:r>
              <a:rPr sz="1250" dirty="0" err="1">
                <a:solidFill>
                  <a:schemeClr val="bg1"/>
                </a:solidFill>
              </a:rPr>
              <a:t>가문</a:t>
            </a:r>
            <a:r>
              <a:rPr sz="1250" dirty="0">
                <a:solidFill>
                  <a:schemeClr val="bg1"/>
                </a:solidFill>
              </a:rPr>
              <a:t> </a:t>
            </a:r>
            <a:r>
              <a:rPr sz="1250" dirty="0" err="1">
                <a:solidFill>
                  <a:schemeClr val="bg1"/>
                </a:solidFill>
              </a:rPr>
              <a:t>크로니클</a:t>
            </a:r>
            <a:r>
              <a:rPr sz="1250" dirty="0">
                <a:solidFill>
                  <a:schemeClr val="bg1"/>
                </a:solidFill>
              </a:rPr>
              <a:t> </a:t>
            </a:r>
            <a:r>
              <a:rPr sz="1250" dirty="0" err="1">
                <a:solidFill>
                  <a:schemeClr val="bg1"/>
                </a:solidFill>
              </a:rPr>
              <a:t>연대기</a:t>
            </a:r>
            <a:r>
              <a:rPr sz="1250" dirty="0">
                <a:solidFill>
                  <a:schemeClr val="bg1"/>
                </a:solidFill>
              </a:rPr>
              <a:t>' </a:t>
            </a:r>
            <a:r>
              <a:rPr sz="1250" dirty="0" err="1">
                <a:solidFill>
                  <a:schemeClr val="bg1"/>
                </a:solidFill>
              </a:rPr>
              <a:t>연동</a:t>
            </a:r>
            <a:r>
              <a:rPr sz="1250" dirty="0">
                <a:solidFill>
                  <a:schemeClr val="bg1"/>
                </a:solidFill>
              </a:rPr>
              <a:t> </a:t>
            </a:r>
            <a:r>
              <a:rPr sz="1250" dirty="0" err="1">
                <a:solidFill>
                  <a:schemeClr val="bg1"/>
                </a:solidFill>
              </a:rPr>
              <a:t>기능</a:t>
            </a:r>
            <a:endParaRPr lang="en-US" sz="1250" dirty="0">
              <a:solidFill>
                <a:schemeClr val="bg1"/>
              </a:solidFill>
            </a:endParaRPr>
          </a:p>
        </p:txBody>
      </p:sp>
      <p:sp>
        <p:nvSpPr>
          <p:cNvPr id="32" name="Text 25"/>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결과 및 향후 개선 사항</a:t>
            </a:r>
            <a:endParaRPr lang="en-US" sz="900" dirty="0"/>
          </a:p>
        </p:txBody>
      </p:sp>
      <p:sp>
        <p:nvSpPr>
          <p:cNvPr id="33" name="Text 26"/>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13</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F1F3D"/>
        </a:solidFill>
        <a:effectLst/>
      </p:bgPr>
    </p:bg>
    <p:spTree>
      <p:nvGrpSpPr>
        <p:cNvPr id="1" name=""/>
        <p:cNvGrpSpPr/>
        <p:nvPr/>
      </p:nvGrpSpPr>
      <p:grpSpPr>
        <a:xfrm>
          <a:off x="0" y="0"/>
          <a:ext cx="0" cy="0"/>
          <a:chOff x="0" y="0"/>
          <a:chExt cx="0" cy="0"/>
        </a:xfrm>
      </p:grpSpPr>
      <p:sp>
        <p:nvSpPr>
          <p:cNvPr id="2" name="Shape 0"/>
          <p:cNvSpPr/>
          <p:nvPr/>
        </p:nvSpPr>
        <p:spPr>
          <a:xfrm>
            <a:off x="9692640" y="4206240"/>
            <a:ext cx="3840480" cy="3840480"/>
          </a:xfrm>
          <a:prstGeom prst="ellipse">
            <a:avLst/>
          </a:prstGeom>
          <a:solidFill>
            <a:srgbClr val="16305C"/>
          </a:solidFill>
          <a:ln/>
        </p:spPr>
        <p:txBody>
          <a:bodyPr/>
          <a:lstStyle/>
          <a:p>
            <a:endParaRPr/>
          </a:p>
        </p:txBody>
      </p:sp>
      <p:sp>
        <p:nvSpPr>
          <p:cNvPr id="3" name="Shape 1"/>
          <p:cNvSpPr/>
          <p:nvPr/>
        </p:nvSpPr>
        <p:spPr>
          <a:xfrm>
            <a:off x="-1371600" y="-1463040"/>
            <a:ext cx="3108960" cy="3108960"/>
          </a:xfrm>
          <a:prstGeom prst="ellipse">
            <a:avLst/>
          </a:prstGeom>
          <a:solidFill>
            <a:srgbClr val="0E7C86">
              <a:alpha val="20000"/>
            </a:srgbClr>
          </a:solidFill>
          <a:ln/>
        </p:spPr>
        <p:txBody>
          <a:bodyPr/>
          <a:lstStyle/>
          <a:p>
            <a:endParaRPr/>
          </a:p>
        </p:txBody>
      </p:sp>
      <p:sp>
        <p:nvSpPr>
          <p:cNvPr id="4" name="Shape 2"/>
          <p:cNvSpPr/>
          <p:nvPr/>
        </p:nvSpPr>
        <p:spPr>
          <a:xfrm>
            <a:off x="5577840" y="1965960"/>
            <a:ext cx="1005840" cy="1005840"/>
          </a:xfrm>
          <a:prstGeom prst="ellipse">
            <a:avLst/>
          </a:prstGeom>
          <a:solidFill>
            <a:srgbClr val="0E7C86"/>
          </a:solidFill>
          <a:ln/>
        </p:spPr>
        <p:txBody>
          <a:bodyPr/>
          <a:lstStyle/>
          <a:p>
            <a:endParaRPr/>
          </a:p>
        </p:txBody>
      </p:sp>
      <p:pic>
        <p:nvPicPr>
          <p:cNvPr id="5" name="Image 0" descr="preencoded.png"/>
          <p:cNvPicPr>
            <a:picLocks noChangeAspect="1"/>
          </p:cNvPicPr>
          <p:nvPr/>
        </p:nvPicPr>
        <p:blipFill>
          <a:blip r:embed="rId3"/>
          <a:stretch>
            <a:fillRect/>
          </a:stretch>
        </p:blipFill>
        <p:spPr>
          <a:xfrm>
            <a:off x="5797296" y="2185416"/>
            <a:ext cx="566928" cy="566928"/>
          </a:xfrm>
          <a:prstGeom prst="rect">
            <a:avLst/>
          </a:prstGeom>
        </p:spPr>
      </p:pic>
      <p:sp>
        <p:nvSpPr>
          <p:cNvPr id="6" name="Text 3"/>
          <p:cNvSpPr/>
          <p:nvPr/>
        </p:nvSpPr>
        <p:spPr>
          <a:xfrm>
            <a:off x="0" y="3200400"/>
            <a:ext cx="12161520" cy="914400"/>
          </a:xfrm>
          <a:prstGeom prst="rect">
            <a:avLst/>
          </a:prstGeom>
          <a:noFill/>
          <a:ln/>
        </p:spPr>
        <p:txBody>
          <a:bodyPr wrap="square" lIns="0" tIns="0" rIns="0" bIns="0" rtlCol="0" anchor="ctr"/>
          <a:lstStyle/>
          <a:p>
            <a:pPr marL="0" indent="0" algn="ctr">
              <a:buNone/>
            </a:pPr>
            <a:r>
              <a:rPr lang="en-US" sz="4800" b="1" dirty="0">
                <a:solidFill>
                  <a:srgbClr val="FFFFFF"/>
                </a:solidFill>
                <a:latin typeface="Cambria" pitchFamily="34" charset="0"/>
                <a:ea typeface="Cambria" pitchFamily="34" charset="-122"/>
                <a:cs typeface="Cambria" pitchFamily="34" charset="-120"/>
              </a:rPr>
              <a:t>Q &amp; A</a:t>
            </a:r>
            <a:endParaRPr lang="en-US" sz="4800" dirty="0"/>
          </a:p>
        </p:txBody>
      </p:sp>
      <p:sp>
        <p:nvSpPr>
          <p:cNvPr id="7" name="Text 4"/>
          <p:cNvSpPr/>
          <p:nvPr/>
        </p:nvSpPr>
        <p:spPr>
          <a:xfrm>
            <a:off x="0" y="4114800"/>
            <a:ext cx="12161520" cy="457200"/>
          </a:xfrm>
          <a:prstGeom prst="rect">
            <a:avLst/>
          </a:prstGeom>
          <a:noFill/>
          <a:ln/>
        </p:spPr>
        <p:txBody>
          <a:bodyPr wrap="square" lIns="0" tIns="0" rIns="0" bIns="0" rtlCol="0" anchor="ctr"/>
          <a:lstStyle/>
          <a:p>
            <a:pPr marL="0" indent="0" algn="ctr">
              <a:buNone/>
            </a:pPr>
            <a:r>
              <a:rPr lang="en-US" sz="1500" dirty="0">
                <a:solidFill>
                  <a:srgbClr val="C6D3E0"/>
                </a:solidFill>
                <a:latin typeface="Calibri" pitchFamily="34" charset="0"/>
                <a:ea typeface="Calibri" pitchFamily="34" charset="-122"/>
                <a:cs typeface="Calibri" pitchFamily="34" charset="-120"/>
              </a:rPr>
              <a:t>질문과 의견을 환영합니다</a:t>
            </a:r>
            <a:endParaRPr lang="en-US" sz="1500" dirty="0"/>
          </a:p>
        </p:txBody>
      </p:sp>
      <p:sp>
        <p:nvSpPr>
          <p:cNvPr id="8" name="Shape 5"/>
          <p:cNvSpPr/>
          <p:nvPr/>
        </p:nvSpPr>
        <p:spPr>
          <a:xfrm>
            <a:off x="4709160" y="4892040"/>
            <a:ext cx="2743200" cy="0"/>
          </a:xfrm>
          <a:prstGeom prst="line">
            <a:avLst/>
          </a:prstGeom>
          <a:noFill/>
          <a:ln w="19050">
            <a:solidFill>
              <a:srgbClr val="0E7C86"/>
            </a:solidFill>
            <a:prstDash val="solid"/>
          </a:ln>
        </p:spPr>
        <p:txBody>
          <a:bodyPr/>
          <a:lstStyle/>
          <a:p>
            <a:endParaRPr/>
          </a:p>
        </p:txBody>
      </p:sp>
      <p:sp>
        <p:nvSpPr>
          <p:cNvPr id="9" name="Text 6"/>
          <p:cNvSpPr/>
          <p:nvPr/>
        </p:nvSpPr>
        <p:spPr>
          <a:xfrm>
            <a:off x="0" y="5074919"/>
            <a:ext cx="12161520" cy="621789"/>
          </a:xfrm>
          <a:prstGeom prst="rect">
            <a:avLst/>
          </a:prstGeom>
          <a:noFill/>
          <a:ln/>
        </p:spPr>
        <p:txBody>
          <a:bodyPr wrap="square" lIns="0" tIns="0" rIns="0" bIns="0" rtlCol="0" anchor="ctr"/>
          <a:lstStyle/>
          <a:p>
            <a:pPr algn="ctr"/>
            <a:r>
              <a:rPr lang="ko-KR" altLang="en-US" sz="1250" dirty="0">
                <a:solidFill>
                  <a:schemeClr val="tx2">
                    <a:lumMod val="60000"/>
                    <a:lumOff val="40000"/>
                  </a:schemeClr>
                </a:solidFill>
                <a:latin typeface="Calibri" panose="020F0502020204030204" pitchFamily="34" charset="0"/>
                <a:cs typeface="Calibri" panose="020F0502020204030204" pitchFamily="34" charset="0"/>
              </a:rPr>
              <a:t>연락처 </a:t>
            </a:r>
            <a:r>
              <a:rPr lang="en-US" altLang="ko-KR" sz="1250" dirty="0">
                <a:solidFill>
                  <a:schemeClr val="tx2">
                    <a:lumMod val="60000"/>
                    <a:lumOff val="40000"/>
                  </a:schemeClr>
                </a:solidFill>
                <a:latin typeface="Calibri" panose="020F0502020204030204" pitchFamily="34" charset="0"/>
                <a:cs typeface="Calibri" panose="020F0502020204030204" pitchFamily="34" charset="0"/>
              </a:rPr>
              <a:t>:</a:t>
            </a:r>
            <a:r>
              <a:rPr lang="ko-KR" altLang="en-US" sz="1250" dirty="0">
                <a:solidFill>
                  <a:schemeClr val="tx2">
                    <a:lumMod val="60000"/>
                    <a:lumOff val="40000"/>
                  </a:schemeClr>
                </a:solidFill>
                <a:latin typeface="Calibri" panose="020F0502020204030204" pitchFamily="34" charset="0"/>
                <a:cs typeface="Calibri" panose="020F0502020204030204" pitchFamily="34" charset="0"/>
              </a:rPr>
              <a:t> </a:t>
            </a:r>
            <a:r>
              <a:rPr lang="en-US" sz="1250" dirty="0">
                <a:solidFill>
                  <a:schemeClr val="tx2">
                    <a:lumMod val="60000"/>
                    <a:lumOff val="40000"/>
                  </a:schemeClr>
                </a:solidFill>
                <a:latin typeface="Calibri" panose="020F0502020204030204" pitchFamily="34" charset="0"/>
                <a:cs typeface="Calibri" panose="020F0502020204030204" pitchFamily="34" charset="0"/>
              </a:rPr>
              <a:t>010-4124-1535</a:t>
            </a:r>
          </a:p>
          <a:p>
            <a:pPr algn="ctr"/>
            <a:r>
              <a:rPr lang="ko-KR" altLang="en-US" sz="1250" dirty="0">
                <a:solidFill>
                  <a:schemeClr val="tx2">
                    <a:lumMod val="60000"/>
                    <a:lumOff val="40000"/>
                  </a:schemeClr>
                </a:solidFill>
                <a:latin typeface="Calibri" panose="020F0502020204030204" pitchFamily="34" charset="0"/>
                <a:cs typeface="Calibri" panose="020F0502020204030204" pitchFamily="34" charset="0"/>
              </a:rPr>
              <a:t>이메일 </a:t>
            </a:r>
            <a:r>
              <a:rPr lang="en-US" altLang="ko-KR" sz="1250" dirty="0">
                <a:solidFill>
                  <a:schemeClr val="tx2">
                    <a:lumMod val="60000"/>
                    <a:lumOff val="40000"/>
                  </a:schemeClr>
                </a:solidFill>
                <a:latin typeface="Calibri" panose="020F0502020204030204" pitchFamily="34" charset="0"/>
                <a:cs typeface="Calibri" panose="020F0502020204030204" pitchFamily="34" charset="0"/>
              </a:rPr>
              <a:t>:</a:t>
            </a:r>
            <a:r>
              <a:rPr lang="ko-KR" altLang="en-US" sz="1250" dirty="0">
                <a:solidFill>
                  <a:schemeClr val="tx2">
                    <a:lumMod val="60000"/>
                    <a:lumOff val="40000"/>
                  </a:schemeClr>
                </a:solidFill>
                <a:latin typeface="Calibri" panose="020F0502020204030204" pitchFamily="34" charset="0"/>
                <a:cs typeface="Calibri" panose="020F0502020204030204" pitchFamily="34" charset="0"/>
              </a:rPr>
              <a:t> </a:t>
            </a:r>
            <a:r>
              <a:rPr lang="en" sz="1250" dirty="0">
                <a:solidFill>
                  <a:schemeClr val="tx2">
                    <a:lumMod val="60000"/>
                    <a:lumOff val="40000"/>
                  </a:schemeClr>
                </a:solidFill>
                <a:latin typeface="Calibri" panose="020F0502020204030204" pitchFamily="34" charset="0"/>
                <a:cs typeface="Calibri" panose="020F0502020204030204" pitchFamily="34" charset="0"/>
              </a:rPr>
              <a:t>c</a:t>
            </a:r>
            <a:r>
              <a:rPr lang="en-US" sz="1250" dirty="0">
                <a:solidFill>
                  <a:schemeClr val="tx2">
                    <a:lumMod val="60000"/>
                    <a:lumOff val="40000"/>
                  </a:schemeClr>
                </a:solidFill>
                <a:latin typeface="Calibri" panose="020F0502020204030204" pitchFamily="34" charset="0"/>
                <a:cs typeface="Calibri" panose="020F0502020204030204" pitchFamily="34" charset="0"/>
              </a:rPr>
              <a:t>oonings2@gmail.com</a:t>
            </a:r>
          </a:p>
          <a:p>
            <a:pPr algn="ctr"/>
            <a:r>
              <a:rPr lang="en" sz="1250" dirty="0" err="1">
                <a:solidFill>
                  <a:schemeClr val="tx2">
                    <a:lumMod val="60000"/>
                    <a:lumOff val="40000"/>
                  </a:schemeClr>
                </a:solidFill>
                <a:latin typeface="Calibri" panose="020F0502020204030204" pitchFamily="34" charset="0"/>
                <a:cs typeface="Calibri" panose="020F0502020204030204" pitchFamily="34" charset="0"/>
              </a:rPr>
              <a:t>Gitea</a:t>
            </a:r>
            <a:r>
              <a:rPr lang="en" sz="1250" dirty="0">
                <a:solidFill>
                  <a:schemeClr val="tx2">
                    <a:lumMod val="60000"/>
                    <a:lumOff val="40000"/>
                  </a:schemeClr>
                </a:solidFill>
                <a:latin typeface="Calibri" panose="020F0502020204030204" pitchFamily="34" charset="0"/>
                <a:cs typeface="Calibri" panose="020F0502020204030204" pitchFamily="34" charset="0"/>
              </a:rPr>
              <a:t> : https://</a:t>
            </a:r>
            <a:r>
              <a:rPr lang="en" sz="1250" dirty="0" err="1">
                <a:solidFill>
                  <a:schemeClr val="tx2">
                    <a:lumMod val="60000"/>
                    <a:lumOff val="40000"/>
                  </a:schemeClr>
                </a:solidFill>
                <a:latin typeface="Calibri" panose="020F0502020204030204" pitchFamily="34" charset="0"/>
                <a:cs typeface="Calibri" panose="020F0502020204030204" pitchFamily="34" charset="0"/>
              </a:rPr>
              <a:t>git.coon.myds.me</a:t>
            </a:r>
            <a:r>
              <a:rPr lang="en" sz="1250" dirty="0">
                <a:solidFill>
                  <a:schemeClr val="tx2">
                    <a:lumMod val="60000"/>
                    <a:lumOff val="40000"/>
                  </a:schemeClr>
                </a:solidFill>
                <a:latin typeface="Calibri" panose="020F0502020204030204" pitchFamily="34" charset="0"/>
                <a:cs typeface="Calibri" panose="020F0502020204030204" pitchFamily="34" charset="0"/>
              </a:rPr>
              <a:t>/</a:t>
            </a:r>
            <a:r>
              <a:rPr lang="en" sz="1250" dirty="0" err="1">
                <a:solidFill>
                  <a:schemeClr val="tx2">
                    <a:lumMod val="60000"/>
                    <a:lumOff val="40000"/>
                  </a:schemeClr>
                </a:solidFill>
                <a:latin typeface="Calibri" panose="020F0502020204030204" pitchFamily="34" charset="0"/>
                <a:cs typeface="Calibri" panose="020F0502020204030204" pitchFamily="34" charset="0"/>
              </a:rPr>
              <a:t>cooney</a:t>
            </a:r>
            <a:r>
              <a:rPr lang="en" sz="1250" dirty="0">
                <a:solidFill>
                  <a:schemeClr val="tx2">
                    <a:lumMod val="60000"/>
                    <a:lumOff val="40000"/>
                  </a:schemeClr>
                </a:solidFill>
                <a:latin typeface="Calibri" panose="020F0502020204030204" pitchFamily="34" charset="0"/>
                <a:cs typeface="Calibri" panose="020F0502020204030204" pitchFamily="34" charset="0"/>
              </a:rPr>
              <a:t>/Project-AI-Chronicle</a:t>
            </a:r>
            <a:endParaRPr lang="en-US" sz="1250" dirty="0">
              <a:solidFill>
                <a:schemeClr val="tx2">
                  <a:lumMod val="60000"/>
                  <a:lumOff val="40000"/>
                </a:schemeClr>
              </a:solidFill>
              <a:latin typeface="Calibri" panose="020F0502020204030204" pitchFamily="34" charset="0"/>
              <a:cs typeface="Calibri" panose="020F0502020204030204" pitchFamily="34" charset="0"/>
            </a:endParaRPr>
          </a:p>
        </p:txBody>
      </p:sp>
      <p:sp>
        <p:nvSpPr>
          <p:cNvPr id="10" name="Text 7"/>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감사합니다</a:t>
            </a:r>
            <a:endParaRPr lang="en-US" sz="900" dirty="0"/>
          </a:p>
        </p:txBody>
      </p:sp>
      <p:sp>
        <p:nvSpPr>
          <p:cNvPr id="11" name="Text 8"/>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14</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502920"/>
            <a:ext cx="54864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CONTENTS</a:t>
            </a:r>
            <a:endParaRPr lang="en-US" sz="1200" dirty="0"/>
          </a:p>
        </p:txBody>
      </p:sp>
      <p:sp>
        <p:nvSpPr>
          <p:cNvPr id="3" name="Text 1"/>
          <p:cNvSpPr/>
          <p:nvPr/>
        </p:nvSpPr>
        <p:spPr>
          <a:xfrm>
            <a:off x="548640" y="749808"/>
            <a:ext cx="7315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목차</a:t>
            </a:r>
            <a:endParaRPr lang="en-US" sz="3000" dirty="0"/>
          </a:p>
        </p:txBody>
      </p:sp>
      <p:sp>
        <p:nvSpPr>
          <p:cNvPr id="4" name="Text 2"/>
          <p:cNvSpPr/>
          <p:nvPr/>
        </p:nvSpPr>
        <p:spPr>
          <a:xfrm>
            <a:off x="548640" y="1600200"/>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01</a:t>
            </a:r>
            <a:endParaRPr lang="en-US" sz="2200" dirty="0"/>
          </a:p>
        </p:txBody>
      </p:sp>
      <p:sp>
        <p:nvSpPr>
          <p:cNvPr id="5" name="Text 3"/>
          <p:cNvSpPr/>
          <p:nvPr/>
        </p:nvSpPr>
        <p:spPr>
          <a:xfrm>
            <a:off x="1234440" y="1600200"/>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프로젝트 소개</a:t>
            </a:r>
            <a:endParaRPr lang="en-US" sz="1600" dirty="0"/>
          </a:p>
        </p:txBody>
      </p:sp>
      <p:sp>
        <p:nvSpPr>
          <p:cNvPr id="6" name="Shape 4"/>
          <p:cNvSpPr/>
          <p:nvPr/>
        </p:nvSpPr>
        <p:spPr>
          <a:xfrm>
            <a:off x="548640" y="2295144"/>
            <a:ext cx="5349240" cy="0"/>
          </a:xfrm>
          <a:prstGeom prst="line">
            <a:avLst/>
          </a:prstGeom>
          <a:noFill/>
          <a:ln w="12700">
            <a:solidFill>
              <a:srgbClr val="E2E6EC"/>
            </a:solidFill>
            <a:prstDash val="solid"/>
          </a:ln>
        </p:spPr>
        <p:txBody>
          <a:bodyPr/>
          <a:lstStyle/>
          <a:p>
            <a:endParaRPr lang="ko-KR" altLang="en-US"/>
          </a:p>
        </p:txBody>
      </p:sp>
      <p:sp>
        <p:nvSpPr>
          <p:cNvPr id="7" name="Text 5"/>
          <p:cNvSpPr/>
          <p:nvPr/>
        </p:nvSpPr>
        <p:spPr>
          <a:xfrm>
            <a:off x="548640" y="2386584"/>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02</a:t>
            </a:r>
            <a:endParaRPr lang="en-US" sz="2200" dirty="0"/>
          </a:p>
        </p:txBody>
      </p:sp>
      <p:sp>
        <p:nvSpPr>
          <p:cNvPr id="8" name="Text 6"/>
          <p:cNvSpPr/>
          <p:nvPr/>
        </p:nvSpPr>
        <p:spPr>
          <a:xfrm>
            <a:off x="1234440" y="2386584"/>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개발 배경 및 문제 정의</a:t>
            </a:r>
            <a:endParaRPr lang="en-US" sz="1600" dirty="0"/>
          </a:p>
        </p:txBody>
      </p:sp>
      <p:sp>
        <p:nvSpPr>
          <p:cNvPr id="9" name="Shape 7"/>
          <p:cNvSpPr/>
          <p:nvPr/>
        </p:nvSpPr>
        <p:spPr>
          <a:xfrm>
            <a:off x="548640" y="3081528"/>
            <a:ext cx="5349240" cy="0"/>
          </a:xfrm>
          <a:prstGeom prst="line">
            <a:avLst/>
          </a:prstGeom>
          <a:noFill/>
          <a:ln w="12700">
            <a:solidFill>
              <a:srgbClr val="E2E6EC"/>
            </a:solidFill>
            <a:prstDash val="solid"/>
          </a:ln>
        </p:spPr>
        <p:txBody>
          <a:bodyPr/>
          <a:lstStyle/>
          <a:p>
            <a:endParaRPr lang="ko-KR" altLang="en-US"/>
          </a:p>
        </p:txBody>
      </p:sp>
      <p:sp>
        <p:nvSpPr>
          <p:cNvPr id="10" name="Text 8"/>
          <p:cNvSpPr/>
          <p:nvPr/>
        </p:nvSpPr>
        <p:spPr>
          <a:xfrm>
            <a:off x="548640" y="3172968"/>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03</a:t>
            </a:r>
            <a:endParaRPr lang="en-US" sz="2200" dirty="0"/>
          </a:p>
        </p:txBody>
      </p:sp>
      <p:sp>
        <p:nvSpPr>
          <p:cNvPr id="11" name="Text 9"/>
          <p:cNvSpPr/>
          <p:nvPr/>
        </p:nvSpPr>
        <p:spPr>
          <a:xfrm>
            <a:off x="1234440" y="3172968"/>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프로젝트 목표</a:t>
            </a:r>
            <a:endParaRPr lang="en-US" sz="1600" dirty="0"/>
          </a:p>
        </p:txBody>
      </p:sp>
      <p:sp>
        <p:nvSpPr>
          <p:cNvPr id="12" name="Shape 10"/>
          <p:cNvSpPr/>
          <p:nvPr/>
        </p:nvSpPr>
        <p:spPr>
          <a:xfrm>
            <a:off x="548640" y="3867912"/>
            <a:ext cx="5349240" cy="0"/>
          </a:xfrm>
          <a:prstGeom prst="line">
            <a:avLst/>
          </a:prstGeom>
          <a:noFill/>
          <a:ln w="12700">
            <a:solidFill>
              <a:srgbClr val="E2E6EC"/>
            </a:solidFill>
            <a:prstDash val="solid"/>
          </a:ln>
        </p:spPr>
        <p:txBody>
          <a:bodyPr/>
          <a:lstStyle/>
          <a:p>
            <a:endParaRPr lang="ko-KR" altLang="en-US"/>
          </a:p>
        </p:txBody>
      </p:sp>
      <p:sp>
        <p:nvSpPr>
          <p:cNvPr id="13" name="Text 11"/>
          <p:cNvSpPr/>
          <p:nvPr/>
        </p:nvSpPr>
        <p:spPr>
          <a:xfrm>
            <a:off x="548640" y="3959352"/>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04</a:t>
            </a:r>
            <a:endParaRPr lang="en-US" sz="2200" dirty="0"/>
          </a:p>
        </p:txBody>
      </p:sp>
      <p:sp>
        <p:nvSpPr>
          <p:cNvPr id="14" name="Text 12"/>
          <p:cNvSpPr/>
          <p:nvPr/>
        </p:nvSpPr>
        <p:spPr>
          <a:xfrm>
            <a:off x="1234440" y="3959352"/>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주요 기능</a:t>
            </a:r>
            <a:endParaRPr lang="en-US" sz="1600" dirty="0"/>
          </a:p>
        </p:txBody>
      </p:sp>
      <p:sp>
        <p:nvSpPr>
          <p:cNvPr id="15" name="Shape 13"/>
          <p:cNvSpPr/>
          <p:nvPr/>
        </p:nvSpPr>
        <p:spPr>
          <a:xfrm>
            <a:off x="548640" y="4654296"/>
            <a:ext cx="5349240" cy="0"/>
          </a:xfrm>
          <a:prstGeom prst="line">
            <a:avLst/>
          </a:prstGeom>
          <a:noFill/>
          <a:ln w="12700">
            <a:solidFill>
              <a:srgbClr val="E2E6EC"/>
            </a:solidFill>
            <a:prstDash val="solid"/>
          </a:ln>
        </p:spPr>
        <p:txBody>
          <a:bodyPr/>
          <a:lstStyle/>
          <a:p>
            <a:endParaRPr lang="ko-KR" altLang="en-US"/>
          </a:p>
        </p:txBody>
      </p:sp>
      <p:sp>
        <p:nvSpPr>
          <p:cNvPr id="16" name="Text 14"/>
          <p:cNvSpPr/>
          <p:nvPr/>
        </p:nvSpPr>
        <p:spPr>
          <a:xfrm>
            <a:off x="548640" y="4745736"/>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05</a:t>
            </a:r>
            <a:endParaRPr lang="en-US" sz="2200" dirty="0"/>
          </a:p>
        </p:txBody>
      </p:sp>
      <p:sp>
        <p:nvSpPr>
          <p:cNvPr id="17" name="Text 15"/>
          <p:cNvSpPr/>
          <p:nvPr/>
        </p:nvSpPr>
        <p:spPr>
          <a:xfrm>
            <a:off x="1234440" y="4745736"/>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기술 스택</a:t>
            </a:r>
            <a:endParaRPr lang="en-US" sz="1600" dirty="0"/>
          </a:p>
        </p:txBody>
      </p:sp>
      <p:sp>
        <p:nvSpPr>
          <p:cNvPr id="18" name="Shape 16"/>
          <p:cNvSpPr/>
          <p:nvPr/>
        </p:nvSpPr>
        <p:spPr>
          <a:xfrm>
            <a:off x="548640" y="5440680"/>
            <a:ext cx="5349240" cy="0"/>
          </a:xfrm>
          <a:prstGeom prst="line">
            <a:avLst/>
          </a:prstGeom>
          <a:noFill/>
          <a:ln w="12700">
            <a:solidFill>
              <a:srgbClr val="E2E6EC"/>
            </a:solidFill>
            <a:prstDash val="solid"/>
          </a:ln>
        </p:spPr>
        <p:txBody>
          <a:bodyPr/>
          <a:lstStyle/>
          <a:p>
            <a:endParaRPr lang="ko-KR" altLang="en-US"/>
          </a:p>
        </p:txBody>
      </p:sp>
      <p:sp>
        <p:nvSpPr>
          <p:cNvPr id="19" name="Text 17"/>
          <p:cNvSpPr/>
          <p:nvPr/>
        </p:nvSpPr>
        <p:spPr>
          <a:xfrm>
            <a:off x="548640" y="5532120"/>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06</a:t>
            </a:r>
            <a:endParaRPr lang="en-US" sz="2200" dirty="0"/>
          </a:p>
        </p:txBody>
      </p:sp>
      <p:sp>
        <p:nvSpPr>
          <p:cNvPr id="20" name="Text 18"/>
          <p:cNvSpPr/>
          <p:nvPr/>
        </p:nvSpPr>
        <p:spPr>
          <a:xfrm>
            <a:off x="1234440" y="5532120"/>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시스템 아키텍처</a:t>
            </a:r>
            <a:endParaRPr lang="en-US" sz="1600" dirty="0"/>
          </a:p>
        </p:txBody>
      </p:sp>
      <p:sp>
        <p:nvSpPr>
          <p:cNvPr id="21" name="Text 19"/>
          <p:cNvSpPr/>
          <p:nvPr/>
        </p:nvSpPr>
        <p:spPr>
          <a:xfrm>
            <a:off x="6355080" y="1600200"/>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07</a:t>
            </a:r>
            <a:endParaRPr lang="en-US" sz="2200" dirty="0"/>
          </a:p>
        </p:txBody>
      </p:sp>
      <p:sp>
        <p:nvSpPr>
          <p:cNvPr id="22" name="Text 20"/>
          <p:cNvSpPr/>
          <p:nvPr/>
        </p:nvSpPr>
        <p:spPr>
          <a:xfrm>
            <a:off x="7040880" y="1600200"/>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데이터베이스 (ERD)</a:t>
            </a:r>
            <a:endParaRPr lang="en-US" sz="1600" dirty="0"/>
          </a:p>
        </p:txBody>
      </p:sp>
      <p:sp>
        <p:nvSpPr>
          <p:cNvPr id="23" name="Shape 21"/>
          <p:cNvSpPr/>
          <p:nvPr/>
        </p:nvSpPr>
        <p:spPr>
          <a:xfrm>
            <a:off x="6355080" y="2295144"/>
            <a:ext cx="5349240" cy="0"/>
          </a:xfrm>
          <a:prstGeom prst="line">
            <a:avLst/>
          </a:prstGeom>
          <a:noFill/>
          <a:ln w="12700">
            <a:solidFill>
              <a:srgbClr val="E2E6EC"/>
            </a:solidFill>
            <a:prstDash val="solid"/>
          </a:ln>
        </p:spPr>
        <p:txBody>
          <a:bodyPr/>
          <a:lstStyle/>
          <a:p>
            <a:endParaRPr lang="ko-KR" altLang="en-US"/>
          </a:p>
        </p:txBody>
      </p:sp>
      <p:sp>
        <p:nvSpPr>
          <p:cNvPr id="24" name="Text 22"/>
          <p:cNvSpPr/>
          <p:nvPr/>
        </p:nvSpPr>
        <p:spPr>
          <a:xfrm>
            <a:off x="6355080" y="2386584"/>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08</a:t>
            </a:r>
            <a:endParaRPr lang="en-US" sz="2200" dirty="0"/>
          </a:p>
        </p:txBody>
      </p:sp>
      <p:sp>
        <p:nvSpPr>
          <p:cNvPr id="25" name="Text 23"/>
          <p:cNvSpPr/>
          <p:nvPr/>
        </p:nvSpPr>
        <p:spPr>
          <a:xfrm>
            <a:off x="7040880" y="2386584"/>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핵심 구현 내용</a:t>
            </a:r>
            <a:endParaRPr lang="en-US" sz="1600" dirty="0"/>
          </a:p>
        </p:txBody>
      </p:sp>
      <p:sp>
        <p:nvSpPr>
          <p:cNvPr id="26" name="Shape 24"/>
          <p:cNvSpPr/>
          <p:nvPr/>
        </p:nvSpPr>
        <p:spPr>
          <a:xfrm>
            <a:off x="6355080" y="3081528"/>
            <a:ext cx="5349240" cy="0"/>
          </a:xfrm>
          <a:prstGeom prst="line">
            <a:avLst/>
          </a:prstGeom>
          <a:noFill/>
          <a:ln w="12700">
            <a:solidFill>
              <a:srgbClr val="E2E6EC"/>
            </a:solidFill>
            <a:prstDash val="solid"/>
          </a:ln>
        </p:spPr>
        <p:txBody>
          <a:bodyPr/>
          <a:lstStyle/>
          <a:p>
            <a:endParaRPr lang="ko-KR" altLang="en-US"/>
          </a:p>
        </p:txBody>
      </p:sp>
      <p:sp>
        <p:nvSpPr>
          <p:cNvPr id="27" name="Text 25"/>
          <p:cNvSpPr/>
          <p:nvPr/>
        </p:nvSpPr>
        <p:spPr>
          <a:xfrm>
            <a:off x="6355080" y="3172968"/>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09</a:t>
            </a:r>
            <a:endParaRPr lang="en-US" sz="2200" dirty="0"/>
          </a:p>
        </p:txBody>
      </p:sp>
      <p:sp>
        <p:nvSpPr>
          <p:cNvPr id="28" name="Text 26"/>
          <p:cNvSpPr/>
          <p:nvPr/>
        </p:nvSpPr>
        <p:spPr>
          <a:xfrm>
            <a:off x="7040880" y="3172968"/>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개발 중 문제와 해결 과정</a:t>
            </a:r>
            <a:endParaRPr lang="en-US" sz="1600" dirty="0"/>
          </a:p>
        </p:txBody>
      </p:sp>
      <p:sp>
        <p:nvSpPr>
          <p:cNvPr id="29" name="Shape 27"/>
          <p:cNvSpPr/>
          <p:nvPr/>
        </p:nvSpPr>
        <p:spPr>
          <a:xfrm>
            <a:off x="6355080" y="3867912"/>
            <a:ext cx="5349240" cy="0"/>
          </a:xfrm>
          <a:prstGeom prst="line">
            <a:avLst/>
          </a:prstGeom>
          <a:noFill/>
          <a:ln w="12700">
            <a:solidFill>
              <a:srgbClr val="E2E6EC"/>
            </a:solidFill>
            <a:prstDash val="solid"/>
          </a:ln>
        </p:spPr>
        <p:txBody>
          <a:bodyPr/>
          <a:lstStyle/>
          <a:p>
            <a:endParaRPr lang="ko-KR" altLang="en-US"/>
          </a:p>
        </p:txBody>
      </p:sp>
      <p:sp>
        <p:nvSpPr>
          <p:cNvPr id="30" name="Text 28"/>
          <p:cNvSpPr/>
          <p:nvPr/>
        </p:nvSpPr>
        <p:spPr>
          <a:xfrm>
            <a:off x="6355080" y="3959352"/>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10</a:t>
            </a:r>
            <a:endParaRPr lang="en-US" sz="2200" dirty="0"/>
          </a:p>
        </p:txBody>
      </p:sp>
      <p:sp>
        <p:nvSpPr>
          <p:cNvPr id="31" name="Text 29"/>
          <p:cNvSpPr/>
          <p:nvPr/>
        </p:nvSpPr>
        <p:spPr>
          <a:xfrm>
            <a:off x="7040880" y="3959352"/>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시연 (Demo)</a:t>
            </a:r>
            <a:endParaRPr lang="en-US" sz="1600" dirty="0"/>
          </a:p>
        </p:txBody>
      </p:sp>
      <p:sp>
        <p:nvSpPr>
          <p:cNvPr id="32" name="Shape 30"/>
          <p:cNvSpPr/>
          <p:nvPr/>
        </p:nvSpPr>
        <p:spPr>
          <a:xfrm>
            <a:off x="6355080" y="4654296"/>
            <a:ext cx="5349240" cy="0"/>
          </a:xfrm>
          <a:prstGeom prst="line">
            <a:avLst/>
          </a:prstGeom>
          <a:noFill/>
          <a:ln w="12700">
            <a:solidFill>
              <a:srgbClr val="E2E6EC"/>
            </a:solidFill>
            <a:prstDash val="solid"/>
          </a:ln>
        </p:spPr>
        <p:txBody>
          <a:bodyPr/>
          <a:lstStyle/>
          <a:p>
            <a:endParaRPr lang="ko-KR" altLang="en-US"/>
          </a:p>
        </p:txBody>
      </p:sp>
      <p:sp>
        <p:nvSpPr>
          <p:cNvPr id="33" name="Text 31"/>
          <p:cNvSpPr/>
          <p:nvPr/>
        </p:nvSpPr>
        <p:spPr>
          <a:xfrm>
            <a:off x="6355080" y="4745736"/>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11</a:t>
            </a:r>
            <a:endParaRPr lang="en-US" sz="2200" dirty="0"/>
          </a:p>
        </p:txBody>
      </p:sp>
      <p:sp>
        <p:nvSpPr>
          <p:cNvPr id="34" name="Text 32"/>
          <p:cNvSpPr/>
          <p:nvPr/>
        </p:nvSpPr>
        <p:spPr>
          <a:xfrm>
            <a:off x="7040880" y="4745736"/>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결과 및 향후 개선 사항</a:t>
            </a:r>
            <a:endParaRPr lang="en-US" sz="1600" dirty="0"/>
          </a:p>
        </p:txBody>
      </p:sp>
      <p:sp>
        <p:nvSpPr>
          <p:cNvPr id="35" name="Shape 33"/>
          <p:cNvSpPr/>
          <p:nvPr/>
        </p:nvSpPr>
        <p:spPr>
          <a:xfrm>
            <a:off x="6355080" y="5440680"/>
            <a:ext cx="5349240" cy="0"/>
          </a:xfrm>
          <a:prstGeom prst="line">
            <a:avLst/>
          </a:prstGeom>
          <a:noFill/>
          <a:ln w="12700">
            <a:solidFill>
              <a:srgbClr val="E2E6EC"/>
            </a:solidFill>
            <a:prstDash val="solid"/>
          </a:ln>
        </p:spPr>
        <p:txBody>
          <a:bodyPr/>
          <a:lstStyle/>
          <a:p>
            <a:endParaRPr lang="ko-KR" altLang="en-US"/>
          </a:p>
        </p:txBody>
      </p:sp>
      <p:sp>
        <p:nvSpPr>
          <p:cNvPr id="36" name="Text 34"/>
          <p:cNvSpPr/>
          <p:nvPr/>
        </p:nvSpPr>
        <p:spPr>
          <a:xfrm>
            <a:off x="6355080" y="5532120"/>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12</a:t>
            </a:r>
            <a:endParaRPr lang="en-US" sz="2200" dirty="0"/>
          </a:p>
        </p:txBody>
      </p:sp>
      <p:sp>
        <p:nvSpPr>
          <p:cNvPr id="37" name="Text 35"/>
          <p:cNvSpPr/>
          <p:nvPr/>
        </p:nvSpPr>
        <p:spPr>
          <a:xfrm>
            <a:off x="7040880" y="5532120"/>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Q&amp;A</a:t>
            </a:r>
            <a:endParaRPr lang="en-US" sz="1600" dirty="0"/>
          </a:p>
        </p:txBody>
      </p:sp>
      <p:sp>
        <p:nvSpPr>
          <p:cNvPr id="38" name="Text 36"/>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목차</a:t>
            </a:r>
            <a:endParaRPr lang="en-US" sz="900" dirty="0"/>
          </a:p>
        </p:txBody>
      </p:sp>
      <p:sp>
        <p:nvSpPr>
          <p:cNvPr id="39" name="Text 37"/>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01  INTRODUCTION</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프로젝트 소개</a:t>
            </a:r>
            <a:endParaRPr lang="en-US" sz="3000" dirty="0"/>
          </a:p>
        </p:txBody>
      </p:sp>
      <p:sp>
        <p:nvSpPr>
          <p:cNvPr id="6" name="Shape 3"/>
          <p:cNvSpPr/>
          <p:nvPr/>
        </p:nvSpPr>
        <p:spPr>
          <a:xfrm>
            <a:off x="548640" y="1554480"/>
            <a:ext cx="5760720" cy="4480560"/>
          </a:xfrm>
          <a:prstGeom prst="roundRect">
            <a:avLst>
              <a:gd name="adj" fmla="val 1633"/>
            </a:avLst>
          </a:prstGeom>
          <a:solidFill>
            <a:srgbClr val="E9F4F3"/>
          </a:solidFill>
          <a:ln w="12700">
            <a:solidFill>
              <a:srgbClr val="E2E6EC"/>
            </a:solidFill>
            <a:prstDash val="solid"/>
          </a:ln>
        </p:spPr>
        <p:txBody>
          <a:bodyPr/>
          <a:lstStyle/>
          <a:p>
            <a:endParaRPr/>
          </a:p>
        </p:txBody>
      </p:sp>
      <p:sp>
        <p:nvSpPr>
          <p:cNvPr id="7" name="Text 4"/>
          <p:cNvSpPr/>
          <p:nvPr/>
        </p:nvSpPr>
        <p:spPr>
          <a:xfrm>
            <a:off x="868680" y="1783080"/>
            <a:ext cx="5120640" cy="365760"/>
          </a:xfrm>
          <a:prstGeom prst="rect">
            <a:avLst/>
          </a:prstGeom>
          <a:noFill/>
          <a:ln/>
        </p:spPr>
        <p:txBody>
          <a:bodyPr wrap="square" lIns="0" tIns="0" rIns="0" bIns="0" rtlCol="0" anchor="ctr"/>
          <a:lstStyle/>
          <a:p>
            <a:pPr marL="0" indent="0">
              <a:buNone/>
            </a:pPr>
            <a:r>
              <a:rPr lang="en-US" sz="1600" b="1" dirty="0">
                <a:solidFill>
                  <a:srgbClr val="0F1F3D"/>
                </a:solidFill>
                <a:latin typeface="Cambria" pitchFamily="34" charset="0"/>
                <a:ea typeface="Cambria" pitchFamily="34" charset="-122"/>
                <a:cs typeface="Cambria" pitchFamily="34" charset="-120"/>
              </a:rPr>
              <a:t>프로젝트 개요</a:t>
            </a:r>
            <a:endParaRPr lang="en-US" sz="1600" dirty="0"/>
          </a:p>
        </p:txBody>
      </p:sp>
      <p:sp>
        <p:nvSpPr>
          <p:cNvPr id="8" name="Text 5"/>
          <p:cNvSpPr/>
          <p:nvPr/>
        </p:nvSpPr>
        <p:spPr>
          <a:xfrm>
            <a:off x="868680" y="2240280"/>
            <a:ext cx="5120640" cy="1965960"/>
          </a:xfrm>
          <a:prstGeom prst="rect">
            <a:avLst/>
          </a:prstGeom>
          <a:noFill/>
          <a:ln/>
        </p:spPr>
        <p:txBody>
          <a:bodyPr wrap="square" lIns="0" tIns="0" rIns="0" bIns="0" rtlCol="0" anchor="t"/>
          <a:lstStyle/>
          <a:p>
            <a:pPr marL="342900" indent="-342900">
              <a:spcAft>
                <a:spcPts val="1000"/>
              </a:spcAft>
              <a:buSzPct val="100000"/>
              <a:buChar char="•"/>
            </a:pPr>
            <a:r>
              <a:rPr sz="1350" dirty="0" err="1"/>
              <a:t>가문</a:t>
            </a:r>
            <a:r>
              <a:rPr sz="1350" dirty="0"/>
              <a:t>(</a:t>
            </a:r>
            <a:r>
              <a:rPr sz="1350" dirty="0" err="1"/>
              <a:t>세대</a:t>
            </a:r>
            <a:r>
              <a:rPr sz="1350" dirty="0"/>
              <a:t>)</a:t>
            </a:r>
            <a:r>
              <a:rPr sz="1350" dirty="0" err="1"/>
              <a:t>의</a:t>
            </a:r>
            <a:r>
              <a:rPr sz="1350" dirty="0"/>
              <a:t> </a:t>
            </a:r>
            <a:r>
              <a:rPr sz="1350" dirty="0" err="1">
                <a:latin typeface="Calibri" panose="020F0502020204030204" pitchFamily="34" charset="0"/>
                <a:ea typeface="Calibri" panose="020F0502020204030204" pitchFamily="34" charset="0"/>
                <a:cs typeface="Calibri" panose="020F0502020204030204" pitchFamily="34" charset="0"/>
              </a:rPr>
              <a:t>누적된</a:t>
            </a:r>
            <a:r>
              <a:rPr sz="1350" dirty="0"/>
              <a:t> </a:t>
            </a:r>
            <a:r>
              <a:rPr sz="1350" dirty="0" err="1"/>
              <a:t>사망</a:t>
            </a:r>
            <a:r>
              <a:rPr sz="1350" dirty="0"/>
              <a:t> </a:t>
            </a:r>
            <a:r>
              <a:rPr sz="1350" dirty="0" err="1"/>
              <a:t>데이터를</a:t>
            </a:r>
            <a:r>
              <a:rPr sz="1350" dirty="0"/>
              <a:t> </a:t>
            </a:r>
            <a:r>
              <a:rPr lang="ko-KR" altLang="en-US" sz="1350" dirty="0"/>
              <a:t>분석 후</a:t>
            </a:r>
            <a:r>
              <a:rPr sz="1350" dirty="0"/>
              <a:t> NPC</a:t>
            </a:r>
            <a:r>
              <a:rPr lang="ko-KR" altLang="en-US" sz="1350" dirty="0"/>
              <a:t>의</a:t>
            </a:r>
            <a:r>
              <a:rPr sz="1350" dirty="0"/>
              <a:t> </a:t>
            </a:r>
            <a:r>
              <a:rPr lang="ko-KR" altLang="en-US" sz="1350" dirty="0"/>
              <a:t>대사 생성</a:t>
            </a:r>
            <a:r>
              <a:rPr sz="1350" dirty="0"/>
              <a:t> 및 </a:t>
            </a:r>
            <a:r>
              <a:rPr sz="1350" dirty="0" err="1"/>
              <a:t>텍스트</a:t>
            </a:r>
            <a:r>
              <a:rPr sz="1350" dirty="0"/>
              <a:t> </a:t>
            </a:r>
            <a:r>
              <a:rPr sz="1350" dirty="0" err="1"/>
              <a:t>기반</a:t>
            </a:r>
            <a:r>
              <a:rPr sz="1350" dirty="0"/>
              <a:t> </a:t>
            </a:r>
            <a:r>
              <a:rPr sz="1350" dirty="0" err="1"/>
              <a:t>스킬</a:t>
            </a:r>
            <a:r>
              <a:rPr sz="1350" dirty="0"/>
              <a:t> </a:t>
            </a:r>
            <a:r>
              <a:rPr sz="1350" dirty="0" err="1"/>
              <a:t>생성</a:t>
            </a:r>
            <a:r>
              <a:rPr sz="1350" dirty="0"/>
              <a:t> </a:t>
            </a:r>
            <a:r>
              <a:rPr sz="1350" dirty="0" err="1"/>
              <a:t>백엔드를</a:t>
            </a:r>
            <a:r>
              <a:rPr sz="1350" dirty="0"/>
              <a:t> </a:t>
            </a:r>
            <a:r>
              <a:rPr sz="1350" dirty="0" err="1"/>
              <a:t>연동한</a:t>
            </a:r>
            <a:r>
              <a:rPr sz="1350" dirty="0"/>
              <a:t> Unity </a:t>
            </a:r>
            <a:r>
              <a:rPr sz="1350" dirty="0" err="1"/>
              <a:t>기반</a:t>
            </a:r>
            <a:r>
              <a:rPr sz="1350" dirty="0"/>
              <a:t> AI </a:t>
            </a:r>
            <a:r>
              <a:rPr sz="1350" dirty="0" err="1"/>
              <a:t>로그라이크</a:t>
            </a:r>
            <a:r>
              <a:rPr sz="1350" dirty="0"/>
              <a:t> </a:t>
            </a:r>
            <a:r>
              <a:rPr sz="1350" dirty="0" err="1"/>
              <a:t>프로젝트</a:t>
            </a:r>
            <a:endParaRPr lang="en-US" sz="1350" dirty="0"/>
          </a:p>
          <a:p>
            <a:pPr marL="342900" indent="-342900">
              <a:spcAft>
                <a:spcPts val="1000"/>
              </a:spcAft>
              <a:buSzPct val="100000"/>
              <a:buChar char="•"/>
            </a:pPr>
            <a:r>
              <a:rPr sz="1350" dirty="0" err="1"/>
              <a:t>AI를</a:t>
            </a:r>
            <a:r>
              <a:rPr sz="1350" dirty="0"/>
              <a:t> </a:t>
            </a:r>
            <a:r>
              <a:rPr sz="1350" dirty="0" err="1"/>
              <a:t>게임의</a:t>
            </a:r>
            <a:r>
              <a:rPr sz="1350" dirty="0"/>
              <a:t> </a:t>
            </a:r>
            <a:r>
              <a:rPr sz="1350" dirty="0" err="1"/>
              <a:t>스토리</a:t>
            </a:r>
            <a:r>
              <a:rPr sz="1350" dirty="0"/>
              <a:t> </a:t>
            </a:r>
            <a:r>
              <a:rPr sz="1350" dirty="0" err="1"/>
              <a:t>연출과</a:t>
            </a:r>
            <a:r>
              <a:rPr sz="1350" dirty="0"/>
              <a:t> </a:t>
            </a:r>
            <a:r>
              <a:rPr sz="1350" dirty="0" err="1"/>
              <a:t>기획</a:t>
            </a:r>
            <a:r>
              <a:rPr sz="1350" dirty="0"/>
              <a:t>(</a:t>
            </a:r>
            <a:r>
              <a:rPr sz="1350" dirty="0" err="1"/>
              <a:t>스킬</a:t>
            </a:r>
            <a:r>
              <a:rPr sz="1350" dirty="0"/>
              <a:t> </a:t>
            </a:r>
            <a:r>
              <a:rPr sz="1350" dirty="0" err="1"/>
              <a:t>수치</a:t>
            </a:r>
            <a:r>
              <a:rPr sz="1350" dirty="0"/>
              <a:t> </a:t>
            </a:r>
            <a:r>
              <a:rPr sz="1350" dirty="0" err="1"/>
              <a:t>보정</a:t>
            </a:r>
            <a:r>
              <a:rPr sz="1350" dirty="0"/>
              <a:t>)</a:t>
            </a:r>
            <a:r>
              <a:rPr sz="1350" dirty="0" err="1"/>
              <a:t>에</a:t>
            </a:r>
            <a:r>
              <a:rPr lang="ko-KR" altLang="en-US" sz="1350" dirty="0"/>
              <a:t> </a:t>
            </a:r>
            <a:r>
              <a:rPr sz="1350" dirty="0" err="1"/>
              <a:t>연동하였으며</a:t>
            </a:r>
            <a:r>
              <a:rPr sz="1350" dirty="0"/>
              <a:t>, </a:t>
            </a:r>
            <a:r>
              <a:rPr sz="1350" dirty="0" err="1"/>
              <a:t>사전</a:t>
            </a:r>
            <a:r>
              <a:rPr sz="1350" dirty="0"/>
              <a:t> </a:t>
            </a:r>
            <a:r>
              <a:rPr sz="1350" dirty="0" err="1"/>
              <a:t>동기식</a:t>
            </a:r>
            <a:r>
              <a:rPr sz="1350" dirty="0"/>
              <a:t> </a:t>
            </a:r>
            <a:r>
              <a:rPr lang="ko-KR" altLang="en-US" sz="1350" dirty="0"/>
              <a:t>대사 </a:t>
            </a:r>
            <a:r>
              <a:rPr sz="1350" dirty="0" err="1"/>
              <a:t>생성</a:t>
            </a:r>
            <a:r>
              <a:rPr sz="1350" dirty="0"/>
              <a:t> 및 </a:t>
            </a:r>
            <a:r>
              <a:rPr sz="1350" dirty="0" err="1"/>
              <a:t>캐싱을</a:t>
            </a:r>
            <a:r>
              <a:rPr sz="1350" dirty="0"/>
              <a:t> </a:t>
            </a:r>
            <a:r>
              <a:rPr sz="1350" dirty="0" err="1"/>
              <a:t>통해</a:t>
            </a:r>
            <a:r>
              <a:rPr sz="1350" dirty="0"/>
              <a:t> </a:t>
            </a:r>
            <a:r>
              <a:rPr sz="1350" dirty="0" err="1"/>
              <a:t>인게임</a:t>
            </a:r>
            <a:r>
              <a:rPr lang="ko-KR" altLang="en-US" sz="1350" dirty="0"/>
              <a:t> </a:t>
            </a:r>
            <a:r>
              <a:rPr lang="en-US" altLang="ko-KR" sz="1350" dirty="0"/>
              <a:t>AI </a:t>
            </a:r>
            <a:r>
              <a:rPr lang="ko-KR" altLang="en-US" sz="1350" dirty="0"/>
              <a:t>처리</a:t>
            </a:r>
            <a:r>
              <a:rPr sz="1350" dirty="0"/>
              <a:t> </a:t>
            </a:r>
            <a:r>
              <a:rPr sz="1350" dirty="0" err="1"/>
              <a:t>대기</a:t>
            </a:r>
            <a:r>
              <a:rPr lang="ko-KR" altLang="en-US" sz="1350" dirty="0"/>
              <a:t> 시간을 개선</a:t>
            </a:r>
            <a:endParaRPr lang="en-US" sz="1350" dirty="0"/>
          </a:p>
          <a:p>
            <a:pPr marL="342900" indent="-342900">
              <a:spcAft>
                <a:spcPts val="1000"/>
              </a:spcAft>
              <a:buSzPct val="100000"/>
              <a:buChar char="•"/>
            </a:pPr>
            <a:r>
              <a:rPr lang="en-US" sz="1350" dirty="0"/>
              <a:t>AI</a:t>
            </a:r>
            <a:r>
              <a:rPr lang="ko-KR" altLang="en-US" sz="1350" dirty="0"/>
              <a:t>를 게임 컨텐츠에 활용하여 개발 편의성 향상 </a:t>
            </a:r>
            <a:r>
              <a:rPr lang="en-US" altLang="ko-KR" sz="1350" dirty="0"/>
              <a:t>/</a:t>
            </a:r>
            <a:r>
              <a:rPr lang="ko-KR" altLang="en-US" sz="1350" dirty="0"/>
              <a:t> 플레이어의 반복된 컨텐츠 노출로 지루함 감소</a:t>
            </a:r>
            <a:endParaRPr lang="en-US" sz="1350" dirty="0"/>
          </a:p>
        </p:txBody>
      </p:sp>
      <p:sp>
        <p:nvSpPr>
          <p:cNvPr id="9" name="Text 6"/>
          <p:cNvSpPr/>
          <p:nvPr/>
        </p:nvSpPr>
        <p:spPr>
          <a:xfrm>
            <a:off x="868680" y="4069080"/>
            <a:ext cx="5120640" cy="320040"/>
          </a:xfrm>
          <a:prstGeom prst="rect">
            <a:avLst/>
          </a:prstGeom>
          <a:noFill/>
          <a:ln/>
        </p:spPr>
        <p:txBody>
          <a:bodyPr wrap="square" lIns="0" tIns="0" rIns="0" bIns="0" rtlCol="0" anchor="ctr"/>
          <a:lstStyle/>
          <a:p>
            <a:pPr marL="0" indent="0">
              <a:buNone/>
            </a:pPr>
            <a:r>
              <a:rPr lang="en-US" sz="1400" b="1" dirty="0">
                <a:solidFill>
                  <a:srgbClr val="0E7C86"/>
                </a:solidFill>
                <a:latin typeface="Cambria" pitchFamily="34" charset="0"/>
                <a:ea typeface="Cambria" pitchFamily="34" charset="-122"/>
                <a:cs typeface="Cambria" pitchFamily="34" charset="-120"/>
              </a:rPr>
              <a:t>한 줄 요약 (Elevator Pitch)</a:t>
            </a:r>
            <a:endParaRPr lang="en-US" sz="1400" dirty="0"/>
          </a:p>
        </p:txBody>
      </p:sp>
      <p:sp>
        <p:nvSpPr>
          <p:cNvPr id="10" name="Shape 7"/>
          <p:cNvSpPr/>
          <p:nvPr/>
        </p:nvSpPr>
        <p:spPr>
          <a:xfrm>
            <a:off x="868680" y="4434840"/>
            <a:ext cx="5120640" cy="1371600"/>
          </a:xfrm>
          <a:prstGeom prst="roundRect">
            <a:avLst>
              <a:gd name="adj" fmla="val 5333"/>
            </a:avLst>
          </a:prstGeom>
          <a:solidFill>
            <a:srgbClr val="FFFFFF"/>
          </a:solidFill>
          <a:ln w="12700">
            <a:solidFill>
              <a:srgbClr val="E2E6EC"/>
            </a:solidFill>
            <a:prstDash val="solid"/>
          </a:ln>
        </p:spPr>
        <p:txBody>
          <a:bodyPr/>
          <a:lstStyle/>
          <a:p>
            <a:r>
              <a:rPr lang="en-US" sz="1350" dirty="0"/>
              <a:t> </a:t>
            </a:r>
            <a:endParaRPr sz="1350" dirty="0"/>
          </a:p>
        </p:txBody>
      </p:sp>
      <p:sp>
        <p:nvSpPr>
          <p:cNvPr id="11" name="Text 8"/>
          <p:cNvSpPr/>
          <p:nvPr/>
        </p:nvSpPr>
        <p:spPr>
          <a:xfrm>
            <a:off x="1097280" y="4434840"/>
            <a:ext cx="4560570" cy="1371600"/>
          </a:xfrm>
          <a:prstGeom prst="rect">
            <a:avLst/>
          </a:prstGeom>
          <a:noFill/>
          <a:ln/>
        </p:spPr>
        <p:txBody>
          <a:bodyPr wrap="square" lIns="0" tIns="0" rIns="0" bIns="0" rtlCol="0" anchor="ctr"/>
          <a:lstStyle/>
          <a:p>
            <a:pPr marL="0" indent="0">
              <a:buNone/>
            </a:pPr>
            <a:r>
              <a:rPr lang="ko-KR" altLang="en-US" sz="1350" dirty="0">
                <a:latin typeface="Calibri" panose="020F0502020204030204" pitchFamily="34" charset="0"/>
                <a:cs typeface="Calibri" panose="020F0502020204030204" pitchFamily="34" charset="0"/>
              </a:rPr>
              <a:t>플레이어</a:t>
            </a:r>
            <a:r>
              <a:rPr lang="en-US" altLang="ko-KR" sz="1350" dirty="0">
                <a:latin typeface="Calibri" panose="020F0502020204030204" pitchFamily="34" charset="0"/>
                <a:ea typeface="Calibri" panose="020F0502020204030204" pitchFamily="34" charset="0"/>
                <a:cs typeface="Calibri" panose="020F0502020204030204" pitchFamily="34" charset="0"/>
              </a:rPr>
              <a:t>(</a:t>
            </a:r>
            <a:r>
              <a:rPr sz="1350" dirty="0" err="1">
                <a:latin typeface="Calibri" panose="020F0502020204030204" pitchFamily="34" charset="0"/>
                <a:ea typeface="Calibri" panose="020F0502020204030204" pitchFamily="34" charset="0"/>
                <a:cs typeface="Calibri" panose="020F0502020204030204" pitchFamily="34" charset="0"/>
              </a:rPr>
              <a:t>조상들</a:t>
            </a:r>
            <a:r>
              <a:rPr lang="en-US" altLang="ko-KR" sz="1350" dirty="0">
                <a:latin typeface="Calibri" panose="020F0502020204030204" pitchFamily="34" charset="0"/>
                <a:ea typeface="Calibri" panose="020F0502020204030204" pitchFamily="34" charset="0"/>
                <a:cs typeface="Calibri" panose="020F0502020204030204" pitchFamily="34" charset="0"/>
              </a:rPr>
              <a:t>)</a:t>
            </a:r>
            <a:r>
              <a:rPr sz="1350" dirty="0">
                <a:latin typeface="Calibri" panose="020F0502020204030204" pitchFamily="34" charset="0"/>
                <a:ea typeface="Calibri" panose="020F0502020204030204" pitchFamily="34" charset="0"/>
                <a:cs typeface="Calibri" panose="020F0502020204030204" pitchFamily="34" charset="0"/>
              </a:rPr>
              <a:t>의 </a:t>
            </a:r>
            <a:r>
              <a:rPr sz="1350" dirty="0" err="1">
                <a:latin typeface="Calibri" panose="020F0502020204030204" pitchFamily="34" charset="0"/>
                <a:ea typeface="Calibri" panose="020F0502020204030204" pitchFamily="34" charset="0"/>
                <a:cs typeface="Calibri" panose="020F0502020204030204" pitchFamily="34" charset="0"/>
              </a:rPr>
              <a:t>죽음을</a:t>
            </a:r>
            <a:r>
              <a:rPr sz="1350" dirty="0">
                <a:latin typeface="Calibri" panose="020F0502020204030204" pitchFamily="34" charset="0"/>
                <a:ea typeface="Calibri" panose="020F0502020204030204" pitchFamily="34" charset="0"/>
                <a:cs typeface="Calibri" panose="020F0502020204030204" pitchFamily="34" charset="0"/>
              </a:rPr>
              <a:t> </a:t>
            </a:r>
            <a:r>
              <a:rPr sz="1350" dirty="0" err="1">
                <a:latin typeface="Calibri" panose="020F0502020204030204" pitchFamily="34" charset="0"/>
                <a:ea typeface="Calibri" panose="020F0502020204030204" pitchFamily="34" charset="0"/>
                <a:cs typeface="Calibri" panose="020F0502020204030204" pitchFamily="34" charset="0"/>
              </a:rPr>
              <a:t>기억하는</a:t>
            </a:r>
            <a:r>
              <a:rPr sz="1350" dirty="0">
                <a:latin typeface="Calibri" panose="020F0502020204030204" pitchFamily="34" charset="0"/>
                <a:ea typeface="Calibri" panose="020F0502020204030204" pitchFamily="34" charset="0"/>
                <a:cs typeface="Calibri" panose="020F0502020204030204" pitchFamily="34" charset="0"/>
              </a:rPr>
              <a:t> </a:t>
            </a:r>
            <a:r>
              <a:rPr sz="1350" dirty="0" err="1">
                <a:latin typeface="Calibri" panose="020F0502020204030204" pitchFamily="34" charset="0"/>
                <a:ea typeface="Calibri" panose="020F0502020204030204" pitchFamily="34" charset="0"/>
                <a:cs typeface="Calibri" panose="020F0502020204030204" pitchFamily="34" charset="0"/>
              </a:rPr>
              <a:t>문지기</a:t>
            </a:r>
            <a:r>
              <a:rPr lang="en-US" altLang="ko-KR" sz="1350" dirty="0">
                <a:latin typeface="Calibri" panose="020F0502020204030204" pitchFamily="34" charset="0"/>
                <a:ea typeface="Calibri" panose="020F0502020204030204" pitchFamily="34" charset="0"/>
                <a:cs typeface="Calibri" panose="020F0502020204030204" pitchFamily="34" charset="0"/>
              </a:rPr>
              <a:t>(NPC)</a:t>
            </a:r>
            <a:r>
              <a:rPr sz="1350" dirty="0">
                <a:latin typeface="Calibri" panose="020F0502020204030204" pitchFamily="34" charset="0"/>
                <a:ea typeface="Calibri" panose="020F0502020204030204" pitchFamily="34" charset="0"/>
                <a:cs typeface="Calibri" panose="020F0502020204030204" pitchFamily="34" charset="0"/>
              </a:rPr>
              <a:t>와 </a:t>
            </a:r>
            <a:r>
              <a:rPr lang="ko-KR" altLang="en-US" sz="1350" dirty="0">
                <a:latin typeface="Calibri" panose="020F0502020204030204" pitchFamily="34" charset="0"/>
                <a:cs typeface="Calibri" panose="020F0502020204030204" pitchFamily="34" charset="0"/>
              </a:rPr>
              <a:t>자유로운 </a:t>
            </a:r>
            <a:r>
              <a:rPr sz="1350" dirty="0">
                <a:latin typeface="Calibri" panose="020F0502020204030204" pitchFamily="34" charset="0"/>
                <a:ea typeface="Calibri" panose="020F0502020204030204" pitchFamily="34" charset="0"/>
                <a:cs typeface="Calibri" panose="020F0502020204030204" pitchFamily="34" charset="0"/>
              </a:rPr>
              <a:t> </a:t>
            </a:r>
            <a:r>
              <a:rPr sz="1350" dirty="0" err="1">
                <a:latin typeface="Calibri" panose="020F0502020204030204" pitchFamily="34" charset="0"/>
                <a:ea typeface="Calibri" panose="020F0502020204030204" pitchFamily="34" charset="0"/>
                <a:cs typeface="Calibri" panose="020F0502020204030204" pitchFamily="34" charset="0"/>
              </a:rPr>
              <a:t>텍스트</a:t>
            </a:r>
            <a:r>
              <a:rPr lang="en-US" sz="1350" dirty="0">
                <a:latin typeface="Calibri" panose="020F0502020204030204" pitchFamily="34" charset="0"/>
                <a:ea typeface="Calibri" panose="020F0502020204030204" pitchFamily="34" charset="0"/>
                <a:cs typeface="Calibri" panose="020F0502020204030204" pitchFamily="34" charset="0"/>
              </a:rPr>
              <a:t> </a:t>
            </a:r>
            <a:r>
              <a:rPr lang="ko-KR" altLang="en-US" sz="1350" dirty="0">
                <a:latin typeface="Calibri" panose="020F0502020204030204" pitchFamily="34" charset="0"/>
                <a:cs typeface="Calibri" panose="020F0502020204030204" pitchFamily="34" charset="0"/>
              </a:rPr>
              <a:t>입력 후 </a:t>
            </a:r>
            <a:r>
              <a:rPr lang="en-US" altLang="ko-KR" sz="1350" dirty="0">
                <a:latin typeface="Calibri" panose="020F0502020204030204" pitchFamily="34" charset="0"/>
                <a:ea typeface="Calibri" panose="020F0502020204030204" pitchFamily="34" charset="0"/>
                <a:cs typeface="Calibri" panose="020F0502020204030204" pitchFamily="34" charset="0"/>
              </a:rPr>
              <a:t>AI</a:t>
            </a:r>
            <a:r>
              <a:rPr lang="ko-KR" altLang="en-US" sz="1350" dirty="0" err="1">
                <a:latin typeface="Calibri" panose="020F0502020204030204" pitchFamily="34" charset="0"/>
                <a:cs typeface="Calibri" panose="020F0502020204030204" pitchFamily="34" charset="0"/>
              </a:rPr>
              <a:t>에</a:t>
            </a:r>
            <a:r>
              <a:rPr lang="ko-KR" altLang="en-US" sz="1350" dirty="0">
                <a:latin typeface="Calibri" panose="020F0502020204030204" pitchFamily="34" charset="0"/>
                <a:cs typeface="Calibri" panose="020F0502020204030204" pitchFamily="34" charset="0"/>
              </a:rPr>
              <a:t> 의해 </a:t>
            </a:r>
            <a:r>
              <a:rPr sz="1350" dirty="0" err="1">
                <a:latin typeface="Calibri" panose="020F0502020204030204" pitchFamily="34" charset="0"/>
                <a:ea typeface="Calibri" panose="020F0502020204030204" pitchFamily="34" charset="0"/>
                <a:cs typeface="Calibri" panose="020F0502020204030204" pitchFamily="34" charset="0"/>
              </a:rPr>
              <a:t>설계되는</a:t>
            </a:r>
            <a:r>
              <a:rPr sz="1350" dirty="0">
                <a:latin typeface="Calibri" panose="020F0502020204030204" pitchFamily="34" charset="0"/>
                <a:ea typeface="Calibri" panose="020F0502020204030204" pitchFamily="34" charset="0"/>
                <a:cs typeface="Calibri" panose="020F0502020204030204" pitchFamily="34" charset="0"/>
              </a:rPr>
              <a:t> </a:t>
            </a:r>
            <a:r>
              <a:rPr sz="1350" dirty="0" err="1">
                <a:latin typeface="Calibri" panose="020F0502020204030204" pitchFamily="34" charset="0"/>
                <a:ea typeface="Calibri" panose="020F0502020204030204" pitchFamily="34" charset="0"/>
                <a:cs typeface="Calibri" panose="020F0502020204030204" pitchFamily="34" charset="0"/>
              </a:rPr>
              <a:t>스킬로</a:t>
            </a:r>
            <a:r>
              <a:rPr sz="1350" dirty="0">
                <a:latin typeface="Calibri" panose="020F0502020204030204" pitchFamily="34" charset="0"/>
                <a:ea typeface="Calibri" panose="020F0502020204030204" pitchFamily="34" charset="0"/>
                <a:cs typeface="Calibri" panose="020F0502020204030204" pitchFamily="34" charset="0"/>
              </a:rPr>
              <a:t> </a:t>
            </a:r>
            <a:r>
              <a:rPr sz="1350" dirty="0" err="1">
                <a:latin typeface="Calibri" panose="020F0502020204030204" pitchFamily="34" charset="0"/>
                <a:ea typeface="Calibri" panose="020F0502020204030204" pitchFamily="34" charset="0"/>
                <a:cs typeface="Calibri" panose="020F0502020204030204" pitchFamily="34" charset="0"/>
              </a:rPr>
              <a:t>무한한</a:t>
            </a:r>
            <a:r>
              <a:rPr sz="1350" dirty="0">
                <a:latin typeface="Calibri" panose="020F0502020204030204" pitchFamily="34" charset="0"/>
                <a:ea typeface="Calibri" panose="020F0502020204030204" pitchFamily="34" charset="0"/>
                <a:cs typeface="Calibri" panose="020F0502020204030204" pitchFamily="34" charset="0"/>
              </a:rPr>
              <a:t> </a:t>
            </a:r>
            <a:r>
              <a:rPr sz="1350" dirty="0" err="1">
                <a:latin typeface="Calibri" panose="020F0502020204030204" pitchFamily="34" charset="0"/>
                <a:ea typeface="Calibri" panose="020F0502020204030204" pitchFamily="34" charset="0"/>
                <a:cs typeface="Calibri" panose="020F0502020204030204" pitchFamily="34" charset="0"/>
              </a:rPr>
              <a:t>도전을</a:t>
            </a:r>
            <a:r>
              <a:rPr sz="1350" dirty="0">
                <a:latin typeface="Calibri" panose="020F0502020204030204" pitchFamily="34" charset="0"/>
                <a:ea typeface="Calibri" panose="020F0502020204030204" pitchFamily="34" charset="0"/>
                <a:cs typeface="Calibri" panose="020F0502020204030204" pitchFamily="34" charset="0"/>
              </a:rPr>
              <a:t> </a:t>
            </a:r>
            <a:r>
              <a:rPr sz="1350" dirty="0" err="1">
                <a:latin typeface="Calibri" panose="020F0502020204030204" pitchFamily="34" charset="0"/>
                <a:ea typeface="Calibri" panose="020F0502020204030204" pitchFamily="34" charset="0"/>
                <a:cs typeface="Calibri" panose="020F0502020204030204" pitchFamily="34" charset="0"/>
              </a:rPr>
              <a:t>그리는</a:t>
            </a:r>
            <a:r>
              <a:rPr sz="1350" dirty="0">
                <a:latin typeface="Calibri" panose="020F0502020204030204" pitchFamily="34" charset="0"/>
                <a:ea typeface="Calibri" panose="020F0502020204030204" pitchFamily="34" charset="0"/>
                <a:cs typeface="Calibri" panose="020F0502020204030204" pitchFamily="34" charset="0"/>
              </a:rPr>
              <a:t> </a:t>
            </a:r>
            <a:r>
              <a:rPr lang="ko-KR" altLang="en-US" sz="1350" dirty="0" err="1">
                <a:latin typeface="Calibri" panose="020F0502020204030204" pitchFamily="34" charset="0"/>
                <a:cs typeface="Calibri" panose="020F0502020204030204" pitchFamily="34" charset="0"/>
              </a:rPr>
              <a:t>로그라이크</a:t>
            </a:r>
            <a:r>
              <a:rPr lang="ko-KR" altLang="en-US" sz="1350" dirty="0">
                <a:latin typeface="Calibri" panose="020F0502020204030204" pitchFamily="34" charset="0"/>
                <a:cs typeface="Calibri" panose="020F0502020204030204" pitchFamily="34" charset="0"/>
              </a:rPr>
              <a:t> 게임</a:t>
            </a:r>
            <a:endParaRPr lang="en-US" sz="1350" dirty="0">
              <a:latin typeface="Calibri" panose="020F0502020204030204" pitchFamily="34" charset="0"/>
              <a:ea typeface="Calibri" panose="020F0502020204030204" pitchFamily="34" charset="0"/>
              <a:cs typeface="Calibri" panose="020F0502020204030204" pitchFamily="34" charset="0"/>
            </a:endParaRPr>
          </a:p>
        </p:txBody>
      </p:sp>
      <p:sp>
        <p:nvSpPr>
          <p:cNvPr id="12" name="Shape 9"/>
          <p:cNvSpPr/>
          <p:nvPr/>
        </p:nvSpPr>
        <p:spPr>
          <a:xfrm>
            <a:off x="6537960" y="1554480"/>
            <a:ext cx="2514600" cy="1298448"/>
          </a:xfrm>
          <a:prstGeom prst="roundRect">
            <a:avLst>
              <a:gd name="adj" fmla="val 5634"/>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3" name="Shape 10"/>
          <p:cNvSpPr/>
          <p:nvPr/>
        </p:nvSpPr>
        <p:spPr>
          <a:xfrm>
            <a:off x="6739128" y="1755648"/>
            <a:ext cx="457200" cy="457200"/>
          </a:xfrm>
          <a:prstGeom prst="ellipse">
            <a:avLst/>
          </a:prstGeom>
          <a:solidFill>
            <a:srgbClr val="E9F4F3"/>
          </a:solidFill>
          <a:ln/>
        </p:spPr>
        <p:txBody>
          <a:bodyPr/>
          <a:lstStyle/>
          <a:p>
            <a:endParaRPr/>
          </a:p>
        </p:txBody>
      </p:sp>
      <p:pic>
        <p:nvPicPr>
          <p:cNvPr id="14" name="Image 1" descr="preencoded.png"/>
          <p:cNvPicPr>
            <a:picLocks noChangeAspect="1"/>
          </p:cNvPicPr>
          <p:nvPr/>
        </p:nvPicPr>
        <p:blipFill>
          <a:blip r:embed="rId5"/>
          <a:stretch>
            <a:fillRect/>
          </a:stretch>
        </p:blipFill>
        <p:spPr>
          <a:xfrm>
            <a:off x="6830568" y="1847088"/>
            <a:ext cx="274320" cy="274320"/>
          </a:xfrm>
          <a:prstGeom prst="rect">
            <a:avLst/>
          </a:prstGeom>
        </p:spPr>
      </p:pic>
      <p:sp>
        <p:nvSpPr>
          <p:cNvPr id="15" name="Text 11"/>
          <p:cNvSpPr/>
          <p:nvPr/>
        </p:nvSpPr>
        <p:spPr>
          <a:xfrm>
            <a:off x="6739128" y="2304288"/>
            <a:ext cx="2148840" cy="228600"/>
          </a:xfrm>
          <a:prstGeom prst="rect">
            <a:avLst/>
          </a:prstGeom>
          <a:noFill/>
          <a:ln/>
        </p:spPr>
        <p:txBody>
          <a:bodyPr wrap="square" lIns="0" tIns="0" rIns="0" bIns="0" rtlCol="0" anchor="ctr"/>
          <a:lstStyle/>
          <a:p>
            <a:pPr marL="0" indent="0">
              <a:buNone/>
            </a:pPr>
            <a:r>
              <a:rPr lang="en-US" sz="1050" b="1" dirty="0">
                <a:solidFill>
                  <a:srgbClr val="6B7686"/>
                </a:solidFill>
                <a:latin typeface="Calibri" pitchFamily="34" charset="0"/>
                <a:ea typeface="Calibri" pitchFamily="34" charset="-122"/>
                <a:cs typeface="Calibri" pitchFamily="34" charset="-120"/>
              </a:rPr>
              <a:t>개발 기간</a:t>
            </a:r>
            <a:endParaRPr lang="en-US" sz="1050" dirty="0"/>
          </a:p>
        </p:txBody>
      </p:sp>
      <p:sp>
        <p:nvSpPr>
          <p:cNvPr id="16" name="Text 12"/>
          <p:cNvSpPr/>
          <p:nvPr/>
        </p:nvSpPr>
        <p:spPr>
          <a:xfrm>
            <a:off x="6739128" y="2523744"/>
            <a:ext cx="2148840" cy="292608"/>
          </a:xfrm>
          <a:prstGeom prst="rect">
            <a:avLst/>
          </a:prstGeom>
          <a:noFill/>
          <a:ln/>
        </p:spPr>
        <p:txBody>
          <a:bodyPr wrap="square" lIns="0" tIns="0" rIns="0" bIns="0" rtlCol="0" anchor="ctr"/>
          <a:lstStyle/>
          <a:p>
            <a:pPr marL="0" indent="0">
              <a:buNone/>
            </a:pPr>
            <a:r>
              <a:rPr sz="1150" dirty="0"/>
              <a:t>2026.06.22 ~ 2026.07.07 (</a:t>
            </a:r>
            <a:r>
              <a:rPr sz="1150" dirty="0" err="1"/>
              <a:t>약</a:t>
            </a:r>
            <a:r>
              <a:rPr sz="1150" dirty="0"/>
              <a:t> 2주)</a:t>
            </a:r>
            <a:endParaRPr lang="en-US" sz="1150" dirty="0"/>
          </a:p>
        </p:txBody>
      </p:sp>
      <p:sp>
        <p:nvSpPr>
          <p:cNvPr id="17" name="Shape 13"/>
          <p:cNvSpPr/>
          <p:nvPr/>
        </p:nvSpPr>
        <p:spPr>
          <a:xfrm>
            <a:off x="9308592" y="1554480"/>
            <a:ext cx="2514600" cy="1298448"/>
          </a:xfrm>
          <a:prstGeom prst="roundRect">
            <a:avLst>
              <a:gd name="adj" fmla="val 5634"/>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8" name="Shape 14"/>
          <p:cNvSpPr/>
          <p:nvPr/>
        </p:nvSpPr>
        <p:spPr>
          <a:xfrm>
            <a:off x="9509760" y="1755648"/>
            <a:ext cx="457200" cy="457200"/>
          </a:xfrm>
          <a:prstGeom prst="ellipse">
            <a:avLst/>
          </a:prstGeom>
          <a:solidFill>
            <a:srgbClr val="E9F4F3"/>
          </a:solidFill>
          <a:ln/>
        </p:spPr>
        <p:txBody>
          <a:bodyPr/>
          <a:lstStyle/>
          <a:p>
            <a:endParaRPr/>
          </a:p>
        </p:txBody>
      </p:sp>
      <p:pic>
        <p:nvPicPr>
          <p:cNvPr id="19" name="Image 2" descr="preencoded.png"/>
          <p:cNvPicPr>
            <a:picLocks noChangeAspect="1"/>
          </p:cNvPicPr>
          <p:nvPr/>
        </p:nvPicPr>
        <p:blipFill>
          <a:blip r:embed="rId6"/>
          <a:stretch>
            <a:fillRect/>
          </a:stretch>
        </p:blipFill>
        <p:spPr>
          <a:xfrm>
            <a:off x="9601200" y="1847088"/>
            <a:ext cx="274320" cy="274320"/>
          </a:xfrm>
          <a:prstGeom prst="rect">
            <a:avLst/>
          </a:prstGeom>
        </p:spPr>
      </p:pic>
      <p:sp>
        <p:nvSpPr>
          <p:cNvPr id="20" name="Text 15"/>
          <p:cNvSpPr/>
          <p:nvPr/>
        </p:nvSpPr>
        <p:spPr>
          <a:xfrm>
            <a:off x="9509760" y="2304288"/>
            <a:ext cx="2148840" cy="228600"/>
          </a:xfrm>
          <a:prstGeom prst="rect">
            <a:avLst/>
          </a:prstGeom>
          <a:noFill/>
          <a:ln/>
        </p:spPr>
        <p:txBody>
          <a:bodyPr wrap="square" lIns="0" tIns="0" rIns="0" bIns="0" rtlCol="0" anchor="ctr"/>
          <a:lstStyle/>
          <a:p>
            <a:pPr marL="0" indent="0">
              <a:buNone/>
            </a:pPr>
            <a:r>
              <a:rPr lang="en-US" sz="1050" b="1" dirty="0">
                <a:solidFill>
                  <a:srgbClr val="6B7686"/>
                </a:solidFill>
                <a:latin typeface="Calibri" pitchFamily="34" charset="0"/>
                <a:ea typeface="Calibri" pitchFamily="34" charset="-122"/>
                <a:cs typeface="Calibri" pitchFamily="34" charset="-120"/>
              </a:rPr>
              <a:t>팀 구성</a:t>
            </a:r>
            <a:endParaRPr lang="en-US" sz="1050" dirty="0"/>
          </a:p>
        </p:txBody>
      </p:sp>
      <p:sp>
        <p:nvSpPr>
          <p:cNvPr id="21" name="Text 16"/>
          <p:cNvSpPr/>
          <p:nvPr/>
        </p:nvSpPr>
        <p:spPr>
          <a:xfrm>
            <a:off x="9509760" y="2523744"/>
            <a:ext cx="2148840" cy="292608"/>
          </a:xfrm>
          <a:prstGeom prst="rect">
            <a:avLst/>
          </a:prstGeom>
          <a:noFill/>
          <a:ln/>
        </p:spPr>
        <p:txBody>
          <a:bodyPr wrap="square" lIns="0" tIns="0" rIns="0" bIns="0" rtlCol="0" anchor="ctr"/>
          <a:lstStyle/>
          <a:p>
            <a:pPr marL="0" indent="0">
              <a:buNone/>
            </a:pPr>
            <a:r>
              <a:rPr sz="1150" dirty="0"/>
              <a:t>1인 </a:t>
            </a:r>
            <a:r>
              <a:rPr sz="1150" dirty="0" err="1"/>
              <a:t>개발</a:t>
            </a:r>
            <a:r>
              <a:rPr sz="1150" dirty="0"/>
              <a:t> (</a:t>
            </a:r>
            <a:r>
              <a:rPr sz="1150" dirty="0" err="1"/>
              <a:t>기획</a:t>
            </a:r>
            <a:r>
              <a:rPr sz="1150" dirty="0"/>
              <a:t> / </a:t>
            </a:r>
            <a:r>
              <a:rPr sz="1150" dirty="0" err="1"/>
              <a:t>개발</a:t>
            </a:r>
            <a:r>
              <a:rPr sz="1150" dirty="0"/>
              <a:t> / </a:t>
            </a:r>
            <a:r>
              <a:rPr sz="1150" dirty="0" err="1"/>
              <a:t>디자인</a:t>
            </a:r>
            <a:r>
              <a:rPr sz="1150" dirty="0"/>
              <a:t>)</a:t>
            </a:r>
            <a:endParaRPr lang="en-US" sz="1150" dirty="0"/>
          </a:p>
        </p:txBody>
      </p:sp>
      <p:sp>
        <p:nvSpPr>
          <p:cNvPr id="22" name="Shape 17"/>
          <p:cNvSpPr/>
          <p:nvPr/>
        </p:nvSpPr>
        <p:spPr>
          <a:xfrm>
            <a:off x="6537960" y="3108960"/>
            <a:ext cx="2514600" cy="1298448"/>
          </a:xfrm>
          <a:prstGeom prst="roundRect">
            <a:avLst>
              <a:gd name="adj" fmla="val 5634"/>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3" name="Shape 18"/>
          <p:cNvSpPr/>
          <p:nvPr/>
        </p:nvSpPr>
        <p:spPr>
          <a:xfrm>
            <a:off x="6739128" y="3310128"/>
            <a:ext cx="457200" cy="457200"/>
          </a:xfrm>
          <a:prstGeom prst="ellipse">
            <a:avLst/>
          </a:prstGeom>
          <a:solidFill>
            <a:srgbClr val="E9F4F3"/>
          </a:solidFill>
          <a:ln/>
        </p:spPr>
        <p:txBody>
          <a:bodyPr/>
          <a:lstStyle/>
          <a:p>
            <a:endParaRPr/>
          </a:p>
        </p:txBody>
      </p:sp>
      <p:pic>
        <p:nvPicPr>
          <p:cNvPr id="24" name="Image 3" descr="preencoded.png"/>
          <p:cNvPicPr>
            <a:picLocks noChangeAspect="1"/>
          </p:cNvPicPr>
          <p:nvPr/>
        </p:nvPicPr>
        <p:blipFill>
          <a:blip r:embed="rId7"/>
          <a:stretch>
            <a:fillRect/>
          </a:stretch>
        </p:blipFill>
        <p:spPr>
          <a:xfrm>
            <a:off x="6830568" y="3401568"/>
            <a:ext cx="274320" cy="274320"/>
          </a:xfrm>
          <a:prstGeom prst="rect">
            <a:avLst/>
          </a:prstGeom>
        </p:spPr>
      </p:pic>
      <p:sp>
        <p:nvSpPr>
          <p:cNvPr id="25" name="Text 19"/>
          <p:cNvSpPr/>
          <p:nvPr/>
        </p:nvSpPr>
        <p:spPr>
          <a:xfrm>
            <a:off x="6739128" y="3858768"/>
            <a:ext cx="2148840" cy="228600"/>
          </a:xfrm>
          <a:prstGeom prst="rect">
            <a:avLst/>
          </a:prstGeom>
          <a:noFill/>
          <a:ln/>
        </p:spPr>
        <p:txBody>
          <a:bodyPr wrap="square" lIns="0" tIns="0" rIns="0" bIns="0" rtlCol="0" anchor="ctr"/>
          <a:lstStyle/>
          <a:p>
            <a:pPr marL="0" indent="0">
              <a:buNone/>
            </a:pPr>
            <a:r>
              <a:rPr lang="en-US" sz="1050" b="1" dirty="0">
                <a:solidFill>
                  <a:srgbClr val="6B7686"/>
                </a:solidFill>
                <a:latin typeface="Calibri" pitchFamily="34" charset="0"/>
                <a:ea typeface="Calibri" pitchFamily="34" charset="-122"/>
                <a:cs typeface="Calibri" pitchFamily="34" charset="-120"/>
              </a:rPr>
              <a:t>대상 사용자</a:t>
            </a:r>
            <a:endParaRPr lang="en-US" sz="1050" dirty="0"/>
          </a:p>
        </p:txBody>
      </p:sp>
      <p:sp>
        <p:nvSpPr>
          <p:cNvPr id="26" name="Text 20"/>
          <p:cNvSpPr/>
          <p:nvPr/>
        </p:nvSpPr>
        <p:spPr>
          <a:xfrm>
            <a:off x="6739128" y="4078224"/>
            <a:ext cx="2148840" cy="292608"/>
          </a:xfrm>
          <a:prstGeom prst="rect">
            <a:avLst/>
          </a:prstGeom>
          <a:noFill/>
          <a:ln/>
        </p:spPr>
        <p:txBody>
          <a:bodyPr wrap="square" lIns="0" tIns="0" rIns="0" bIns="0" rtlCol="0" anchor="ctr"/>
          <a:lstStyle/>
          <a:p>
            <a:pPr marL="0" indent="0">
              <a:buNone/>
            </a:pPr>
            <a:r>
              <a:rPr sz="1150" dirty="0" err="1"/>
              <a:t>로그라이</a:t>
            </a:r>
            <a:r>
              <a:rPr lang="ko-KR" altLang="en-US" sz="1150" dirty="0" err="1"/>
              <a:t>크를</a:t>
            </a:r>
            <a:r>
              <a:rPr lang="ko-KR" altLang="en-US" sz="1150" dirty="0"/>
              <a:t> 좋아하는 게이머</a:t>
            </a:r>
            <a:endParaRPr lang="en-US" sz="1150" dirty="0"/>
          </a:p>
        </p:txBody>
      </p:sp>
      <p:sp>
        <p:nvSpPr>
          <p:cNvPr id="27" name="Shape 21"/>
          <p:cNvSpPr/>
          <p:nvPr/>
        </p:nvSpPr>
        <p:spPr>
          <a:xfrm>
            <a:off x="9308592" y="3108960"/>
            <a:ext cx="2514600" cy="1298448"/>
          </a:xfrm>
          <a:prstGeom prst="roundRect">
            <a:avLst>
              <a:gd name="adj" fmla="val 5634"/>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8" name="Shape 22"/>
          <p:cNvSpPr/>
          <p:nvPr/>
        </p:nvSpPr>
        <p:spPr>
          <a:xfrm>
            <a:off x="9509760" y="3310128"/>
            <a:ext cx="457200" cy="457200"/>
          </a:xfrm>
          <a:prstGeom prst="ellipse">
            <a:avLst/>
          </a:prstGeom>
          <a:solidFill>
            <a:srgbClr val="E9F4F3"/>
          </a:solidFill>
          <a:ln/>
        </p:spPr>
        <p:txBody>
          <a:bodyPr/>
          <a:lstStyle/>
          <a:p>
            <a:endParaRPr/>
          </a:p>
        </p:txBody>
      </p:sp>
      <p:pic>
        <p:nvPicPr>
          <p:cNvPr id="29" name="Image 4" descr="preencoded.png"/>
          <p:cNvPicPr>
            <a:picLocks noChangeAspect="1"/>
          </p:cNvPicPr>
          <p:nvPr/>
        </p:nvPicPr>
        <p:blipFill>
          <a:blip r:embed="rId8"/>
          <a:stretch>
            <a:fillRect/>
          </a:stretch>
        </p:blipFill>
        <p:spPr>
          <a:xfrm>
            <a:off x="9601200" y="3401568"/>
            <a:ext cx="274320" cy="274320"/>
          </a:xfrm>
          <a:prstGeom prst="rect">
            <a:avLst/>
          </a:prstGeom>
        </p:spPr>
      </p:pic>
      <p:sp>
        <p:nvSpPr>
          <p:cNvPr id="30" name="Text 23"/>
          <p:cNvSpPr/>
          <p:nvPr/>
        </p:nvSpPr>
        <p:spPr>
          <a:xfrm>
            <a:off x="9509760" y="3858768"/>
            <a:ext cx="2148840" cy="228600"/>
          </a:xfrm>
          <a:prstGeom prst="rect">
            <a:avLst/>
          </a:prstGeom>
          <a:noFill/>
          <a:ln/>
        </p:spPr>
        <p:txBody>
          <a:bodyPr wrap="square" lIns="0" tIns="0" rIns="0" bIns="0" rtlCol="0" anchor="ctr"/>
          <a:lstStyle/>
          <a:p>
            <a:pPr marL="0" indent="0">
              <a:buNone/>
            </a:pPr>
            <a:r>
              <a:rPr lang="en-US" sz="1050" b="1" dirty="0">
                <a:solidFill>
                  <a:srgbClr val="6B7686"/>
                </a:solidFill>
                <a:latin typeface="Calibri" pitchFamily="34" charset="0"/>
                <a:ea typeface="Calibri" pitchFamily="34" charset="-122"/>
                <a:cs typeface="Calibri" pitchFamily="34" charset="-120"/>
              </a:rPr>
              <a:t>서비스 형태</a:t>
            </a:r>
            <a:endParaRPr lang="en-US" sz="1050" dirty="0"/>
          </a:p>
        </p:txBody>
      </p:sp>
      <p:sp>
        <p:nvSpPr>
          <p:cNvPr id="31" name="Text 24"/>
          <p:cNvSpPr/>
          <p:nvPr/>
        </p:nvSpPr>
        <p:spPr>
          <a:xfrm>
            <a:off x="9509760" y="4078224"/>
            <a:ext cx="2148840" cy="292608"/>
          </a:xfrm>
          <a:prstGeom prst="rect">
            <a:avLst/>
          </a:prstGeom>
          <a:noFill/>
          <a:ln/>
        </p:spPr>
        <p:txBody>
          <a:bodyPr wrap="square" lIns="0" tIns="0" rIns="0" bIns="0" rtlCol="0" anchor="ctr"/>
          <a:lstStyle/>
          <a:p>
            <a:pPr marL="0" indent="0">
              <a:buNone/>
            </a:pPr>
            <a:r>
              <a:rPr sz="1150" dirty="0"/>
              <a:t>Unity 2D Game &amp; </a:t>
            </a:r>
            <a:r>
              <a:rPr sz="1150" dirty="0" err="1"/>
              <a:t>FastAPI</a:t>
            </a:r>
            <a:r>
              <a:rPr sz="1150" dirty="0"/>
              <a:t> REST API &amp; MariaDB</a:t>
            </a:r>
            <a:endParaRPr lang="en-US" sz="1150" dirty="0"/>
          </a:p>
        </p:txBody>
      </p:sp>
      <p:sp>
        <p:nvSpPr>
          <p:cNvPr id="32" name="Text 25"/>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프로젝트 소개</a:t>
            </a:r>
            <a:endParaRPr lang="en-US" sz="900" dirty="0"/>
          </a:p>
        </p:txBody>
      </p:sp>
      <p:sp>
        <p:nvSpPr>
          <p:cNvPr id="33" name="Text 26"/>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3</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02  BACKGROUND</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개발 배경 및 문제 정의</a:t>
            </a:r>
            <a:endParaRPr lang="en-US" sz="3000" dirty="0"/>
          </a:p>
        </p:txBody>
      </p:sp>
      <p:sp>
        <p:nvSpPr>
          <p:cNvPr id="6" name="Shape 3"/>
          <p:cNvSpPr/>
          <p:nvPr/>
        </p:nvSpPr>
        <p:spPr>
          <a:xfrm>
            <a:off x="548640" y="1600200"/>
            <a:ext cx="5440680" cy="4434840"/>
          </a:xfrm>
          <a:prstGeom prst="roundRect">
            <a:avLst>
              <a:gd name="adj" fmla="val 1649"/>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7" name="Shape 4"/>
          <p:cNvSpPr/>
          <p:nvPr/>
        </p:nvSpPr>
        <p:spPr>
          <a:xfrm>
            <a:off x="868680" y="1874520"/>
            <a:ext cx="457200" cy="457200"/>
          </a:xfrm>
          <a:prstGeom prst="ellipse">
            <a:avLst/>
          </a:prstGeom>
          <a:solidFill>
            <a:srgbClr val="E9F4F3"/>
          </a:solidFill>
          <a:ln/>
        </p:spPr>
        <p:txBody>
          <a:bodyPr/>
          <a:lstStyle/>
          <a:p>
            <a:endParaRPr/>
          </a:p>
        </p:txBody>
      </p:sp>
      <p:pic>
        <p:nvPicPr>
          <p:cNvPr id="8" name="Image 1" descr="preencoded.png"/>
          <p:cNvPicPr>
            <a:picLocks noChangeAspect="1"/>
          </p:cNvPicPr>
          <p:nvPr/>
        </p:nvPicPr>
        <p:blipFill>
          <a:blip r:embed="rId5"/>
          <a:stretch>
            <a:fillRect/>
          </a:stretch>
        </p:blipFill>
        <p:spPr>
          <a:xfrm>
            <a:off x="960120" y="1965960"/>
            <a:ext cx="274320" cy="274320"/>
          </a:xfrm>
          <a:prstGeom prst="rect">
            <a:avLst/>
          </a:prstGeom>
        </p:spPr>
      </p:pic>
      <p:sp>
        <p:nvSpPr>
          <p:cNvPr id="9" name="Text 5"/>
          <p:cNvSpPr/>
          <p:nvPr/>
        </p:nvSpPr>
        <p:spPr>
          <a:xfrm>
            <a:off x="1463040" y="1920240"/>
            <a:ext cx="4297680" cy="365760"/>
          </a:xfrm>
          <a:prstGeom prst="rect">
            <a:avLst/>
          </a:prstGeom>
          <a:noFill/>
          <a:ln/>
        </p:spPr>
        <p:txBody>
          <a:bodyPr wrap="square" lIns="0" tIns="0" rIns="0" bIns="0" rtlCol="0" anchor="ctr"/>
          <a:lstStyle/>
          <a:p>
            <a:pPr marL="0" indent="0">
              <a:buNone/>
            </a:pPr>
            <a:r>
              <a:rPr lang="en-US" sz="1700" b="1" dirty="0">
                <a:solidFill>
                  <a:srgbClr val="0F1F3D"/>
                </a:solidFill>
                <a:latin typeface="Cambria" pitchFamily="34" charset="0"/>
                <a:ea typeface="Cambria" pitchFamily="34" charset="-122"/>
                <a:cs typeface="Cambria" pitchFamily="34" charset="-120"/>
              </a:rPr>
              <a:t>개발 배경</a:t>
            </a:r>
            <a:endParaRPr lang="en-US" sz="1700" dirty="0"/>
          </a:p>
        </p:txBody>
      </p:sp>
      <p:sp>
        <p:nvSpPr>
          <p:cNvPr id="10" name="Text 6"/>
          <p:cNvSpPr/>
          <p:nvPr/>
        </p:nvSpPr>
        <p:spPr>
          <a:xfrm>
            <a:off x="868680" y="2514600"/>
            <a:ext cx="4846320" cy="3383280"/>
          </a:xfrm>
          <a:prstGeom prst="rect">
            <a:avLst/>
          </a:prstGeom>
          <a:noFill/>
          <a:ln/>
        </p:spPr>
        <p:txBody>
          <a:bodyPr wrap="square" lIns="0" tIns="0" rIns="0" bIns="0" rtlCol="0" anchor="ctr"/>
          <a:lstStyle/>
          <a:p>
            <a:pPr marL="342900" indent="-342900">
              <a:spcAft>
                <a:spcPts val="1200"/>
              </a:spcAft>
              <a:buSzPct val="100000"/>
              <a:buChar char="•"/>
            </a:pPr>
            <a:r>
              <a:rPr lang="ko-KR" altLang="en-US" sz="1350" dirty="0">
                <a:latin typeface="Calibri" panose="020F0502020204030204" pitchFamily="34" charset="0"/>
                <a:cs typeface="Calibri" panose="020F0502020204030204" pitchFamily="34" charset="0"/>
              </a:rPr>
              <a:t>전통적인 게임에서의 </a:t>
            </a:r>
            <a:r>
              <a:rPr lang="en-US" altLang="ko-KR" sz="1350" dirty="0">
                <a:latin typeface="Calibri" panose="020F0502020204030204" pitchFamily="34" charset="0"/>
                <a:ea typeface="Calibri" panose="020F0502020204030204" pitchFamily="34" charset="0"/>
                <a:cs typeface="Calibri" panose="020F0502020204030204" pitchFamily="34" charset="0"/>
              </a:rPr>
              <a:t>NPC </a:t>
            </a:r>
            <a:r>
              <a:rPr lang="ko-KR" altLang="en-US" sz="1350" dirty="0">
                <a:latin typeface="Calibri" panose="020F0502020204030204" pitchFamily="34" charset="0"/>
                <a:cs typeface="Calibri" panose="020F0502020204030204" pitchFamily="34" charset="0"/>
              </a:rPr>
              <a:t>대사가 고정되어 반복적으로 노출되어 플레이어가 지루함을 느끼는 문제를</a:t>
            </a:r>
            <a:r>
              <a:rPr lang="en-US" altLang="ko-KR" sz="1350" dirty="0">
                <a:latin typeface="Calibri" panose="020F0502020204030204" pitchFamily="34" charset="0"/>
                <a:ea typeface="Calibri" panose="020F0502020204030204" pitchFamily="34" charset="0"/>
                <a:cs typeface="Calibri" panose="020F0502020204030204" pitchFamily="34" charset="0"/>
              </a:rPr>
              <a:t>, LLM</a:t>
            </a:r>
            <a:r>
              <a:rPr lang="ko-KR" altLang="en-US" sz="1350" dirty="0">
                <a:latin typeface="Calibri" panose="020F0502020204030204" pitchFamily="34" charset="0"/>
                <a:cs typeface="Calibri" panose="020F0502020204030204" pitchFamily="34" charset="0"/>
              </a:rPr>
              <a:t>을 통한 동적 대사 생성으로 보완</a:t>
            </a:r>
            <a:r>
              <a:rPr lang="en-US" altLang="ko-KR" sz="1350" dirty="0">
                <a:latin typeface="Calibri" panose="020F0502020204030204" pitchFamily="34" charset="0"/>
                <a:ea typeface="Calibri" panose="020F0502020204030204" pitchFamily="34" charset="0"/>
                <a:cs typeface="Calibri" panose="020F0502020204030204" pitchFamily="34" charset="0"/>
              </a:rPr>
              <a:t>, </a:t>
            </a:r>
            <a:r>
              <a:rPr lang="ko-KR" altLang="en-US" sz="1350" dirty="0">
                <a:latin typeface="Calibri" panose="020F0502020204030204" pitchFamily="34" charset="0"/>
                <a:cs typeface="Calibri" panose="020F0502020204030204" pitchFamily="34" charset="0"/>
              </a:rPr>
              <a:t>플레이어가 원하는 스킬을 텍스트로 실시간 구현하되 게임 시스템 밸런스를 훼손하지 않도록 프롬프트 조건을 걸어 유도하고자 함</a:t>
            </a:r>
            <a:r>
              <a:rPr lang="en-US" altLang="ko-KR" sz="1350" dirty="0">
                <a:latin typeface="Calibri" panose="020F0502020204030204" pitchFamily="34" charset="0"/>
                <a:ea typeface="Calibri" panose="020F0502020204030204" pitchFamily="34" charset="0"/>
                <a:cs typeface="Calibri" panose="020F0502020204030204" pitchFamily="34" charset="0"/>
              </a:rPr>
              <a:t>.</a:t>
            </a:r>
          </a:p>
          <a:p>
            <a:pPr marL="342900" indent="-342900">
              <a:spcAft>
                <a:spcPts val="1200"/>
              </a:spcAft>
              <a:buSzPct val="100000"/>
              <a:buChar char="•"/>
            </a:pPr>
            <a:r>
              <a:rPr sz="1350" dirty="0" err="1">
                <a:latin typeface="Calibri" panose="020F0502020204030204" pitchFamily="34" charset="0"/>
                <a:ea typeface="Calibri" panose="020F0502020204030204" pitchFamily="34" charset="0"/>
                <a:cs typeface="Calibri" panose="020F0502020204030204" pitchFamily="34" charset="0"/>
              </a:rPr>
              <a:t>최근</a:t>
            </a:r>
            <a:r>
              <a:rPr sz="1350" dirty="0">
                <a:latin typeface="Calibri" panose="020F0502020204030204" pitchFamily="34" charset="0"/>
                <a:ea typeface="Calibri" panose="020F0502020204030204" pitchFamily="34" charset="0"/>
                <a:cs typeface="Calibri" panose="020F0502020204030204" pitchFamily="34" charset="0"/>
              </a:rPr>
              <a:t> </a:t>
            </a:r>
            <a:r>
              <a:rPr lang="ko-KR" altLang="en-US" sz="1350" dirty="0">
                <a:latin typeface="Calibri" panose="020F0502020204030204" pitchFamily="34" charset="0"/>
                <a:cs typeface="Calibri" panose="020F0502020204030204" pitchFamily="34" charset="0"/>
              </a:rPr>
              <a:t>일부 </a:t>
            </a:r>
            <a:r>
              <a:rPr lang="en-US" altLang="ko-KR" sz="1350" dirty="0">
                <a:latin typeface="Calibri" panose="020F0502020204030204" pitchFamily="34" charset="0"/>
                <a:ea typeface="Calibri" panose="020F0502020204030204" pitchFamily="34" charset="0"/>
                <a:cs typeface="Calibri" panose="020F0502020204030204" pitchFamily="34" charset="0"/>
              </a:rPr>
              <a:t>AI</a:t>
            </a:r>
            <a:r>
              <a:rPr lang="ko-KR" altLang="en-US" sz="1350" dirty="0" err="1">
                <a:latin typeface="Calibri" panose="020F0502020204030204" pitchFamily="34" charset="0"/>
                <a:cs typeface="Calibri" panose="020F0502020204030204" pitchFamily="34" charset="0"/>
              </a:rPr>
              <a:t>를</a:t>
            </a:r>
            <a:r>
              <a:rPr lang="ko-KR" altLang="en-US" sz="1350" dirty="0">
                <a:latin typeface="Calibri" panose="020F0502020204030204" pitchFamily="34" charset="0"/>
                <a:cs typeface="Calibri" panose="020F0502020204030204" pitchFamily="34" charset="0"/>
              </a:rPr>
              <a:t> 활용하여 미리 </a:t>
            </a:r>
            <a:r>
              <a:rPr lang="en-US" altLang="ko-KR" sz="1350" dirty="0">
                <a:latin typeface="Calibri" panose="020F0502020204030204" pitchFamily="34" charset="0"/>
                <a:ea typeface="Calibri" panose="020F0502020204030204" pitchFamily="34" charset="0"/>
                <a:cs typeface="Calibri" panose="020F0502020204030204" pitchFamily="34" charset="0"/>
              </a:rPr>
              <a:t>NPC </a:t>
            </a:r>
            <a:r>
              <a:rPr lang="ko-KR" altLang="en-US" sz="1350" dirty="0">
                <a:latin typeface="Calibri" panose="020F0502020204030204" pitchFamily="34" charset="0"/>
                <a:cs typeface="Calibri" panose="020F0502020204030204" pitchFamily="34" charset="0"/>
              </a:rPr>
              <a:t>대사가 적용되거나 하는 사례가 있으나 좀 더 나아가 게임 플레이 정보를 바탕으로 자연스럽고 내 플레이가 반영되는 재미를 느낄 수 있도록 기획하였고</a:t>
            </a:r>
            <a:r>
              <a:rPr sz="1350" dirty="0">
                <a:latin typeface="Calibri" panose="020F0502020204030204" pitchFamily="34" charset="0"/>
                <a:ea typeface="Calibri" panose="020F0502020204030204" pitchFamily="34" charset="0"/>
                <a:cs typeface="Calibri" panose="020F0502020204030204" pitchFamily="34" charset="0"/>
              </a:rPr>
              <a:t> </a:t>
            </a:r>
            <a:r>
              <a:rPr sz="1350" dirty="0" err="1">
                <a:latin typeface="Calibri" panose="020F0502020204030204" pitchFamily="34" charset="0"/>
                <a:ea typeface="Calibri" panose="020F0502020204030204" pitchFamily="34" charset="0"/>
                <a:cs typeface="Calibri" panose="020F0502020204030204" pitchFamily="34" charset="0"/>
              </a:rPr>
              <a:t>또한</a:t>
            </a:r>
            <a:r>
              <a:rPr sz="1350" dirty="0">
                <a:latin typeface="Calibri" panose="020F0502020204030204" pitchFamily="34" charset="0"/>
                <a:ea typeface="Calibri" panose="020F0502020204030204" pitchFamily="34" charset="0"/>
                <a:cs typeface="Calibri" panose="020F0502020204030204" pitchFamily="34" charset="0"/>
              </a:rPr>
              <a:t>,</a:t>
            </a:r>
            <a:r>
              <a:rPr lang="ko-KR" altLang="en-US" sz="1350" dirty="0">
                <a:latin typeface="Calibri" panose="020F0502020204030204" pitchFamily="34" charset="0"/>
                <a:cs typeface="Calibri" panose="020F0502020204030204" pitchFamily="34" charset="0"/>
              </a:rPr>
              <a:t> </a:t>
            </a:r>
            <a:r>
              <a:rPr lang="en-US" altLang="ko-KR" sz="1350" dirty="0">
                <a:latin typeface="Calibri" panose="020F0502020204030204" pitchFamily="34" charset="0"/>
                <a:ea typeface="Calibri" panose="020F0502020204030204" pitchFamily="34" charset="0"/>
                <a:cs typeface="Calibri" panose="020F0502020204030204" pitchFamily="34" charset="0"/>
              </a:rPr>
              <a:t>AI</a:t>
            </a:r>
            <a:r>
              <a:rPr lang="ko-KR" altLang="en-US" sz="1350" dirty="0">
                <a:latin typeface="Calibri" panose="020F0502020204030204" pitchFamily="34" charset="0"/>
                <a:cs typeface="Calibri" panose="020F0502020204030204" pitchFamily="34" charset="0"/>
              </a:rPr>
              <a:t>를 활용한 스킬 생성으로 좀 더 자유로운 커맨드 입력을 통해 색다른 재미 요소로 차별화를 기대</a:t>
            </a:r>
            <a:endParaRPr lang="en-US" sz="1350" dirty="0">
              <a:latin typeface="Calibri" panose="020F0502020204030204" pitchFamily="34" charset="0"/>
              <a:ea typeface="Calibri" panose="020F0502020204030204" pitchFamily="34" charset="0"/>
              <a:cs typeface="Calibri" panose="020F0502020204030204" pitchFamily="34" charset="0"/>
            </a:endParaRPr>
          </a:p>
        </p:txBody>
      </p:sp>
      <p:sp>
        <p:nvSpPr>
          <p:cNvPr id="11" name="Shape 7"/>
          <p:cNvSpPr/>
          <p:nvPr/>
        </p:nvSpPr>
        <p:spPr>
          <a:xfrm>
            <a:off x="6172200" y="1600200"/>
            <a:ext cx="5440680" cy="4434840"/>
          </a:xfrm>
          <a:prstGeom prst="roundRect">
            <a:avLst>
              <a:gd name="adj" fmla="val 1649"/>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dirty="0"/>
          </a:p>
        </p:txBody>
      </p:sp>
      <p:sp>
        <p:nvSpPr>
          <p:cNvPr id="12" name="Shape 8"/>
          <p:cNvSpPr/>
          <p:nvPr/>
        </p:nvSpPr>
        <p:spPr>
          <a:xfrm>
            <a:off x="6492240" y="1874520"/>
            <a:ext cx="457200" cy="457200"/>
          </a:xfrm>
          <a:prstGeom prst="ellipse">
            <a:avLst/>
          </a:prstGeom>
          <a:solidFill>
            <a:srgbClr val="24406B"/>
          </a:solidFill>
          <a:ln/>
        </p:spPr>
        <p:txBody>
          <a:bodyPr/>
          <a:lstStyle/>
          <a:p>
            <a:endParaRPr/>
          </a:p>
        </p:txBody>
      </p:sp>
      <p:pic>
        <p:nvPicPr>
          <p:cNvPr id="13" name="Image 2" descr="preencoded.png"/>
          <p:cNvPicPr>
            <a:picLocks noChangeAspect="1"/>
          </p:cNvPicPr>
          <p:nvPr/>
        </p:nvPicPr>
        <p:blipFill>
          <a:blip r:embed="rId6"/>
          <a:stretch>
            <a:fillRect/>
          </a:stretch>
        </p:blipFill>
        <p:spPr>
          <a:xfrm>
            <a:off x="6583680" y="1965960"/>
            <a:ext cx="274320" cy="274320"/>
          </a:xfrm>
          <a:prstGeom prst="rect">
            <a:avLst/>
          </a:prstGeom>
        </p:spPr>
      </p:pic>
      <p:sp>
        <p:nvSpPr>
          <p:cNvPr id="14" name="Text 9"/>
          <p:cNvSpPr/>
          <p:nvPr/>
        </p:nvSpPr>
        <p:spPr>
          <a:xfrm>
            <a:off x="7086600" y="1920240"/>
            <a:ext cx="4297680" cy="365760"/>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문제 정의</a:t>
            </a:r>
            <a:endParaRPr lang="en-US" sz="1700" dirty="0"/>
          </a:p>
        </p:txBody>
      </p:sp>
      <p:sp>
        <p:nvSpPr>
          <p:cNvPr id="15" name="Text 10"/>
          <p:cNvSpPr/>
          <p:nvPr/>
        </p:nvSpPr>
        <p:spPr>
          <a:xfrm>
            <a:off x="6492240" y="2514600"/>
            <a:ext cx="4846320" cy="3383280"/>
          </a:xfrm>
          <a:prstGeom prst="rect">
            <a:avLst/>
          </a:prstGeom>
          <a:noFill/>
          <a:ln/>
        </p:spPr>
        <p:txBody>
          <a:bodyPr wrap="square" lIns="0" tIns="0" rIns="0" bIns="0" rtlCol="0" anchor="ctr"/>
          <a:lstStyle/>
          <a:p>
            <a:pPr marL="342900" indent="-342900">
              <a:spcAft>
                <a:spcPts val="1200"/>
              </a:spcAft>
              <a:buSzPct val="100000"/>
              <a:buChar char="•"/>
            </a:pP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AI를</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활용한</a:t>
            </a:r>
            <a:r>
              <a:rPr lang="ko-KR" altLang="en-US" sz="1350" dirty="0">
                <a:solidFill>
                  <a:schemeClr val="bg1"/>
                </a:solidFill>
                <a:latin typeface="Calibri" panose="020F0502020204030204" pitchFamily="34" charset="0"/>
                <a:cs typeface="Calibri" panose="020F0502020204030204" pitchFamily="34" charset="0"/>
              </a:rPr>
              <a:t> 실시간</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대사</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생성</a:t>
            </a:r>
            <a:r>
              <a:rPr lang="ko-KR" altLang="en-US" sz="1350" dirty="0">
                <a:solidFill>
                  <a:schemeClr val="bg1"/>
                </a:solidFill>
                <a:latin typeface="Calibri" panose="020F0502020204030204" pitchFamily="34" charset="0"/>
                <a:cs typeface="Calibri" panose="020F0502020204030204" pitchFamily="34" charset="0"/>
              </a:rPr>
              <a:t>은</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연산이</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3~15초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이상의</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심각한</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지연을</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발생시켜</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인</a:t>
            </a:r>
            <a:r>
              <a:rPr lang="en-US"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게임</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맥을</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완전히</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끊고</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플레이</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경험을</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해</a:t>
            </a:r>
            <a:r>
              <a:rPr lang="ko-KR" altLang="en-US" sz="1350" dirty="0">
                <a:solidFill>
                  <a:schemeClr val="bg1"/>
                </a:solidFill>
                <a:latin typeface="Calibri" panose="020F0502020204030204" pitchFamily="34" charset="0"/>
                <a:cs typeface="Calibri" panose="020F0502020204030204" pitchFamily="34" charset="0"/>
              </a:rPr>
              <a:t>침</a:t>
            </a:r>
            <a:endParaRPr lang="en-US" sz="135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indent="-342900">
              <a:spcAft>
                <a:spcPts val="1200"/>
              </a:spcAft>
              <a:buSzPct val="100000"/>
              <a:buChar char="•"/>
            </a:pPr>
            <a:r>
              <a:rPr lang="ko-KR" altLang="en-US" sz="1350" dirty="0">
                <a:solidFill>
                  <a:schemeClr val="bg1"/>
                </a:solidFill>
                <a:latin typeface="Calibri" panose="020F0502020204030204" pitchFamily="34" charset="0"/>
                <a:cs typeface="Calibri" panose="020F0502020204030204" pitchFamily="34" charset="0"/>
              </a:rPr>
              <a:t>비동기</a:t>
            </a: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(Background Tasks) </a:t>
            </a:r>
            <a:r>
              <a:rPr lang="ko-KR" altLang="en-US" sz="1350" dirty="0">
                <a:solidFill>
                  <a:schemeClr val="bg1"/>
                </a:solidFill>
                <a:latin typeface="Calibri" panose="020F0502020204030204" pitchFamily="34" charset="0"/>
                <a:cs typeface="Calibri" panose="020F0502020204030204" pitchFamily="34" charset="0"/>
              </a:rPr>
              <a:t>방식 채택 시에도</a:t>
            </a: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ko-KR" altLang="en-US" sz="1350" dirty="0">
                <a:solidFill>
                  <a:schemeClr val="bg1"/>
                </a:solidFill>
                <a:latin typeface="Calibri" panose="020F0502020204030204" pitchFamily="34" charset="0"/>
                <a:cs typeface="Calibri" panose="020F0502020204030204" pitchFamily="34" charset="0"/>
              </a:rPr>
              <a:t>플레이어가 부활해 </a:t>
            </a: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1~2</a:t>
            </a:r>
            <a:r>
              <a:rPr lang="ko-KR" altLang="en-US" sz="1350" dirty="0">
                <a:solidFill>
                  <a:schemeClr val="bg1"/>
                </a:solidFill>
                <a:latin typeface="Calibri" panose="020F0502020204030204" pitchFamily="34" charset="0"/>
                <a:cs typeface="Calibri" panose="020F0502020204030204" pitchFamily="34" charset="0"/>
              </a:rPr>
              <a:t>초 내로 </a:t>
            </a: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NPC</a:t>
            </a:r>
            <a:r>
              <a:rPr lang="ko-KR" altLang="en-US" sz="1350" dirty="0">
                <a:solidFill>
                  <a:schemeClr val="bg1"/>
                </a:solidFill>
                <a:latin typeface="Calibri" panose="020F0502020204030204" pitchFamily="34" charset="0"/>
                <a:cs typeface="Calibri" panose="020F0502020204030204" pitchFamily="34" charset="0"/>
              </a:rPr>
              <a:t>에게 말을 거는 예외사항 발생 시 캐시 준비가 되어 있지 않아 </a:t>
            </a: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AI</a:t>
            </a:r>
            <a:r>
              <a:rPr lang="ko-KR" altLang="en-US" sz="1350" dirty="0">
                <a:solidFill>
                  <a:schemeClr val="bg1"/>
                </a:solidFill>
                <a:latin typeface="Calibri" panose="020F0502020204030204" pitchFamily="34" charset="0"/>
                <a:cs typeface="Calibri" panose="020F0502020204030204" pitchFamily="34" charset="0"/>
              </a:rPr>
              <a:t>의 대사 생성 연산 딜레이가 발생</a:t>
            </a:r>
            <a:endPar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indent="-342900">
              <a:spcAft>
                <a:spcPts val="1200"/>
              </a:spcAft>
              <a:buSzPct val="100000"/>
              <a:buChar char="•"/>
            </a:pP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사망</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연출</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대기</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시간을</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활용한</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동기식</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사전</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생성</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설계로</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대화</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대기</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시간을</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ko-KR" altLang="en-US" sz="1350" dirty="0">
                <a:solidFill>
                  <a:schemeClr val="bg1"/>
                </a:solidFill>
                <a:latin typeface="Calibri" panose="020F0502020204030204" pitchFamily="34" charset="0"/>
                <a:cs typeface="Calibri" panose="020F0502020204030204" pitchFamily="34" charset="0"/>
              </a:rPr>
              <a:t>약 </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0.03초로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줄여</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ko-KR" altLang="en-US" sz="1350" dirty="0">
                <a:solidFill>
                  <a:schemeClr val="bg1"/>
                </a:solidFill>
                <a:latin typeface="Calibri" panose="020F0502020204030204" pitchFamily="34" charset="0"/>
                <a:cs typeface="Calibri" panose="020F0502020204030204" pitchFamily="34" charset="0"/>
              </a:rPr>
              <a:t>흐름이 끊어지는 플레이 경험을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제거</a:t>
            </a:r>
            <a:r>
              <a:rPr lang="ko-KR" altLang="en-US" sz="1350" dirty="0">
                <a:solidFill>
                  <a:schemeClr val="bg1"/>
                </a:solidFill>
                <a:latin typeface="Calibri" panose="020F0502020204030204" pitchFamily="34" charset="0"/>
                <a:cs typeface="Calibri" panose="020F0502020204030204" pitchFamily="34" charset="0"/>
              </a:rPr>
              <a:t>함</a:t>
            </a:r>
            <a:endParaRPr lang="en-US" sz="135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Text 11"/>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개발 배경 및 문제 정의</a:t>
            </a:r>
            <a:endParaRPr lang="en-US" sz="900" dirty="0"/>
          </a:p>
        </p:txBody>
      </p:sp>
      <p:sp>
        <p:nvSpPr>
          <p:cNvPr id="17" name="Text 12"/>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4</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03  GOALS</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프로젝트 목표</a:t>
            </a:r>
            <a:endParaRPr lang="en-US" sz="3000" dirty="0"/>
          </a:p>
        </p:txBody>
      </p:sp>
      <p:sp>
        <p:nvSpPr>
          <p:cNvPr id="6" name="Shape 3"/>
          <p:cNvSpPr/>
          <p:nvPr/>
        </p:nvSpPr>
        <p:spPr>
          <a:xfrm>
            <a:off x="548640" y="1965960"/>
            <a:ext cx="3520440" cy="3291840"/>
          </a:xfrm>
          <a:prstGeom prst="roundRect">
            <a:avLst>
              <a:gd name="adj" fmla="val 2222"/>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7" name="Shape 4"/>
          <p:cNvSpPr/>
          <p:nvPr/>
        </p:nvSpPr>
        <p:spPr>
          <a:xfrm>
            <a:off x="548640" y="1965960"/>
            <a:ext cx="3520440" cy="822960"/>
          </a:xfrm>
          <a:prstGeom prst="rect">
            <a:avLst/>
          </a:prstGeom>
          <a:solidFill>
            <a:srgbClr val="0F1F3D"/>
          </a:solidFill>
          <a:ln/>
        </p:spPr>
        <p:txBody>
          <a:bodyPr/>
          <a:lstStyle/>
          <a:p>
            <a:endParaRPr/>
          </a:p>
        </p:txBody>
      </p:sp>
      <p:sp>
        <p:nvSpPr>
          <p:cNvPr id="8" name="Shape 5"/>
          <p:cNvSpPr/>
          <p:nvPr/>
        </p:nvSpPr>
        <p:spPr>
          <a:xfrm>
            <a:off x="548640" y="1965960"/>
            <a:ext cx="3520440" cy="822960"/>
          </a:xfrm>
          <a:prstGeom prst="roundRect">
            <a:avLst>
              <a:gd name="adj" fmla="val 8889"/>
            </a:avLst>
          </a:prstGeom>
          <a:solidFill>
            <a:srgbClr val="0F1F3D"/>
          </a:solidFill>
          <a:ln/>
        </p:spPr>
        <p:txBody>
          <a:bodyPr/>
          <a:lstStyle/>
          <a:p>
            <a:endParaRPr/>
          </a:p>
        </p:txBody>
      </p:sp>
      <p:sp>
        <p:nvSpPr>
          <p:cNvPr id="9" name="Shape 6"/>
          <p:cNvSpPr/>
          <p:nvPr/>
        </p:nvSpPr>
        <p:spPr>
          <a:xfrm>
            <a:off x="548640" y="2377440"/>
            <a:ext cx="3520440" cy="411480"/>
          </a:xfrm>
          <a:prstGeom prst="rect">
            <a:avLst/>
          </a:prstGeom>
          <a:solidFill>
            <a:srgbClr val="0F1F3D"/>
          </a:solidFill>
          <a:ln/>
        </p:spPr>
        <p:txBody>
          <a:bodyPr/>
          <a:lstStyle/>
          <a:p>
            <a:endParaRPr/>
          </a:p>
        </p:txBody>
      </p:sp>
      <p:sp>
        <p:nvSpPr>
          <p:cNvPr id="10" name="Shape 7"/>
          <p:cNvSpPr/>
          <p:nvPr/>
        </p:nvSpPr>
        <p:spPr>
          <a:xfrm>
            <a:off x="777240" y="2148840"/>
            <a:ext cx="457200" cy="457200"/>
          </a:xfrm>
          <a:prstGeom prst="ellipse">
            <a:avLst/>
          </a:prstGeom>
          <a:solidFill>
            <a:srgbClr val="16305C"/>
          </a:solidFill>
          <a:ln/>
        </p:spPr>
        <p:txBody>
          <a:bodyPr/>
          <a:lstStyle/>
          <a:p>
            <a:endParaRPr/>
          </a:p>
        </p:txBody>
      </p:sp>
      <p:pic>
        <p:nvPicPr>
          <p:cNvPr id="11" name="Image 1" descr="preencoded.png"/>
          <p:cNvPicPr>
            <a:picLocks noChangeAspect="1"/>
          </p:cNvPicPr>
          <p:nvPr/>
        </p:nvPicPr>
        <p:blipFill>
          <a:blip r:embed="rId5"/>
          <a:stretch>
            <a:fillRect/>
          </a:stretch>
        </p:blipFill>
        <p:spPr>
          <a:xfrm>
            <a:off x="868680" y="2240280"/>
            <a:ext cx="274320" cy="274320"/>
          </a:xfrm>
          <a:prstGeom prst="rect">
            <a:avLst/>
          </a:prstGeom>
        </p:spPr>
      </p:pic>
      <p:sp>
        <p:nvSpPr>
          <p:cNvPr id="12" name="Text 8"/>
          <p:cNvSpPr/>
          <p:nvPr/>
        </p:nvSpPr>
        <p:spPr>
          <a:xfrm>
            <a:off x="1371600" y="2148840"/>
            <a:ext cx="2514600" cy="457200"/>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목표 1</a:t>
            </a:r>
            <a:endParaRPr lang="en-US" sz="1700" dirty="0"/>
          </a:p>
        </p:txBody>
      </p:sp>
      <p:sp>
        <p:nvSpPr>
          <p:cNvPr id="13" name="Text 9"/>
          <p:cNvSpPr/>
          <p:nvPr/>
        </p:nvSpPr>
        <p:spPr>
          <a:xfrm>
            <a:off x="822960" y="3017520"/>
            <a:ext cx="2971800" cy="1280160"/>
          </a:xfrm>
          <a:prstGeom prst="rect">
            <a:avLst/>
          </a:prstGeom>
          <a:noFill/>
          <a:ln/>
        </p:spPr>
        <p:txBody>
          <a:bodyPr wrap="square" lIns="0" tIns="0" rIns="0" bIns="0" rtlCol="0" anchor="ctr"/>
          <a:lstStyle/>
          <a:p>
            <a:pPr marL="0" indent="0">
              <a:buNone/>
            </a:pPr>
            <a:r>
              <a:rPr sz="1300" dirty="0" err="1"/>
              <a:t>누적</a:t>
            </a:r>
            <a:r>
              <a:rPr lang="ko-KR" altLang="en-US" sz="1300" dirty="0"/>
              <a:t>된</a:t>
            </a:r>
            <a:r>
              <a:rPr sz="1300" dirty="0"/>
              <a:t> </a:t>
            </a:r>
            <a:r>
              <a:rPr sz="1300" dirty="0" err="1"/>
              <a:t>선조들의</a:t>
            </a:r>
            <a:r>
              <a:rPr sz="1300" dirty="0"/>
              <a:t> </a:t>
            </a:r>
            <a:r>
              <a:rPr sz="1300" dirty="0" err="1"/>
              <a:t>죽음을</a:t>
            </a:r>
            <a:r>
              <a:rPr sz="1300" dirty="0"/>
              <a:t> </a:t>
            </a:r>
            <a:r>
              <a:rPr sz="1300" dirty="0" err="1"/>
              <a:t>기반으로</a:t>
            </a:r>
            <a:r>
              <a:rPr sz="1300" dirty="0"/>
              <a:t> </a:t>
            </a:r>
            <a:r>
              <a:rPr sz="1300" dirty="0" err="1"/>
              <a:t>문지기</a:t>
            </a:r>
            <a:r>
              <a:rPr sz="1300" dirty="0"/>
              <a:t> NPC </a:t>
            </a:r>
            <a:r>
              <a:rPr sz="1300" dirty="0" err="1"/>
              <a:t>조언</a:t>
            </a:r>
            <a:r>
              <a:rPr sz="1300" dirty="0"/>
              <a:t> </a:t>
            </a:r>
            <a:r>
              <a:rPr sz="1300" dirty="0" err="1"/>
              <a:t>시스템</a:t>
            </a:r>
            <a:r>
              <a:rPr sz="1300" dirty="0"/>
              <a:t> </a:t>
            </a:r>
            <a:r>
              <a:rPr sz="1300" dirty="0" err="1"/>
              <a:t>구축</a:t>
            </a:r>
            <a:endParaRPr lang="en-US" sz="1300" dirty="0"/>
          </a:p>
        </p:txBody>
      </p:sp>
      <p:sp>
        <p:nvSpPr>
          <p:cNvPr id="14" name="Text 10"/>
          <p:cNvSpPr/>
          <p:nvPr/>
        </p:nvSpPr>
        <p:spPr>
          <a:xfrm>
            <a:off x="812074" y="4389120"/>
            <a:ext cx="3063240" cy="731520"/>
          </a:xfrm>
          <a:prstGeom prst="rect">
            <a:avLst/>
          </a:prstGeom>
          <a:noFill/>
          <a:ln/>
        </p:spPr>
        <p:txBody>
          <a:bodyPr wrap="square" lIns="0" tIns="0" rIns="0" bIns="0" rtlCol="0" anchor="ctr"/>
          <a:lstStyle/>
          <a:p>
            <a:pPr marL="0" indent="0">
              <a:buNone/>
            </a:pPr>
            <a:r>
              <a:rPr lang="ko-KR" altLang="en-US" sz="1150" i="1" dirty="0">
                <a:solidFill>
                  <a:schemeClr val="bg2">
                    <a:lumMod val="50000"/>
                  </a:schemeClr>
                </a:solidFill>
              </a:rPr>
              <a:t>반복하여 동일한 텍스트가 노출되지 않음으로써 장르 특성상 반복 플레이의 지루함 개선 및 </a:t>
            </a:r>
            <a:r>
              <a:rPr sz="1150" i="1" dirty="0" err="1">
                <a:solidFill>
                  <a:schemeClr val="bg2">
                    <a:lumMod val="50000"/>
                  </a:schemeClr>
                </a:solidFill>
              </a:rPr>
              <a:t>몰입감</a:t>
            </a:r>
            <a:r>
              <a:rPr sz="1150" i="1" dirty="0">
                <a:solidFill>
                  <a:schemeClr val="bg2">
                    <a:lumMod val="50000"/>
                  </a:schemeClr>
                </a:solidFill>
              </a:rPr>
              <a:t> </a:t>
            </a:r>
            <a:r>
              <a:rPr sz="1150" i="1" dirty="0" err="1">
                <a:solidFill>
                  <a:schemeClr val="bg2">
                    <a:lumMod val="50000"/>
                  </a:schemeClr>
                </a:solidFill>
              </a:rPr>
              <a:t>증</a:t>
            </a:r>
            <a:r>
              <a:rPr lang="ko-KR" altLang="en-US" sz="1150" i="1" dirty="0">
                <a:solidFill>
                  <a:schemeClr val="bg2">
                    <a:lumMod val="50000"/>
                  </a:schemeClr>
                </a:solidFill>
              </a:rPr>
              <a:t>가</a:t>
            </a:r>
            <a:endParaRPr lang="en-US" sz="1150" i="1" dirty="0">
              <a:solidFill>
                <a:schemeClr val="bg2">
                  <a:lumMod val="50000"/>
                </a:schemeClr>
              </a:solidFill>
            </a:endParaRPr>
          </a:p>
        </p:txBody>
      </p:sp>
      <p:sp>
        <p:nvSpPr>
          <p:cNvPr id="15" name="Shape 11"/>
          <p:cNvSpPr/>
          <p:nvPr/>
        </p:nvSpPr>
        <p:spPr>
          <a:xfrm>
            <a:off x="4389120" y="1965960"/>
            <a:ext cx="3520440" cy="3291840"/>
          </a:xfrm>
          <a:prstGeom prst="roundRect">
            <a:avLst>
              <a:gd name="adj" fmla="val 2222"/>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6" name="Shape 12"/>
          <p:cNvSpPr/>
          <p:nvPr/>
        </p:nvSpPr>
        <p:spPr>
          <a:xfrm>
            <a:off x="4389120" y="1965960"/>
            <a:ext cx="3520440" cy="822960"/>
          </a:xfrm>
          <a:prstGeom prst="rect">
            <a:avLst/>
          </a:prstGeom>
          <a:solidFill>
            <a:srgbClr val="0E7C86"/>
          </a:solidFill>
          <a:ln/>
        </p:spPr>
        <p:txBody>
          <a:bodyPr/>
          <a:lstStyle/>
          <a:p>
            <a:endParaRPr/>
          </a:p>
        </p:txBody>
      </p:sp>
      <p:sp>
        <p:nvSpPr>
          <p:cNvPr id="17" name="Shape 13"/>
          <p:cNvSpPr/>
          <p:nvPr/>
        </p:nvSpPr>
        <p:spPr>
          <a:xfrm>
            <a:off x="4389120" y="1965960"/>
            <a:ext cx="3520440" cy="822960"/>
          </a:xfrm>
          <a:prstGeom prst="roundRect">
            <a:avLst>
              <a:gd name="adj" fmla="val 8889"/>
            </a:avLst>
          </a:prstGeom>
          <a:solidFill>
            <a:srgbClr val="0E7C86"/>
          </a:solidFill>
          <a:ln/>
        </p:spPr>
        <p:txBody>
          <a:bodyPr/>
          <a:lstStyle/>
          <a:p>
            <a:endParaRPr/>
          </a:p>
        </p:txBody>
      </p:sp>
      <p:sp>
        <p:nvSpPr>
          <p:cNvPr id="18" name="Shape 14"/>
          <p:cNvSpPr/>
          <p:nvPr/>
        </p:nvSpPr>
        <p:spPr>
          <a:xfrm>
            <a:off x="4389120" y="2377440"/>
            <a:ext cx="3520440" cy="411480"/>
          </a:xfrm>
          <a:prstGeom prst="rect">
            <a:avLst/>
          </a:prstGeom>
          <a:solidFill>
            <a:srgbClr val="0E7C86"/>
          </a:solidFill>
          <a:ln/>
        </p:spPr>
        <p:txBody>
          <a:bodyPr/>
          <a:lstStyle/>
          <a:p>
            <a:endParaRPr/>
          </a:p>
        </p:txBody>
      </p:sp>
      <p:sp>
        <p:nvSpPr>
          <p:cNvPr id="19" name="Shape 15"/>
          <p:cNvSpPr/>
          <p:nvPr/>
        </p:nvSpPr>
        <p:spPr>
          <a:xfrm>
            <a:off x="4617720" y="2148840"/>
            <a:ext cx="457200" cy="457200"/>
          </a:xfrm>
          <a:prstGeom prst="ellipse">
            <a:avLst/>
          </a:prstGeom>
          <a:solidFill>
            <a:srgbClr val="0A5A61"/>
          </a:solidFill>
          <a:ln/>
        </p:spPr>
        <p:txBody>
          <a:bodyPr/>
          <a:lstStyle/>
          <a:p>
            <a:endParaRPr/>
          </a:p>
        </p:txBody>
      </p:sp>
      <p:pic>
        <p:nvPicPr>
          <p:cNvPr id="20" name="Image 2" descr="preencoded.png"/>
          <p:cNvPicPr>
            <a:picLocks noChangeAspect="1"/>
          </p:cNvPicPr>
          <p:nvPr/>
        </p:nvPicPr>
        <p:blipFill>
          <a:blip r:embed="rId5"/>
          <a:stretch>
            <a:fillRect/>
          </a:stretch>
        </p:blipFill>
        <p:spPr>
          <a:xfrm>
            <a:off x="4709160" y="2240280"/>
            <a:ext cx="274320" cy="274320"/>
          </a:xfrm>
          <a:prstGeom prst="rect">
            <a:avLst/>
          </a:prstGeom>
        </p:spPr>
      </p:pic>
      <p:sp>
        <p:nvSpPr>
          <p:cNvPr id="21" name="Text 16"/>
          <p:cNvSpPr/>
          <p:nvPr/>
        </p:nvSpPr>
        <p:spPr>
          <a:xfrm>
            <a:off x="5212080" y="2148840"/>
            <a:ext cx="2514600" cy="457200"/>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목표 2</a:t>
            </a:r>
            <a:endParaRPr lang="en-US" sz="1700" dirty="0"/>
          </a:p>
        </p:txBody>
      </p:sp>
      <p:sp>
        <p:nvSpPr>
          <p:cNvPr id="22" name="Text 17"/>
          <p:cNvSpPr/>
          <p:nvPr/>
        </p:nvSpPr>
        <p:spPr>
          <a:xfrm>
            <a:off x="4663440" y="3017520"/>
            <a:ext cx="2971800" cy="1280160"/>
          </a:xfrm>
          <a:prstGeom prst="rect">
            <a:avLst/>
          </a:prstGeom>
          <a:noFill/>
          <a:ln/>
        </p:spPr>
        <p:txBody>
          <a:bodyPr wrap="square" lIns="0" tIns="0" rIns="0" bIns="0" rtlCol="0" anchor="ctr"/>
          <a:lstStyle/>
          <a:p>
            <a:pPr marL="0" indent="0">
              <a:buNone/>
            </a:pPr>
            <a:r>
              <a:rPr sz="1300" dirty="0" err="1"/>
              <a:t>텍스트</a:t>
            </a:r>
            <a:r>
              <a:rPr sz="1300" dirty="0"/>
              <a:t> </a:t>
            </a:r>
            <a:r>
              <a:rPr sz="1300" dirty="0" err="1"/>
              <a:t>입력을</a:t>
            </a:r>
            <a:r>
              <a:rPr sz="1300" dirty="0"/>
              <a:t> </a:t>
            </a:r>
            <a:r>
              <a:rPr sz="1300" dirty="0" err="1"/>
              <a:t>레벨</a:t>
            </a:r>
            <a:r>
              <a:rPr sz="1300" dirty="0"/>
              <a:t> </a:t>
            </a:r>
            <a:r>
              <a:rPr lang="ko-KR" altLang="en-US" sz="1300" dirty="0"/>
              <a:t>밸런스에</a:t>
            </a:r>
            <a:r>
              <a:rPr sz="1300" dirty="0"/>
              <a:t> </a:t>
            </a:r>
            <a:r>
              <a:rPr sz="1300" dirty="0" err="1"/>
              <a:t>맞춰</a:t>
            </a:r>
            <a:r>
              <a:rPr sz="1300" dirty="0"/>
              <a:t> </a:t>
            </a:r>
            <a:endParaRPr lang="en-US" sz="1300" dirty="0"/>
          </a:p>
          <a:p>
            <a:pPr marL="0" indent="0">
              <a:buNone/>
            </a:pPr>
            <a:r>
              <a:rPr sz="1300" dirty="0" err="1"/>
              <a:t>실시간</a:t>
            </a:r>
            <a:r>
              <a:rPr lang="ko-KR" altLang="en-US" sz="1300" dirty="0"/>
              <a:t>으로</a:t>
            </a:r>
            <a:r>
              <a:rPr sz="1300" dirty="0"/>
              <a:t> </a:t>
            </a:r>
            <a:r>
              <a:rPr sz="1300" dirty="0" err="1"/>
              <a:t>제어하는</a:t>
            </a:r>
            <a:r>
              <a:rPr sz="1300" dirty="0"/>
              <a:t> AI </a:t>
            </a:r>
            <a:r>
              <a:rPr sz="1300" dirty="0" err="1"/>
              <a:t>스킬</a:t>
            </a:r>
            <a:r>
              <a:rPr sz="1300" dirty="0"/>
              <a:t> </a:t>
            </a:r>
            <a:r>
              <a:rPr sz="1300" dirty="0" err="1"/>
              <a:t>생성</a:t>
            </a:r>
            <a:r>
              <a:rPr lang="ko-KR" altLang="en-US" sz="1300" dirty="0"/>
              <a:t> 및</a:t>
            </a:r>
            <a:r>
              <a:rPr sz="1300" dirty="0"/>
              <a:t> </a:t>
            </a:r>
            <a:endParaRPr lang="en-US" sz="1300" dirty="0"/>
          </a:p>
          <a:p>
            <a:pPr marL="0" indent="0">
              <a:buNone/>
            </a:pPr>
            <a:r>
              <a:rPr sz="1300" dirty="0" err="1"/>
              <a:t>백엔드</a:t>
            </a:r>
            <a:r>
              <a:rPr sz="1300" dirty="0"/>
              <a:t> </a:t>
            </a:r>
            <a:r>
              <a:rPr sz="1300" dirty="0" err="1"/>
              <a:t>연동</a:t>
            </a:r>
            <a:endParaRPr lang="en-US" sz="1300" dirty="0"/>
          </a:p>
        </p:txBody>
      </p:sp>
      <p:sp>
        <p:nvSpPr>
          <p:cNvPr id="23" name="Text 18"/>
          <p:cNvSpPr/>
          <p:nvPr/>
        </p:nvSpPr>
        <p:spPr>
          <a:xfrm>
            <a:off x="4663440" y="4389120"/>
            <a:ext cx="2971800" cy="731520"/>
          </a:xfrm>
          <a:prstGeom prst="rect">
            <a:avLst/>
          </a:prstGeom>
          <a:noFill/>
          <a:ln/>
        </p:spPr>
        <p:txBody>
          <a:bodyPr wrap="square" lIns="0" tIns="0" rIns="0" bIns="0" rtlCol="0" anchor="ctr"/>
          <a:lstStyle/>
          <a:p>
            <a:pPr marL="0" indent="0">
              <a:buNone/>
            </a:pPr>
            <a:r>
              <a:rPr sz="1150" i="1" dirty="0" err="1">
                <a:solidFill>
                  <a:schemeClr val="bg2">
                    <a:lumMod val="50000"/>
                  </a:schemeClr>
                </a:solidFill>
              </a:rPr>
              <a:t>입력된</a:t>
            </a:r>
            <a:r>
              <a:rPr sz="1150" i="1" dirty="0">
                <a:solidFill>
                  <a:schemeClr val="bg2">
                    <a:lumMod val="50000"/>
                  </a:schemeClr>
                </a:solidFill>
              </a:rPr>
              <a:t> </a:t>
            </a:r>
            <a:r>
              <a:rPr sz="1150" i="1" dirty="0" err="1">
                <a:solidFill>
                  <a:schemeClr val="bg2">
                    <a:lumMod val="50000"/>
                  </a:schemeClr>
                </a:solidFill>
              </a:rPr>
              <a:t>스킬</a:t>
            </a:r>
            <a:r>
              <a:rPr sz="1150" i="1" dirty="0">
                <a:solidFill>
                  <a:schemeClr val="bg2">
                    <a:lumMod val="50000"/>
                  </a:schemeClr>
                </a:solidFill>
              </a:rPr>
              <a:t> </a:t>
            </a:r>
            <a:r>
              <a:rPr sz="1150" i="1" dirty="0" err="1">
                <a:solidFill>
                  <a:schemeClr val="bg2">
                    <a:lumMod val="50000"/>
                  </a:schemeClr>
                </a:solidFill>
              </a:rPr>
              <a:t>강도를</a:t>
            </a:r>
            <a:r>
              <a:rPr sz="1150" i="1" dirty="0">
                <a:solidFill>
                  <a:schemeClr val="bg2">
                    <a:lumMod val="50000"/>
                  </a:schemeClr>
                </a:solidFill>
              </a:rPr>
              <a:t> </a:t>
            </a:r>
            <a:r>
              <a:rPr lang="ko-KR" altLang="en-US" sz="1150" i="1" dirty="0">
                <a:solidFill>
                  <a:schemeClr val="bg2">
                    <a:lumMod val="50000"/>
                  </a:schemeClr>
                </a:solidFill>
              </a:rPr>
              <a:t>밸런스</a:t>
            </a:r>
            <a:r>
              <a:rPr sz="1150" i="1" dirty="0">
                <a:solidFill>
                  <a:schemeClr val="bg2">
                    <a:lumMod val="50000"/>
                  </a:schemeClr>
                </a:solidFill>
              </a:rPr>
              <a:t> </a:t>
            </a:r>
            <a:r>
              <a:rPr sz="1150" i="1" dirty="0" err="1">
                <a:solidFill>
                  <a:schemeClr val="bg2">
                    <a:lumMod val="50000"/>
                  </a:schemeClr>
                </a:solidFill>
              </a:rPr>
              <a:t>한도</a:t>
            </a:r>
            <a:r>
              <a:rPr sz="1150" i="1" dirty="0">
                <a:solidFill>
                  <a:schemeClr val="bg2">
                    <a:lumMod val="50000"/>
                  </a:schemeClr>
                </a:solidFill>
              </a:rPr>
              <a:t> </a:t>
            </a:r>
            <a:r>
              <a:rPr sz="1150" i="1" dirty="0" err="1">
                <a:solidFill>
                  <a:schemeClr val="bg2">
                    <a:lumMod val="50000"/>
                  </a:schemeClr>
                </a:solidFill>
              </a:rPr>
              <a:t>내</a:t>
            </a:r>
            <a:r>
              <a:rPr lang="ko-KR" altLang="en-US" sz="1150" i="1" dirty="0">
                <a:solidFill>
                  <a:schemeClr val="bg2">
                    <a:lumMod val="50000"/>
                  </a:schemeClr>
                </a:solidFill>
              </a:rPr>
              <a:t>에서</a:t>
            </a:r>
            <a:r>
              <a:rPr sz="1150" i="1" dirty="0">
                <a:solidFill>
                  <a:schemeClr val="bg2">
                    <a:lumMod val="50000"/>
                  </a:schemeClr>
                </a:solidFill>
              </a:rPr>
              <a:t> </a:t>
            </a:r>
            <a:r>
              <a:rPr sz="1150" i="1" dirty="0" err="1">
                <a:solidFill>
                  <a:schemeClr val="bg2">
                    <a:lumMod val="50000"/>
                  </a:schemeClr>
                </a:solidFill>
              </a:rPr>
              <a:t>보정하여</a:t>
            </a:r>
            <a:r>
              <a:rPr sz="1150" i="1" dirty="0">
                <a:solidFill>
                  <a:schemeClr val="bg2">
                    <a:lumMod val="50000"/>
                  </a:schemeClr>
                </a:solidFill>
              </a:rPr>
              <a:t> </a:t>
            </a:r>
            <a:r>
              <a:rPr sz="1150" i="1" dirty="0" err="1">
                <a:solidFill>
                  <a:schemeClr val="bg2">
                    <a:lumMod val="50000"/>
                  </a:schemeClr>
                </a:solidFill>
              </a:rPr>
              <a:t>밸런스가</a:t>
            </a:r>
            <a:r>
              <a:rPr sz="1150" i="1" dirty="0">
                <a:solidFill>
                  <a:schemeClr val="bg2">
                    <a:lumMod val="50000"/>
                  </a:schemeClr>
                </a:solidFill>
              </a:rPr>
              <a:t> </a:t>
            </a:r>
            <a:r>
              <a:rPr sz="1150" i="1" dirty="0" err="1">
                <a:solidFill>
                  <a:schemeClr val="bg2">
                    <a:lumMod val="50000"/>
                  </a:schemeClr>
                </a:solidFill>
              </a:rPr>
              <a:t>무너지지</a:t>
            </a:r>
            <a:r>
              <a:rPr sz="1150" i="1" dirty="0">
                <a:solidFill>
                  <a:schemeClr val="bg2">
                    <a:lumMod val="50000"/>
                  </a:schemeClr>
                </a:solidFill>
              </a:rPr>
              <a:t> </a:t>
            </a:r>
            <a:r>
              <a:rPr sz="1150" i="1" dirty="0" err="1">
                <a:solidFill>
                  <a:schemeClr val="bg2">
                    <a:lumMod val="50000"/>
                  </a:schemeClr>
                </a:solidFill>
              </a:rPr>
              <a:t>않도록</a:t>
            </a:r>
            <a:r>
              <a:rPr sz="1150" i="1" dirty="0">
                <a:solidFill>
                  <a:schemeClr val="bg2">
                    <a:lumMod val="50000"/>
                  </a:schemeClr>
                </a:solidFill>
              </a:rPr>
              <a:t> </a:t>
            </a:r>
            <a:r>
              <a:rPr sz="1150" i="1" dirty="0" err="1">
                <a:solidFill>
                  <a:schemeClr val="bg2">
                    <a:lumMod val="50000"/>
                  </a:schemeClr>
                </a:solidFill>
              </a:rPr>
              <a:t>자동</a:t>
            </a:r>
            <a:r>
              <a:rPr sz="1150" i="1" dirty="0">
                <a:solidFill>
                  <a:schemeClr val="bg2">
                    <a:lumMod val="50000"/>
                  </a:schemeClr>
                </a:solidFill>
              </a:rPr>
              <a:t> </a:t>
            </a:r>
            <a:r>
              <a:rPr lang="ko-KR" altLang="en-US" sz="1150" i="1" dirty="0">
                <a:solidFill>
                  <a:schemeClr val="bg2">
                    <a:lumMod val="50000"/>
                  </a:schemeClr>
                </a:solidFill>
              </a:rPr>
              <a:t>제어 및 반복되지 않는 스킬로 지루함 감소</a:t>
            </a:r>
            <a:endParaRPr lang="en-US" sz="1150" i="1" dirty="0">
              <a:solidFill>
                <a:schemeClr val="bg2">
                  <a:lumMod val="50000"/>
                </a:schemeClr>
              </a:solidFill>
            </a:endParaRPr>
          </a:p>
        </p:txBody>
      </p:sp>
      <p:sp>
        <p:nvSpPr>
          <p:cNvPr id="24" name="Shape 19"/>
          <p:cNvSpPr/>
          <p:nvPr/>
        </p:nvSpPr>
        <p:spPr>
          <a:xfrm>
            <a:off x="8229600" y="1965960"/>
            <a:ext cx="3520440" cy="3291840"/>
          </a:xfrm>
          <a:prstGeom prst="roundRect">
            <a:avLst>
              <a:gd name="adj" fmla="val 2222"/>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5" name="Shape 20"/>
          <p:cNvSpPr/>
          <p:nvPr/>
        </p:nvSpPr>
        <p:spPr>
          <a:xfrm>
            <a:off x="8229600" y="1965960"/>
            <a:ext cx="3520440" cy="822960"/>
          </a:xfrm>
          <a:prstGeom prst="rect">
            <a:avLst/>
          </a:prstGeom>
          <a:solidFill>
            <a:srgbClr val="0F1F3D"/>
          </a:solidFill>
          <a:ln/>
        </p:spPr>
        <p:txBody>
          <a:bodyPr/>
          <a:lstStyle/>
          <a:p>
            <a:endParaRPr/>
          </a:p>
        </p:txBody>
      </p:sp>
      <p:sp>
        <p:nvSpPr>
          <p:cNvPr id="26" name="Shape 21"/>
          <p:cNvSpPr/>
          <p:nvPr/>
        </p:nvSpPr>
        <p:spPr>
          <a:xfrm>
            <a:off x="8229600" y="1965960"/>
            <a:ext cx="3520440" cy="822960"/>
          </a:xfrm>
          <a:prstGeom prst="roundRect">
            <a:avLst>
              <a:gd name="adj" fmla="val 8889"/>
            </a:avLst>
          </a:prstGeom>
          <a:solidFill>
            <a:srgbClr val="0F1F3D"/>
          </a:solidFill>
          <a:ln/>
        </p:spPr>
        <p:txBody>
          <a:bodyPr/>
          <a:lstStyle/>
          <a:p>
            <a:endParaRPr/>
          </a:p>
        </p:txBody>
      </p:sp>
      <p:sp>
        <p:nvSpPr>
          <p:cNvPr id="27" name="Shape 22"/>
          <p:cNvSpPr/>
          <p:nvPr/>
        </p:nvSpPr>
        <p:spPr>
          <a:xfrm>
            <a:off x="8229600" y="2377440"/>
            <a:ext cx="3520440" cy="411480"/>
          </a:xfrm>
          <a:prstGeom prst="rect">
            <a:avLst/>
          </a:prstGeom>
          <a:solidFill>
            <a:srgbClr val="0F1F3D"/>
          </a:solidFill>
          <a:ln/>
        </p:spPr>
        <p:txBody>
          <a:bodyPr/>
          <a:lstStyle/>
          <a:p>
            <a:endParaRPr/>
          </a:p>
        </p:txBody>
      </p:sp>
      <p:sp>
        <p:nvSpPr>
          <p:cNvPr id="28" name="Shape 23"/>
          <p:cNvSpPr/>
          <p:nvPr/>
        </p:nvSpPr>
        <p:spPr>
          <a:xfrm>
            <a:off x="8458200" y="2148840"/>
            <a:ext cx="457200" cy="457200"/>
          </a:xfrm>
          <a:prstGeom prst="ellipse">
            <a:avLst/>
          </a:prstGeom>
          <a:solidFill>
            <a:srgbClr val="16305C"/>
          </a:solidFill>
          <a:ln/>
        </p:spPr>
        <p:txBody>
          <a:bodyPr/>
          <a:lstStyle/>
          <a:p>
            <a:endParaRPr/>
          </a:p>
        </p:txBody>
      </p:sp>
      <p:pic>
        <p:nvPicPr>
          <p:cNvPr id="29" name="Image 3" descr="preencoded.png"/>
          <p:cNvPicPr>
            <a:picLocks noChangeAspect="1"/>
          </p:cNvPicPr>
          <p:nvPr/>
        </p:nvPicPr>
        <p:blipFill>
          <a:blip r:embed="rId5"/>
          <a:stretch>
            <a:fillRect/>
          </a:stretch>
        </p:blipFill>
        <p:spPr>
          <a:xfrm>
            <a:off x="8549640" y="2240280"/>
            <a:ext cx="274320" cy="274320"/>
          </a:xfrm>
          <a:prstGeom prst="rect">
            <a:avLst/>
          </a:prstGeom>
        </p:spPr>
      </p:pic>
      <p:sp>
        <p:nvSpPr>
          <p:cNvPr id="30" name="Text 24"/>
          <p:cNvSpPr/>
          <p:nvPr/>
        </p:nvSpPr>
        <p:spPr>
          <a:xfrm>
            <a:off x="9052560" y="2148840"/>
            <a:ext cx="2514600" cy="457200"/>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목표 3</a:t>
            </a:r>
            <a:endParaRPr lang="en-US" sz="1700" dirty="0"/>
          </a:p>
        </p:txBody>
      </p:sp>
      <p:sp>
        <p:nvSpPr>
          <p:cNvPr id="31" name="Text 25"/>
          <p:cNvSpPr/>
          <p:nvPr/>
        </p:nvSpPr>
        <p:spPr>
          <a:xfrm>
            <a:off x="8503920" y="3017520"/>
            <a:ext cx="2971800" cy="1280160"/>
          </a:xfrm>
          <a:prstGeom prst="rect">
            <a:avLst/>
          </a:prstGeom>
          <a:noFill/>
          <a:ln/>
        </p:spPr>
        <p:txBody>
          <a:bodyPr wrap="square" lIns="0" tIns="0" rIns="0" bIns="0" rtlCol="0" anchor="ctr"/>
          <a:lstStyle/>
          <a:p>
            <a:pPr marL="0" indent="0">
              <a:buNone/>
            </a:pPr>
            <a:r>
              <a:rPr lang="en-US" sz="1300" dirty="0"/>
              <a:t>AI</a:t>
            </a:r>
            <a:r>
              <a:rPr lang="ko-KR" altLang="en-US" sz="1300" dirty="0"/>
              <a:t>로 생성된 정보를 </a:t>
            </a:r>
            <a:r>
              <a:rPr lang="en-US" altLang="ko-KR" sz="1300" dirty="0"/>
              <a:t>DB</a:t>
            </a:r>
            <a:r>
              <a:rPr lang="ko-KR" altLang="en-US" sz="1300" dirty="0" err="1"/>
              <a:t>에</a:t>
            </a:r>
            <a:r>
              <a:rPr lang="ko-KR" altLang="en-US" sz="1300" dirty="0"/>
              <a:t> 저장하여 개선 및 문제점 수정을 위한 히스토리 저장</a:t>
            </a:r>
            <a:endParaRPr lang="en-US" sz="1300" dirty="0"/>
          </a:p>
        </p:txBody>
      </p:sp>
      <p:sp>
        <p:nvSpPr>
          <p:cNvPr id="32" name="Text 26"/>
          <p:cNvSpPr/>
          <p:nvPr/>
        </p:nvSpPr>
        <p:spPr>
          <a:xfrm>
            <a:off x="8503920" y="4389120"/>
            <a:ext cx="2971800" cy="731520"/>
          </a:xfrm>
          <a:prstGeom prst="rect">
            <a:avLst/>
          </a:prstGeom>
          <a:noFill/>
          <a:ln/>
        </p:spPr>
        <p:txBody>
          <a:bodyPr wrap="square" lIns="0" tIns="0" rIns="0" bIns="0" rtlCol="0" anchor="ctr"/>
          <a:lstStyle/>
          <a:p>
            <a:pPr marL="0" indent="0">
              <a:buNone/>
            </a:pPr>
            <a:r>
              <a:rPr lang="ko-KR" altLang="en-US" sz="1150" i="1" dirty="0">
                <a:solidFill>
                  <a:schemeClr val="bg2">
                    <a:lumMod val="50000"/>
                  </a:schemeClr>
                </a:solidFill>
              </a:rPr>
              <a:t>개선 및 문제점 수정에 사용할 수 있는 </a:t>
            </a:r>
            <a:endParaRPr lang="en-US" altLang="ko-KR" sz="1150" i="1" dirty="0">
              <a:solidFill>
                <a:schemeClr val="bg2">
                  <a:lumMod val="50000"/>
                </a:schemeClr>
              </a:solidFill>
            </a:endParaRPr>
          </a:p>
          <a:p>
            <a:pPr marL="0" indent="0">
              <a:buNone/>
            </a:pPr>
            <a:r>
              <a:rPr lang="ko-KR" altLang="en-US" sz="1150" i="1" dirty="0">
                <a:solidFill>
                  <a:schemeClr val="bg2">
                    <a:lumMod val="50000"/>
                  </a:schemeClr>
                </a:solidFill>
              </a:rPr>
              <a:t>메타데이터 확보</a:t>
            </a:r>
            <a:endParaRPr lang="en-US" sz="1150" i="1" dirty="0">
              <a:solidFill>
                <a:schemeClr val="bg2">
                  <a:lumMod val="50000"/>
                </a:schemeClr>
              </a:solidFill>
            </a:endParaRPr>
          </a:p>
        </p:txBody>
      </p:sp>
      <p:sp>
        <p:nvSpPr>
          <p:cNvPr id="33" name="Text 27"/>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프로젝트 목표</a:t>
            </a:r>
            <a:endParaRPr lang="en-US" sz="900" dirty="0"/>
          </a:p>
        </p:txBody>
      </p:sp>
      <p:sp>
        <p:nvSpPr>
          <p:cNvPr id="34" name="Text 28"/>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5</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04  KEY FEATURES</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주요 기능</a:t>
            </a:r>
            <a:endParaRPr lang="en-US" sz="3000" dirty="0"/>
          </a:p>
        </p:txBody>
      </p:sp>
      <p:sp>
        <p:nvSpPr>
          <p:cNvPr id="6" name="Shape 3"/>
          <p:cNvSpPr/>
          <p:nvPr/>
        </p:nvSpPr>
        <p:spPr>
          <a:xfrm>
            <a:off x="548640" y="1691640"/>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7" name="Shape 4"/>
          <p:cNvSpPr/>
          <p:nvPr/>
        </p:nvSpPr>
        <p:spPr>
          <a:xfrm>
            <a:off x="777240" y="1920240"/>
            <a:ext cx="502920" cy="502920"/>
          </a:xfrm>
          <a:prstGeom prst="ellipse">
            <a:avLst/>
          </a:prstGeom>
          <a:solidFill>
            <a:srgbClr val="0E7C86"/>
          </a:solidFill>
          <a:ln/>
        </p:spPr>
        <p:txBody>
          <a:bodyPr/>
          <a:lstStyle/>
          <a:p>
            <a:endParaRPr/>
          </a:p>
        </p:txBody>
      </p:sp>
      <p:pic>
        <p:nvPicPr>
          <p:cNvPr id="8" name="Image 1" descr="preencoded.png"/>
          <p:cNvPicPr>
            <a:picLocks noChangeAspect="1"/>
          </p:cNvPicPr>
          <p:nvPr/>
        </p:nvPicPr>
        <p:blipFill>
          <a:blip r:embed="rId5"/>
          <a:stretch>
            <a:fillRect/>
          </a:stretch>
        </p:blipFill>
        <p:spPr>
          <a:xfrm>
            <a:off x="886968" y="2029968"/>
            <a:ext cx="283464" cy="283464"/>
          </a:xfrm>
          <a:prstGeom prst="rect">
            <a:avLst/>
          </a:prstGeom>
        </p:spPr>
      </p:pic>
      <p:sp>
        <p:nvSpPr>
          <p:cNvPr id="9" name="Text 5"/>
          <p:cNvSpPr/>
          <p:nvPr/>
        </p:nvSpPr>
        <p:spPr>
          <a:xfrm>
            <a:off x="1417320" y="1892808"/>
            <a:ext cx="2468880" cy="502920"/>
          </a:xfrm>
          <a:prstGeom prst="rect">
            <a:avLst/>
          </a:prstGeom>
          <a:noFill/>
          <a:ln/>
        </p:spPr>
        <p:txBody>
          <a:bodyPr wrap="square" lIns="0" tIns="0" rIns="0" bIns="0" rtlCol="0" anchor="ctr"/>
          <a:lstStyle/>
          <a:p>
            <a:pPr marL="0" indent="0">
              <a:buNone/>
            </a:pPr>
            <a:r>
              <a:rPr lang="en-US" sz="1550" b="1" dirty="0">
                <a:solidFill>
                  <a:srgbClr val="0F1F3D"/>
                </a:solidFill>
                <a:latin typeface="Cambria" pitchFamily="34" charset="0"/>
                <a:ea typeface="Cambria" pitchFamily="34" charset="-122"/>
                <a:cs typeface="Cambria" pitchFamily="34" charset="-120"/>
              </a:rPr>
              <a:t>기능 1</a:t>
            </a:r>
            <a:endParaRPr lang="en-US" sz="1550" dirty="0"/>
          </a:p>
        </p:txBody>
      </p:sp>
      <p:sp>
        <p:nvSpPr>
          <p:cNvPr id="10" name="Text 6"/>
          <p:cNvSpPr/>
          <p:nvPr/>
        </p:nvSpPr>
        <p:spPr>
          <a:xfrm>
            <a:off x="777240" y="2560320"/>
            <a:ext cx="3108960" cy="960120"/>
          </a:xfrm>
          <a:prstGeom prst="rect">
            <a:avLst/>
          </a:prstGeom>
          <a:noFill/>
          <a:ln/>
        </p:spPr>
        <p:txBody>
          <a:bodyPr wrap="square" lIns="0" tIns="0" rIns="0" bIns="0" rtlCol="0" anchor="ctr"/>
          <a:lstStyle/>
          <a:p>
            <a:pPr marL="0" indent="0">
              <a:buNone/>
            </a:pPr>
            <a:r>
              <a:rPr sz="1200" dirty="0" err="1"/>
              <a:t>세대</a:t>
            </a:r>
            <a:r>
              <a:rPr sz="1200" dirty="0"/>
              <a:t> </a:t>
            </a:r>
            <a:r>
              <a:rPr sz="1200" dirty="0" err="1"/>
              <a:t>정보</a:t>
            </a:r>
            <a:r>
              <a:rPr lang="ko-KR" altLang="en-US" sz="1200" dirty="0"/>
              <a:t> 순차 증가 </a:t>
            </a:r>
            <a:r>
              <a:rPr lang="en-US" altLang="ko-KR" sz="1200" dirty="0"/>
              <a:t>,</a:t>
            </a:r>
            <a:r>
              <a:rPr sz="1200" dirty="0"/>
              <a:t> </a:t>
            </a:r>
            <a:r>
              <a:rPr sz="1200" dirty="0" err="1"/>
              <a:t>랜덤</a:t>
            </a:r>
            <a:r>
              <a:rPr sz="1200" dirty="0"/>
              <a:t> </a:t>
            </a:r>
            <a:r>
              <a:rPr sz="1200" dirty="0" err="1"/>
              <a:t>이름</a:t>
            </a:r>
            <a:r>
              <a:rPr sz="1200" dirty="0"/>
              <a:t> </a:t>
            </a:r>
            <a:r>
              <a:rPr lang="ko-KR" altLang="en-US" sz="1200" dirty="0"/>
              <a:t>생성 및 </a:t>
            </a:r>
            <a:endParaRPr lang="en-US" altLang="ko-KR" sz="1200" dirty="0"/>
          </a:p>
          <a:p>
            <a:pPr marL="0" indent="0">
              <a:buNone/>
            </a:pPr>
            <a:r>
              <a:rPr lang="en-US" altLang="ko-KR" sz="1200" dirty="0"/>
              <a:t>DB </a:t>
            </a:r>
            <a:r>
              <a:rPr lang="ko-KR" altLang="en-US" sz="1200" dirty="0"/>
              <a:t>저장</a:t>
            </a:r>
            <a:endParaRPr lang="en-US" sz="1200" dirty="0"/>
          </a:p>
        </p:txBody>
      </p:sp>
      <p:sp>
        <p:nvSpPr>
          <p:cNvPr id="11" name="Shape 7"/>
          <p:cNvSpPr/>
          <p:nvPr/>
        </p:nvSpPr>
        <p:spPr>
          <a:xfrm>
            <a:off x="4370832" y="1691640"/>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dirty="0"/>
          </a:p>
        </p:txBody>
      </p:sp>
      <p:sp>
        <p:nvSpPr>
          <p:cNvPr id="12" name="Shape 8"/>
          <p:cNvSpPr/>
          <p:nvPr/>
        </p:nvSpPr>
        <p:spPr>
          <a:xfrm>
            <a:off x="4599432" y="1920240"/>
            <a:ext cx="502920" cy="502920"/>
          </a:xfrm>
          <a:prstGeom prst="ellipse">
            <a:avLst/>
          </a:prstGeom>
          <a:solidFill>
            <a:srgbClr val="0E7C86"/>
          </a:solidFill>
          <a:ln/>
        </p:spPr>
        <p:txBody>
          <a:bodyPr/>
          <a:lstStyle/>
          <a:p>
            <a:endParaRPr/>
          </a:p>
        </p:txBody>
      </p:sp>
      <p:pic>
        <p:nvPicPr>
          <p:cNvPr id="13" name="Image 2" descr="preencoded.png"/>
          <p:cNvPicPr>
            <a:picLocks noChangeAspect="1"/>
          </p:cNvPicPr>
          <p:nvPr/>
        </p:nvPicPr>
        <p:blipFill>
          <a:blip r:embed="rId6"/>
          <a:stretch>
            <a:fillRect/>
          </a:stretch>
        </p:blipFill>
        <p:spPr>
          <a:xfrm>
            <a:off x="4709160" y="2029968"/>
            <a:ext cx="283464" cy="283464"/>
          </a:xfrm>
          <a:prstGeom prst="rect">
            <a:avLst/>
          </a:prstGeom>
        </p:spPr>
      </p:pic>
      <p:sp>
        <p:nvSpPr>
          <p:cNvPr id="14" name="Text 9"/>
          <p:cNvSpPr/>
          <p:nvPr/>
        </p:nvSpPr>
        <p:spPr>
          <a:xfrm>
            <a:off x="5239512" y="1892808"/>
            <a:ext cx="2468880" cy="502920"/>
          </a:xfrm>
          <a:prstGeom prst="rect">
            <a:avLst/>
          </a:prstGeom>
          <a:noFill/>
          <a:ln/>
        </p:spPr>
        <p:txBody>
          <a:bodyPr wrap="square" lIns="0" tIns="0" rIns="0" bIns="0" rtlCol="0" anchor="ctr"/>
          <a:lstStyle/>
          <a:p>
            <a:pPr marL="0" indent="0">
              <a:buNone/>
            </a:pPr>
            <a:r>
              <a:rPr lang="en-US" sz="1550" b="1" dirty="0">
                <a:solidFill>
                  <a:srgbClr val="0F1F3D"/>
                </a:solidFill>
                <a:latin typeface="Cambria" pitchFamily="34" charset="0"/>
                <a:ea typeface="Cambria" pitchFamily="34" charset="-122"/>
                <a:cs typeface="Cambria" pitchFamily="34" charset="-120"/>
              </a:rPr>
              <a:t>기능 2</a:t>
            </a:r>
            <a:endParaRPr lang="en-US" sz="1550" dirty="0"/>
          </a:p>
        </p:txBody>
      </p:sp>
      <p:sp>
        <p:nvSpPr>
          <p:cNvPr id="15" name="Text 10"/>
          <p:cNvSpPr/>
          <p:nvPr/>
        </p:nvSpPr>
        <p:spPr>
          <a:xfrm>
            <a:off x="4599432" y="2560320"/>
            <a:ext cx="3108960" cy="960120"/>
          </a:xfrm>
          <a:prstGeom prst="rect">
            <a:avLst/>
          </a:prstGeom>
          <a:noFill/>
          <a:ln/>
        </p:spPr>
        <p:txBody>
          <a:bodyPr wrap="square" lIns="0" tIns="0" rIns="0" bIns="0" rtlCol="0" anchor="ctr"/>
          <a:lstStyle/>
          <a:p>
            <a:pPr marL="0" indent="0">
              <a:buNone/>
            </a:pPr>
            <a:r>
              <a:rPr lang="en-US" sz="1200" dirty="0"/>
              <a:t>DB</a:t>
            </a:r>
            <a:r>
              <a:rPr lang="ko-KR" altLang="en-US" sz="1200" dirty="0" err="1"/>
              <a:t>에</a:t>
            </a:r>
            <a:r>
              <a:rPr lang="ko-KR" altLang="en-US" sz="1200" dirty="0"/>
              <a:t> 저장된 세대 정보를 기반으로 </a:t>
            </a:r>
            <a:r>
              <a:rPr sz="1200" dirty="0" err="1"/>
              <a:t>사전</a:t>
            </a:r>
            <a:r>
              <a:rPr sz="1200" dirty="0"/>
              <a:t> </a:t>
            </a:r>
            <a:r>
              <a:rPr sz="1200" dirty="0" err="1"/>
              <a:t>대사</a:t>
            </a:r>
            <a:r>
              <a:rPr sz="1200" dirty="0"/>
              <a:t> </a:t>
            </a:r>
            <a:r>
              <a:rPr sz="1200" dirty="0" err="1"/>
              <a:t>생성</a:t>
            </a:r>
            <a:r>
              <a:rPr sz="1200" dirty="0"/>
              <a:t> 및 DB </a:t>
            </a:r>
            <a:r>
              <a:rPr sz="1200" dirty="0" err="1"/>
              <a:t>캐싱</a:t>
            </a:r>
            <a:endParaRPr lang="en-US" sz="1200" dirty="0"/>
          </a:p>
        </p:txBody>
      </p:sp>
      <p:sp>
        <p:nvSpPr>
          <p:cNvPr id="16" name="Shape 11"/>
          <p:cNvSpPr/>
          <p:nvPr/>
        </p:nvSpPr>
        <p:spPr>
          <a:xfrm>
            <a:off x="8193024" y="1691640"/>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7" name="Shape 12"/>
          <p:cNvSpPr/>
          <p:nvPr/>
        </p:nvSpPr>
        <p:spPr>
          <a:xfrm>
            <a:off x="8421624" y="1920240"/>
            <a:ext cx="502920" cy="502920"/>
          </a:xfrm>
          <a:prstGeom prst="ellipse">
            <a:avLst/>
          </a:prstGeom>
          <a:solidFill>
            <a:srgbClr val="0E7C86"/>
          </a:solidFill>
          <a:ln/>
        </p:spPr>
        <p:txBody>
          <a:bodyPr/>
          <a:lstStyle/>
          <a:p>
            <a:endParaRPr/>
          </a:p>
        </p:txBody>
      </p:sp>
      <p:pic>
        <p:nvPicPr>
          <p:cNvPr id="18" name="Image 3" descr="preencoded.png"/>
          <p:cNvPicPr>
            <a:picLocks noChangeAspect="1"/>
          </p:cNvPicPr>
          <p:nvPr/>
        </p:nvPicPr>
        <p:blipFill>
          <a:blip r:embed="rId7"/>
          <a:stretch>
            <a:fillRect/>
          </a:stretch>
        </p:blipFill>
        <p:spPr>
          <a:xfrm>
            <a:off x="8531352" y="2029968"/>
            <a:ext cx="283464" cy="283464"/>
          </a:xfrm>
          <a:prstGeom prst="rect">
            <a:avLst/>
          </a:prstGeom>
        </p:spPr>
      </p:pic>
      <p:sp>
        <p:nvSpPr>
          <p:cNvPr id="19" name="Text 13"/>
          <p:cNvSpPr/>
          <p:nvPr/>
        </p:nvSpPr>
        <p:spPr>
          <a:xfrm>
            <a:off x="9061704" y="1892808"/>
            <a:ext cx="2468880" cy="502920"/>
          </a:xfrm>
          <a:prstGeom prst="rect">
            <a:avLst/>
          </a:prstGeom>
          <a:noFill/>
          <a:ln/>
        </p:spPr>
        <p:txBody>
          <a:bodyPr wrap="square" lIns="0" tIns="0" rIns="0" bIns="0" rtlCol="0" anchor="ctr"/>
          <a:lstStyle/>
          <a:p>
            <a:pPr marL="0" indent="0">
              <a:buNone/>
            </a:pPr>
            <a:r>
              <a:rPr lang="en-US" sz="1550" b="1" dirty="0">
                <a:solidFill>
                  <a:srgbClr val="0F1F3D"/>
                </a:solidFill>
                <a:latin typeface="Cambria" pitchFamily="34" charset="0"/>
                <a:ea typeface="Cambria" pitchFamily="34" charset="-122"/>
                <a:cs typeface="Cambria" pitchFamily="34" charset="-120"/>
              </a:rPr>
              <a:t>기능 3</a:t>
            </a:r>
            <a:endParaRPr lang="en-US" sz="1550" dirty="0"/>
          </a:p>
        </p:txBody>
      </p:sp>
      <p:sp>
        <p:nvSpPr>
          <p:cNvPr id="20" name="Text 14"/>
          <p:cNvSpPr/>
          <p:nvPr/>
        </p:nvSpPr>
        <p:spPr>
          <a:xfrm>
            <a:off x="8421624" y="2560320"/>
            <a:ext cx="3108960" cy="960120"/>
          </a:xfrm>
          <a:prstGeom prst="rect">
            <a:avLst/>
          </a:prstGeom>
          <a:noFill/>
          <a:ln/>
        </p:spPr>
        <p:txBody>
          <a:bodyPr wrap="square" lIns="0" tIns="0" rIns="0" bIns="0" rtlCol="0" anchor="ctr"/>
          <a:lstStyle/>
          <a:p>
            <a:pPr marL="0" indent="0">
              <a:buNone/>
            </a:pPr>
            <a:r>
              <a:rPr lang="en-US" sz="1200" dirty="0"/>
              <a:t>NPC</a:t>
            </a:r>
            <a:r>
              <a:rPr sz="1200" dirty="0"/>
              <a:t> </a:t>
            </a:r>
            <a:r>
              <a:rPr lang="ko-KR" altLang="en-US" sz="1200" dirty="0"/>
              <a:t>대화 시 </a:t>
            </a:r>
            <a:r>
              <a:rPr sz="1200" dirty="0" err="1"/>
              <a:t>대사</a:t>
            </a:r>
            <a:r>
              <a:rPr lang="ko-KR" altLang="en-US" sz="1200" dirty="0"/>
              <a:t> 노출을</a:t>
            </a:r>
            <a:r>
              <a:rPr sz="1200" dirty="0"/>
              <a:t> </a:t>
            </a:r>
            <a:r>
              <a:rPr lang="ko-KR" altLang="en-US" sz="1200" dirty="0"/>
              <a:t>시각적인 </a:t>
            </a:r>
            <a:r>
              <a:rPr sz="1200" dirty="0" err="1"/>
              <a:t>타자기</a:t>
            </a:r>
            <a:r>
              <a:rPr sz="1200" dirty="0"/>
              <a:t> </a:t>
            </a:r>
            <a:r>
              <a:rPr sz="1200" dirty="0" err="1"/>
              <a:t>효과</a:t>
            </a:r>
            <a:r>
              <a:rPr lang="ko-KR" altLang="en-US" sz="1200" dirty="0"/>
              <a:t>로 표현</a:t>
            </a:r>
            <a:endParaRPr lang="en-US" sz="1200" dirty="0"/>
          </a:p>
        </p:txBody>
      </p:sp>
      <p:sp>
        <p:nvSpPr>
          <p:cNvPr id="21" name="Shape 15"/>
          <p:cNvSpPr/>
          <p:nvPr/>
        </p:nvSpPr>
        <p:spPr>
          <a:xfrm>
            <a:off x="548640" y="3913632"/>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2" name="Shape 16"/>
          <p:cNvSpPr/>
          <p:nvPr/>
        </p:nvSpPr>
        <p:spPr>
          <a:xfrm>
            <a:off x="777240" y="4142232"/>
            <a:ext cx="502920" cy="502920"/>
          </a:xfrm>
          <a:prstGeom prst="ellipse">
            <a:avLst/>
          </a:prstGeom>
          <a:solidFill>
            <a:srgbClr val="0E7C86"/>
          </a:solidFill>
          <a:ln/>
        </p:spPr>
        <p:txBody>
          <a:bodyPr/>
          <a:lstStyle/>
          <a:p>
            <a:endParaRPr/>
          </a:p>
        </p:txBody>
      </p:sp>
      <p:pic>
        <p:nvPicPr>
          <p:cNvPr id="23" name="Image 4" descr="preencoded.png"/>
          <p:cNvPicPr>
            <a:picLocks noChangeAspect="1"/>
          </p:cNvPicPr>
          <p:nvPr/>
        </p:nvPicPr>
        <p:blipFill>
          <a:blip r:embed="rId8"/>
          <a:stretch>
            <a:fillRect/>
          </a:stretch>
        </p:blipFill>
        <p:spPr>
          <a:xfrm>
            <a:off x="886968" y="4251960"/>
            <a:ext cx="283464" cy="283464"/>
          </a:xfrm>
          <a:prstGeom prst="rect">
            <a:avLst/>
          </a:prstGeom>
        </p:spPr>
      </p:pic>
      <p:sp>
        <p:nvSpPr>
          <p:cNvPr id="24" name="Text 17"/>
          <p:cNvSpPr/>
          <p:nvPr/>
        </p:nvSpPr>
        <p:spPr>
          <a:xfrm>
            <a:off x="1417320" y="4114800"/>
            <a:ext cx="2468880" cy="502920"/>
          </a:xfrm>
          <a:prstGeom prst="rect">
            <a:avLst/>
          </a:prstGeom>
          <a:noFill/>
          <a:ln/>
        </p:spPr>
        <p:txBody>
          <a:bodyPr wrap="square" lIns="0" tIns="0" rIns="0" bIns="0" rtlCol="0" anchor="ctr"/>
          <a:lstStyle/>
          <a:p>
            <a:pPr marL="0" indent="0">
              <a:buNone/>
            </a:pPr>
            <a:r>
              <a:rPr lang="en-US" sz="1550" b="1" dirty="0">
                <a:solidFill>
                  <a:srgbClr val="0F1F3D"/>
                </a:solidFill>
                <a:latin typeface="Cambria" pitchFamily="34" charset="0"/>
                <a:ea typeface="Cambria" pitchFamily="34" charset="-122"/>
                <a:cs typeface="Cambria" pitchFamily="34" charset="-120"/>
              </a:rPr>
              <a:t>기능 4</a:t>
            </a:r>
            <a:endParaRPr lang="en-US" sz="1550" dirty="0"/>
          </a:p>
        </p:txBody>
      </p:sp>
      <p:sp>
        <p:nvSpPr>
          <p:cNvPr id="25" name="Text 18"/>
          <p:cNvSpPr/>
          <p:nvPr/>
        </p:nvSpPr>
        <p:spPr>
          <a:xfrm>
            <a:off x="777240" y="4782312"/>
            <a:ext cx="3108960" cy="960120"/>
          </a:xfrm>
          <a:prstGeom prst="rect">
            <a:avLst/>
          </a:prstGeom>
          <a:noFill/>
          <a:ln/>
        </p:spPr>
        <p:txBody>
          <a:bodyPr wrap="square" lIns="0" tIns="0" rIns="0" bIns="0" rtlCol="0" anchor="ctr"/>
          <a:lstStyle/>
          <a:p>
            <a:pPr marL="0" indent="0">
              <a:buNone/>
            </a:pPr>
            <a:r>
              <a:rPr sz="1200" dirty="0" err="1"/>
              <a:t>데이터베이스</a:t>
            </a:r>
            <a:r>
              <a:rPr lang="ko-KR" altLang="en-US" sz="1200" dirty="0"/>
              <a:t>의 정보를 인자로 전달하여 </a:t>
            </a:r>
            <a:r>
              <a:rPr lang="en-US" altLang="ko-KR" sz="1200" dirty="0"/>
              <a:t>AI</a:t>
            </a:r>
            <a:r>
              <a:rPr lang="ko-KR" altLang="en-US" sz="1200" dirty="0"/>
              <a:t>에게 프롬프트로 전달</a:t>
            </a:r>
            <a:endParaRPr lang="en-US" sz="1200" dirty="0"/>
          </a:p>
        </p:txBody>
      </p:sp>
      <p:sp>
        <p:nvSpPr>
          <p:cNvPr id="26" name="Shape 19"/>
          <p:cNvSpPr/>
          <p:nvPr/>
        </p:nvSpPr>
        <p:spPr>
          <a:xfrm>
            <a:off x="4370832" y="3913632"/>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7" name="Shape 20"/>
          <p:cNvSpPr/>
          <p:nvPr/>
        </p:nvSpPr>
        <p:spPr>
          <a:xfrm>
            <a:off x="4599432" y="4142232"/>
            <a:ext cx="502920" cy="502920"/>
          </a:xfrm>
          <a:prstGeom prst="ellipse">
            <a:avLst/>
          </a:prstGeom>
          <a:solidFill>
            <a:srgbClr val="0E7C86"/>
          </a:solidFill>
          <a:ln/>
        </p:spPr>
        <p:txBody>
          <a:bodyPr/>
          <a:lstStyle/>
          <a:p>
            <a:endParaRPr/>
          </a:p>
        </p:txBody>
      </p:sp>
      <p:pic>
        <p:nvPicPr>
          <p:cNvPr id="28" name="Image 5" descr="preencoded.png"/>
          <p:cNvPicPr>
            <a:picLocks noChangeAspect="1"/>
          </p:cNvPicPr>
          <p:nvPr/>
        </p:nvPicPr>
        <p:blipFill>
          <a:blip r:embed="rId9"/>
          <a:stretch>
            <a:fillRect/>
          </a:stretch>
        </p:blipFill>
        <p:spPr>
          <a:xfrm>
            <a:off x="4709160" y="4251960"/>
            <a:ext cx="283464" cy="283464"/>
          </a:xfrm>
          <a:prstGeom prst="rect">
            <a:avLst/>
          </a:prstGeom>
        </p:spPr>
      </p:pic>
      <p:sp>
        <p:nvSpPr>
          <p:cNvPr id="29" name="Text 21"/>
          <p:cNvSpPr/>
          <p:nvPr/>
        </p:nvSpPr>
        <p:spPr>
          <a:xfrm>
            <a:off x="5239512" y="4114800"/>
            <a:ext cx="2468880" cy="502920"/>
          </a:xfrm>
          <a:prstGeom prst="rect">
            <a:avLst/>
          </a:prstGeom>
          <a:noFill/>
          <a:ln/>
        </p:spPr>
        <p:txBody>
          <a:bodyPr wrap="square" lIns="0" tIns="0" rIns="0" bIns="0" rtlCol="0" anchor="ctr"/>
          <a:lstStyle/>
          <a:p>
            <a:pPr marL="0" indent="0">
              <a:buNone/>
            </a:pPr>
            <a:r>
              <a:rPr lang="en-US" sz="1550" b="1" dirty="0">
                <a:solidFill>
                  <a:srgbClr val="0F1F3D"/>
                </a:solidFill>
                <a:latin typeface="Cambria" pitchFamily="34" charset="0"/>
                <a:ea typeface="Cambria" pitchFamily="34" charset="-122"/>
                <a:cs typeface="Cambria" pitchFamily="34" charset="-120"/>
              </a:rPr>
              <a:t>기능 5</a:t>
            </a:r>
            <a:endParaRPr lang="en-US" sz="1550" dirty="0"/>
          </a:p>
        </p:txBody>
      </p:sp>
      <p:sp>
        <p:nvSpPr>
          <p:cNvPr id="30" name="Text 22"/>
          <p:cNvSpPr/>
          <p:nvPr/>
        </p:nvSpPr>
        <p:spPr>
          <a:xfrm>
            <a:off x="4599432" y="4782312"/>
            <a:ext cx="3108960" cy="960120"/>
          </a:xfrm>
          <a:prstGeom prst="rect">
            <a:avLst/>
          </a:prstGeom>
          <a:noFill/>
          <a:ln/>
        </p:spPr>
        <p:txBody>
          <a:bodyPr wrap="square" lIns="0" tIns="0" rIns="0" bIns="0" rtlCol="0" anchor="ctr"/>
          <a:lstStyle/>
          <a:p>
            <a:pPr marL="0" indent="0">
              <a:buNone/>
            </a:pPr>
            <a:r>
              <a:rPr sz="1200" dirty="0"/>
              <a:t>AI </a:t>
            </a:r>
            <a:r>
              <a:rPr sz="1200" dirty="0" err="1"/>
              <a:t>기반</a:t>
            </a:r>
            <a:r>
              <a:rPr sz="1200" dirty="0"/>
              <a:t> </a:t>
            </a:r>
            <a:r>
              <a:rPr sz="1200" dirty="0" err="1"/>
              <a:t>오토</a:t>
            </a:r>
            <a:r>
              <a:rPr sz="1200" dirty="0"/>
              <a:t> </a:t>
            </a:r>
            <a:r>
              <a:rPr sz="1200" dirty="0" err="1"/>
              <a:t>밸런스</a:t>
            </a:r>
            <a:r>
              <a:rPr sz="1200" dirty="0"/>
              <a:t> </a:t>
            </a:r>
            <a:r>
              <a:rPr sz="1200" dirty="0" err="1"/>
              <a:t>스킬</a:t>
            </a:r>
            <a:r>
              <a:rPr lang="en-US" sz="1200" dirty="0"/>
              <a:t> </a:t>
            </a:r>
            <a:r>
              <a:rPr lang="ko-KR" altLang="en-US" sz="1200" dirty="0"/>
              <a:t>기능으로</a:t>
            </a:r>
            <a:r>
              <a:rPr sz="1200" dirty="0"/>
              <a:t> </a:t>
            </a:r>
            <a:r>
              <a:rPr sz="1200" dirty="0" err="1"/>
              <a:t>플레이어</a:t>
            </a:r>
            <a:r>
              <a:rPr lang="ko-KR" altLang="en-US" sz="1200" dirty="0"/>
              <a:t>의 </a:t>
            </a:r>
            <a:r>
              <a:rPr sz="1200" dirty="0"/>
              <a:t> </a:t>
            </a:r>
            <a:r>
              <a:rPr sz="1200" dirty="0" err="1"/>
              <a:t>텍스트</a:t>
            </a:r>
            <a:r>
              <a:rPr sz="1200" dirty="0"/>
              <a:t> </a:t>
            </a:r>
            <a:r>
              <a:rPr sz="1200" dirty="0" err="1"/>
              <a:t>입력과</a:t>
            </a:r>
            <a:r>
              <a:rPr sz="1200" dirty="0"/>
              <a:t> </a:t>
            </a:r>
            <a:r>
              <a:rPr sz="1200" dirty="0" err="1"/>
              <a:t>레벨을</a:t>
            </a:r>
            <a:r>
              <a:rPr sz="1200" dirty="0"/>
              <a:t> </a:t>
            </a:r>
            <a:r>
              <a:rPr sz="1200" dirty="0" err="1"/>
              <a:t>받아</a:t>
            </a:r>
            <a:r>
              <a:rPr sz="1200" dirty="0"/>
              <a:t> </a:t>
            </a:r>
            <a:r>
              <a:rPr sz="1200" dirty="0" err="1"/>
              <a:t>스킬</a:t>
            </a:r>
            <a:r>
              <a:rPr sz="1200" dirty="0"/>
              <a:t> </a:t>
            </a:r>
            <a:r>
              <a:rPr sz="1200" dirty="0" err="1"/>
              <a:t>데이터</a:t>
            </a:r>
            <a:r>
              <a:rPr lang="ko-KR" altLang="en-US" sz="1200" dirty="0"/>
              <a:t>를 </a:t>
            </a:r>
            <a:r>
              <a:rPr sz="1200" dirty="0" err="1"/>
              <a:t>자동</a:t>
            </a:r>
            <a:r>
              <a:rPr sz="1200" dirty="0"/>
              <a:t> </a:t>
            </a:r>
            <a:r>
              <a:rPr sz="1200" dirty="0" err="1"/>
              <a:t>생성</a:t>
            </a:r>
            <a:endParaRPr lang="en-US" sz="1200" dirty="0"/>
          </a:p>
          <a:p>
            <a:pPr marL="0" indent="0">
              <a:buNone/>
            </a:pPr>
            <a:endParaRPr lang="en-US" sz="1200" dirty="0"/>
          </a:p>
          <a:p>
            <a:pPr marL="0" indent="0">
              <a:buNone/>
            </a:pPr>
            <a:r>
              <a:rPr lang="en-US" sz="1200" dirty="0"/>
              <a:t>Ex) </a:t>
            </a:r>
            <a:r>
              <a:rPr lang="ko-KR" altLang="en-US" sz="1200" dirty="0"/>
              <a:t>데미지</a:t>
            </a:r>
            <a:r>
              <a:rPr lang="en-US" altLang="ko-KR" sz="1200" dirty="0"/>
              <a:t>,</a:t>
            </a:r>
            <a:r>
              <a:rPr lang="ko-KR" altLang="en-US" sz="1200" dirty="0"/>
              <a:t> 오브젝트 스케일 등</a:t>
            </a:r>
            <a:endParaRPr lang="en-US" sz="1200" dirty="0"/>
          </a:p>
        </p:txBody>
      </p:sp>
      <p:sp>
        <p:nvSpPr>
          <p:cNvPr id="31" name="Shape 23"/>
          <p:cNvSpPr/>
          <p:nvPr/>
        </p:nvSpPr>
        <p:spPr>
          <a:xfrm>
            <a:off x="8193024" y="3913632"/>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32" name="Shape 24"/>
          <p:cNvSpPr/>
          <p:nvPr/>
        </p:nvSpPr>
        <p:spPr>
          <a:xfrm>
            <a:off x="8421624" y="4142232"/>
            <a:ext cx="502920" cy="502920"/>
          </a:xfrm>
          <a:prstGeom prst="ellipse">
            <a:avLst/>
          </a:prstGeom>
          <a:solidFill>
            <a:srgbClr val="0E7C86"/>
          </a:solidFill>
          <a:ln/>
        </p:spPr>
        <p:txBody>
          <a:bodyPr/>
          <a:lstStyle/>
          <a:p>
            <a:endParaRPr/>
          </a:p>
        </p:txBody>
      </p:sp>
      <p:pic>
        <p:nvPicPr>
          <p:cNvPr id="33" name="Image 6" descr="preencoded.png"/>
          <p:cNvPicPr>
            <a:picLocks noChangeAspect="1"/>
          </p:cNvPicPr>
          <p:nvPr/>
        </p:nvPicPr>
        <p:blipFill>
          <a:blip r:embed="rId10"/>
          <a:stretch>
            <a:fillRect/>
          </a:stretch>
        </p:blipFill>
        <p:spPr>
          <a:xfrm>
            <a:off x="8531352" y="4251960"/>
            <a:ext cx="283464" cy="283464"/>
          </a:xfrm>
          <a:prstGeom prst="rect">
            <a:avLst/>
          </a:prstGeom>
        </p:spPr>
      </p:pic>
      <p:sp>
        <p:nvSpPr>
          <p:cNvPr id="34" name="Text 25"/>
          <p:cNvSpPr/>
          <p:nvPr/>
        </p:nvSpPr>
        <p:spPr>
          <a:xfrm>
            <a:off x="9061704" y="4114800"/>
            <a:ext cx="2468880" cy="502920"/>
          </a:xfrm>
          <a:prstGeom prst="rect">
            <a:avLst/>
          </a:prstGeom>
          <a:noFill/>
          <a:ln/>
        </p:spPr>
        <p:txBody>
          <a:bodyPr wrap="square" lIns="0" tIns="0" rIns="0" bIns="0" rtlCol="0" anchor="ctr"/>
          <a:lstStyle/>
          <a:p>
            <a:pPr marL="0" indent="0">
              <a:buNone/>
            </a:pPr>
            <a:r>
              <a:rPr lang="en-US" sz="1550" b="1" dirty="0">
                <a:solidFill>
                  <a:srgbClr val="0F1F3D"/>
                </a:solidFill>
                <a:latin typeface="Cambria" pitchFamily="34" charset="0"/>
                <a:ea typeface="Cambria" pitchFamily="34" charset="-122"/>
                <a:cs typeface="Cambria" pitchFamily="34" charset="-120"/>
              </a:rPr>
              <a:t>기능 6</a:t>
            </a:r>
            <a:endParaRPr lang="en-US" sz="1550" dirty="0"/>
          </a:p>
        </p:txBody>
      </p:sp>
      <p:sp>
        <p:nvSpPr>
          <p:cNvPr id="35" name="Text 26"/>
          <p:cNvSpPr/>
          <p:nvPr/>
        </p:nvSpPr>
        <p:spPr>
          <a:xfrm>
            <a:off x="8421624" y="4782312"/>
            <a:ext cx="3108960" cy="960120"/>
          </a:xfrm>
          <a:prstGeom prst="rect">
            <a:avLst/>
          </a:prstGeom>
          <a:noFill/>
          <a:ln/>
        </p:spPr>
        <p:txBody>
          <a:bodyPr wrap="square" lIns="0" tIns="0" rIns="0" bIns="0" rtlCol="0" anchor="ctr"/>
          <a:lstStyle/>
          <a:p>
            <a:pPr marL="0" indent="0">
              <a:buNone/>
            </a:pPr>
            <a:r>
              <a:rPr lang="ko-KR" altLang="en-US" sz="1200" dirty="0"/>
              <a:t>반복된 플레이 혹은 </a:t>
            </a:r>
            <a:r>
              <a:rPr lang="en-US" altLang="ko-KR" sz="1200" dirty="0"/>
              <a:t>NPC</a:t>
            </a:r>
            <a:r>
              <a:rPr lang="ko-KR" altLang="en-US" sz="1200" dirty="0"/>
              <a:t>의 고정된 대사로 인한 지루함 해소</a:t>
            </a:r>
            <a:endParaRPr lang="en-US" sz="1200" dirty="0"/>
          </a:p>
        </p:txBody>
      </p:sp>
      <p:sp>
        <p:nvSpPr>
          <p:cNvPr id="36" name="Text 27"/>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주요 기능</a:t>
            </a:r>
            <a:endParaRPr lang="en-US" sz="900" dirty="0"/>
          </a:p>
        </p:txBody>
      </p:sp>
      <p:sp>
        <p:nvSpPr>
          <p:cNvPr id="37" name="Text 28"/>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6</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05  TECH STACK</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기술 스택</a:t>
            </a:r>
            <a:endParaRPr lang="en-US" sz="3000" dirty="0"/>
          </a:p>
        </p:txBody>
      </p:sp>
      <p:sp>
        <p:nvSpPr>
          <p:cNvPr id="6" name="Shape 3"/>
          <p:cNvSpPr/>
          <p:nvPr/>
        </p:nvSpPr>
        <p:spPr>
          <a:xfrm>
            <a:off x="548640" y="1691640"/>
            <a:ext cx="3566160" cy="1965960"/>
          </a:xfrm>
          <a:prstGeom prst="roundRect">
            <a:avLst>
              <a:gd name="adj" fmla="val 3721"/>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7" name="Shape 4"/>
          <p:cNvSpPr/>
          <p:nvPr/>
        </p:nvSpPr>
        <p:spPr>
          <a:xfrm>
            <a:off x="777240" y="1920240"/>
            <a:ext cx="502920" cy="502920"/>
          </a:xfrm>
          <a:prstGeom prst="ellipse">
            <a:avLst/>
          </a:prstGeom>
          <a:solidFill>
            <a:srgbClr val="0E7C86"/>
          </a:solidFill>
          <a:ln/>
        </p:spPr>
        <p:txBody>
          <a:bodyPr/>
          <a:lstStyle/>
          <a:p>
            <a:endParaRPr/>
          </a:p>
        </p:txBody>
      </p:sp>
      <p:pic>
        <p:nvPicPr>
          <p:cNvPr id="8" name="Image 1" descr="preencoded.png"/>
          <p:cNvPicPr>
            <a:picLocks noChangeAspect="1"/>
          </p:cNvPicPr>
          <p:nvPr/>
        </p:nvPicPr>
        <p:blipFill>
          <a:blip r:embed="rId5"/>
          <a:stretch>
            <a:fillRect/>
          </a:stretch>
        </p:blipFill>
        <p:spPr>
          <a:xfrm>
            <a:off x="886968" y="2029968"/>
            <a:ext cx="283464" cy="283464"/>
          </a:xfrm>
          <a:prstGeom prst="rect">
            <a:avLst/>
          </a:prstGeom>
        </p:spPr>
      </p:pic>
      <p:sp>
        <p:nvSpPr>
          <p:cNvPr id="9" name="Text 5"/>
          <p:cNvSpPr/>
          <p:nvPr/>
        </p:nvSpPr>
        <p:spPr>
          <a:xfrm>
            <a:off x="777240" y="2560320"/>
            <a:ext cx="3108960" cy="320040"/>
          </a:xfrm>
          <a:prstGeom prst="rect">
            <a:avLst/>
          </a:prstGeom>
          <a:noFill/>
          <a:ln/>
        </p:spPr>
        <p:txBody>
          <a:bodyPr wrap="square" lIns="0" tIns="0" rIns="0" bIns="0"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Frontend</a:t>
            </a:r>
            <a:endParaRPr lang="en-US" sz="1500" dirty="0"/>
          </a:p>
        </p:txBody>
      </p:sp>
      <p:sp>
        <p:nvSpPr>
          <p:cNvPr id="10" name="Text 6"/>
          <p:cNvSpPr/>
          <p:nvPr/>
        </p:nvSpPr>
        <p:spPr>
          <a:xfrm>
            <a:off x="777240" y="2898648"/>
            <a:ext cx="3108960" cy="640080"/>
          </a:xfrm>
          <a:prstGeom prst="rect">
            <a:avLst/>
          </a:prstGeom>
          <a:noFill/>
          <a:ln/>
        </p:spPr>
        <p:txBody>
          <a:bodyPr wrap="square" lIns="0" tIns="0" rIns="0" bIns="0" rtlCol="0" anchor="ctr"/>
          <a:lstStyle/>
          <a:p>
            <a:pPr marL="0" indent="0">
              <a:buNone/>
            </a:pPr>
            <a:r>
              <a:rPr sz="1200" dirty="0">
                <a:solidFill>
                  <a:schemeClr val="bg1"/>
                </a:solidFill>
              </a:rPr>
              <a:t>Unity (C#)</a:t>
            </a:r>
            <a:endParaRPr lang="en-US" sz="1200" dirty="0">
              <a:solidFill>
                <a:schemeClr val="bg1"/>
              </a:solidFill>
            </a:endParaRPr>
          </a:p>
        </p:txBody>
      </p:sp>
      <p:sp>
        <p:nvSpPr>
          <p:cNvPr id="11" name="Shape 7"/>
          <p:cNvSpPr/>
          <p:nvPr/>
        </p:nvSpPr>
        <p:spPr>
          <a:xfrm>
            <a:off x="4370832" y="1691640"/>
            <a:ext cx="3566160" cy="1965960"/>
          </a:xfrm>
          <a:prstGeom prst="roundRect">
            <a:avLst>
              <a:gd name="adj" fmla="val 3721"/>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2" name="Shape 8"/>
          <p:cNvSpPr/>
          <p:nvPr/>
        </p:nvSpPr>
        <p:spPr>
          <a:xfrm>
            <a:off x="4599432" y="1920240"/>
            <a:ext cx="502920" cy="502920"/>
          </a:xfrm>
          <a:prstGeom prst="ellipse">
            <a:avLst/>
          </a:prstGeom>
          <a:solidFill>
            <a:srgbClr val="0E7C86"/>
          </a:solidFill>
          <a:ln/>
        </p:spPr>
        <p:txBody>
          <a:bodyPr/>
          <a:lstStyle/>
          <a:p>
            <a:endParaRPr/>
          </a:p>
        </p:txBody>
      </p:sp>
      <p:pic>
        <p:nvPicPr>
          <p:cNvPr id="13" name="Image 2" descr="preencoded.png"/>
          <p:cNvPicPr>
            <a:picLocks noChangeAspect="1"/>
          </p:cNvPicPr>
          <p:nvPr/>
        </p:nvPicPr>
        <p:blipFill>
          <a:blip r:embed="rId6"/>
          <a:stretch>
            <a:fillRect/>
          </a:stretch>
        </p:blipFill>
        <p:spPr>
          <a:xfrm>
            <a:off x="4709160" y="2029968"/>
            <a:ext cx="283464" cy="283464"/>
          </a:xfrm>
          <a:prstGeom prst="rect">
            <a:avLst/>
          </a:prstGeom>
        </p:spPr>
      </p:pic>
      <p:sp>
        <p:nvSpPr>
          <p:cNvPr id="14" name="Text 9"/>
          <p:cNvSpPr/>
          <p:nvPr/>
        </p:nvSpPr>
        <p:spPr>
          <a:xfrm>
            <a:off x="4599432" y="2560320"/>
            <a:ext cx="3108960" cy="320040"/>
          </a:xfrm>
          <a:prstGeom prst="rect">
            <a:avLst/>
          </a:prstGeom>
          <a:noFill/>
          <a:ln/>
        </p:spPr>
        <p:txBody>
          <a:bodyPr wrap="square" lIns="0" tIns="0" rIns="0" bIns="0"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Backend</a:t>
            </a:r>
            <a:endParaRPr lang="en-US" sz="1500" dirty="0"/>
          </a:p>
        </p:txBody>
      </p:sp>
      <p:sp>
        <p:nvSpPr>
          <p:cNvPr id="15" name="Text 10"/>
          <p:cNvSpPr/>
          <p:nvPr/>
        </p:nvSpPr>
        <p:spPr>
          <a:xfrm>
            <a:off x="4599432" y="2898648"/>
            <a:ext cx="3108960" cy="640080"/>
          </a:xfrm>
          <a:prstGeom prst="rect">
            <a:avLst/>
          </a:prstGeom>
          <a:noFill/>
          <a:ln/>
        </p:spPr>
        <p:txBody>
          <a:bodyPr wrap="square" lIns="0" tIns="0" rIns="0" bIns="0" rtlCol="0" anchor="ctr"/>
          <a:lstStyle/>
          <a:p>
            <a:pPr marL="0" indent="0">
              <a:buNone/>
            </a:pPr>
            <a:r>
              <a:rPr sz="1200" dirty="0" err="1">
                <a:solidFill>
                  <a:schemeClr val="bg1"/>
                </a:solidFill>
              </a:rPr>
              <a:t>FastAPI</a:t>
            </a:r>
            <a:r>
              <a:rPr sz="1200" dirty="0">
                <a:solidFill>
                  <a:schemeClr val="bg1"/>
                </a:solidFill>
              </a:rPr>
              <a:t> (Python)</a:t>
            </a:r>
            <a:r>
              <a:rPr lang="en" sz="1200" dirty="0">
                <a:solidFill>
                  <a:schemeClr val="bg1"/>
                </a:solidFill>
              </a:rPr>
              <a:t>, </a:t>
            </a:r>
            <a:r>
              <a:rPr sz="1200" dirty="0" err="1">
                <a:solidFill>
                  <a:schemeClr val="bg1"/>
                </a:solidFill>
              </a:rPr>
              <a:t>PyMySQL</a:t>
            </a:r>
            <a:endParaRPr lang="en-US" sz="1200" dirty="0">
              <a:solidFill>
                <a:schemeClr val="bg1"/>
              </a:solidFill>
            </a:endParaRPr>
          </a:p>
        </p:txBody>
      </p:sp>
      <p:sp>
        <p:nvSpPr>
          <p:cNvPr id="16" name="Shape 11"/>
          <p:cNvSpPr/>
          <p:nvPr/>
        </p:nvSpPr>
        <p:spPr>
          <a:xfrm>
            <a:off x="8193024" y="1691640"/>
            <a:ext cx="3566160" cy="1965960"/>
          </a:xfrm>
          <a:prstGeom prst="roundRect">
            <a:avLst>
              <a:gd name="adj" fmla="val 3721"/>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7" name="Shape 12"/>
          <p:cNvSpPr/>
          <p:nvPr/>
        </p:nvSpPr>
        <p:spPr>
          <a:xfrm>
            <a:off x="8421624" y="1920240"/>
            <a:ext cx="502920" cy="502920"/>
          </a:xfrm>
          <a:prstGeom prst="ellipse">
            <a:avLst/>
          </a:prstGeom>
          <a:solidFill>
            <a:srgbClr val="0E7C86"/>
          </a:solidFill>
          <a:ln/>
        </p:spPr>
        <p:txBody>
          <a:bodyPr/>
          <a:lstStyle/>
          <a:p>
            <a:endParaRPr/>
          </a:p>
        </p:txBody>
      </p:sp>
      <p:pic>
        <p:nvPicPr>
          <p:cNvPr id="18" name="Image 3" descr="preencoded.png"/>
          <p:cNvPicPr>
            <a:picLocks noChangeAspect="1"/>
          </p:cNvPicPr>
          <p:nvPr/>
        </p:nvPicPr>
        <p:blipFill>
          <a:blip r:embed="rId7"/>
          <a:stretch>
            <a:fillRect/>
          </a:stretch>
        </p:blipFill>
        <p:spPr>
          <a:xfrm>
            <a:off x="8531352" y="2029968"/>
            <a:ext cx="283464" cy="283464"/>
          </a:xfrm>
          <a:prstGeom prst="rect">
            <a:avLst/>
          </a:prstGeom>
        </p:spPr>
      </p:pic>
      <p:sp>
        <p:nvSpPr>
          <p:cNvPr id="19" name="Text 13"/>
          <p:cNvSpPr/>
          <p:nvPr/>
        </p:nvSpPr>
        <p:spPr>
          <a:xfrm>
            <a:off x="8421624" y="2560320"/>
            <a:ext cx="3108960" cy="320040"/>
          </a:xfrm>
          <a:prstGeom prst="rect">
            <a:avLst/>
          </a:prstGeom>
          <a:noFill/>
          <a:ln/>
        </p:spPr>
        <p:txBody>
          <a:bodyPr wrap="square" lIns="0" tIns="0" rIns="0" bIns="0"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AI / ML</a:t>
            </a:r>
            <a:endParaRPr lang="en-US" sz="1500" dirty="0"/>
          </a:p>
        </p:txBody>
      </p:sp>
      <p:sp>
        <p:nvSpPr>
          <p:cNvPr id="20" name="Text 14"/>
          <p:cNvSpPr/>
          <p:nvPr/>
        </p:nvSpPr>
        <p:spPr>
          <a:xfrm>
            <a:off x="8421624" y="2898648"/>
            <a:ext cx="3108960" cy="640080"/>
          </a:xfrm>
          <a:prstGeom prst="rect">
            <a:avLst/>
          </a:prstGeom>
          <a:noFill/>
          <a:ln/>
        </p:spPr>
        <p:txBody>
          <a:bodyPr wrap="square" lIns="0" tIns="0" rIns="0" bIns="0" rtlCol="0" anchor="ctr"/>
          <a:lstStyle/>
          <a:p>
            <a:pPr marL="0" indent="0">
              <a:buNone/>
            </a:pPr>
            <a:r>
              <a:rPr sz="1200" dirty="0" err="1">
                <a:solidFill>
                  <a:schemeClr val="bg1"/>
                </a:solidFill>
              </a:rPr>
              <a:t>LangChain</a:t>
            </a:r>
            <a:r>
              <a:rPr sz="1200" dirty="0">
                <a:solidFill>
                  <a:schemeClr val="bg1"/>
                </a:solidFill>
              </a:rPr>
              <a:t>, Hugging Face API Router</a:t>
            </a:r>
            <a:endParaRPr lang="en-US" sz="1200" dirty="0">
              <a:solidFill>
                <a:schemeClr val="bg1"/>
              </a:solidFill>
            </a:endParaRPr>
          </a:p>
        </p:txBody>
      </p:sp>
      <p:sp>
        <p:nvSpPr>
          <p:cNvPr id="21" name="Shape 15"/>
          <p:cNvSpPr/>
          <p:nvPr/>
        </p:nvSpPr>
        <p:spPr>
          <a:xfrm>
            <a:off x="548640" y="3913632"/>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2" name="Shape 16"/>
          <p:cNvSpPr/>
          <p:nvPr/>
        </p:nvSpPr>
        <p:spPr>
          <a:xfrm>
            <a:off x="777240" y="4142232"/>
            <a:ext cx="502920" cy="502920"/>
          </a:xfrm>
          <a:prstGeom prst="ellipse">
            <a:avLst/>
          </a:prstGeom>
          <a:solidFill>
            <a:srgbClr val="E9F4F3"/>
          </a:solidFill>
          <a:ln/>
        </p:spPr>
        <p:txBody>
          <a:bodyPr/>
          <a:lstStyle/>
          <a:p>
            <a:endParaRPr/>
          </a:p>
        </p:txBody>
      </p:sp>
      <p:pic>
        <p:nvPicPr>
          <p:cNvPr id="23" name="Image 4" descr="preencoded.png"/>
          <p:cNvPicPr>
            <a:picLocks noChangeAspect="1"/>
          </p:cNvPicPr>
          <p:nvPr/>
        </p:nvPicPr>
        <p:blipFill>
          <a:blip r:embed="rId8"/>
          <a:stretch>
            <a:fillRect/>
          </a:stretch>
        </p:blipFill>
        <p:spPr>
          <a:xfrm>
            <a:off x="886968" y="4251960"/>
            <a:ext cx="283464" cy="283464"/>
          </a:xfrm>
          <a:prstGeom prst="rect">
            <a:avLst/>
          </a:prstGeom>
        </p:spPr>
      </p:pic>
      <p:sp>
        <p:nvSpPr>
          <p:cNvPr id="24" name="Text 17"/>
          <p:cNvSpPr/>
          <p:nvPr/>
        </p:nvSpPr>
        <p:spPr>
          <a:xfrm>
            <a:off x="777240" y="4782312"/>
            <a:ext cx="3108960" cy="320040"/>
          </a:xfrm>
          <a:prstGeom prst="rect">
            <a:avLst/>
          </a:prstGeom>
          <a:noFill/>
          <a:ln/>
        </p:spPr>
        <p:txBody>
          <a:bodyPr wrap="square" lIns="0" tIns="0" rIns="0" bIns="0" rtlCol="0" anchor="ctr"/>
          <a:lstStyle/>
          <a:p>
            <a:pPr marL="0" indent="0">
              <a:buNone/>
            </a:pPr>
            <a:r>
              <a:rPr lang="en-US" sz="1500" b="1" dirty="0">
                <a:solidFill>
                  <a:srgbClr val="0F1F3D"/>
                </a:solidFill>
                <a:latin typeface="Cambria" pitchFamily="34" charset="0"/>
                <a:ea typeface="Cambria" pitchFamily="34" charset="-122"/>
                <a:cs typeface="Cambria" pitchFamily="34" charset="-120"/>
              </a:rPr>
              <a:t>Database</a:t>
            </a:r>
            <a:endParaRPr lang="en-US" sz="1500" dirty="0"/>
          </a:p>
        </p:txBody>
      </p:sp>
      <p:sp>
        <p:nvSpPr>
          <p:cNvPr id="25" name="Text 18"/>
          <p:cNvSpPr/>
          <p:nvPr/>
        </p:nvSpPr>
        <p:spPr>
          <a:xfrm>
            <a:off x="777240" y="5120640"/>
            <a:ext cx="3108960" cy="640080"/>
          </a:xfrm>
          <a:prstGeom prst="rect">
            <a:avLst/>
          </a:prstGeom>
          <a:noFill/>
          <a:ln/>
        </p:spPr>
        <p:txBody>
          <a:bodyPr wrap="square" lIns="0" tIns="0" rIns="0" bIns="0" rtlCol="0" anchor="ctr"/>
          <a:lstStyle/>
          <a:p>
            <a:pPr marL="0" indent="0">
              <a:buNone/>
            </a:pPr>
            <a:r>
              <a:rPr sz="1200" dirty="0">
                <a:solidFill>
                  <a:schemeClr val="bg2">
                    <a:lumMod val="50000"/>
                  </a:schemeClr>
                </a:solidFill>
              </a:rPr>
              <a:t>MariaDB (</a:t>
            </a:r>
            <a:r>
              <a:rPr sz="1200" dirty="0" err="1">
                <a:solidFill>
                  <a:schemeClr val="bg2">
                    <a:lumMod val="50000"/>
                  </a:schemeClr>
                </a:solidFill>
              </a:rPr>
              <a:t>SQLAlchemy</a:t>
            </a:r>
            <a:r>
              <a:rPr sz="1200" dirty="0">
                <a:solidFill>
                  <a:schemeClr val="bg2">
                    <a:lumMod val="50000"/>
                  </a:schemeClr>
                </a:solidFill>
              </a:rPr>
              <a:t> ORM)</a:t>
            </a:r>
            <a:endParaRPr lang="en-US" sz="1200" dirty="0">
              <a:solidFill>
                <a:schemeClr val="bg2">
                  <a:lumMod val="50000"/>
                </a:schemeClr>
              </a:solidFill>
            </a:endParaRPr>
          </a:p>
        </p:txBody>
      </p:sp>
      <p:sp>
        <p:nvSpPr>
          <p:cNvPr id="26" name="Shape 19"/>
          <p:cNvSpPr/>
          <p:nvPr/>
        </p:nvSpPr>
        <p:spPr>
          <a:xfrm>
            <a:off x="4370832" y="3913632"/>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7" name="Shape 20"/>
          <p:cNvSpPr/>
          <p:nvPr/>
        </p:nvSpPr>
        <p:spPr>
          <a:xfrm>
            <a:off x="4599432" y="4142232"/>
            <a:ext cx="502920" cy="502920"/>
          </a:xfrm>
          <a:prstGeom prst="ellipse">
            <a:avLst/>
          </a:prstGeom>
          <a:solidFill>
            <a:srgbClr val="E9F4F3"/>
          </a:solidFill>
          <a:ln/>
        </p:spPr>
        <p:txBody>
          <a:bodyPr/>
          <a:lstStyle/>
          <a:p>
            <a:endParaRPr/>
          </a:p>
        </p:txBody>
      </p:sp>
      <p:pic>
        <p:nvPicPr>
          <p:cNvPr id="28" name="Image 5" descr="preencoded.png"/>
          <p:cNvPicPr>
            <a:picLocks noChangeAspect="1"/>
          </p:cNvPicPr>
          <p:nvPr/>
        </p:nvPicPr>
        <p:blipFill>
          <a:blip r:embed="rId9"/>
          <a:stretch>
            <a:fillRect/>
          </a:stretch>
        </p:blipFill>
        <p:spPr>
          <a:xfrm>
            <a:off x="4709160" y="4251960"/>
            <a:ext cx="283464" cy="283464"/>
          </a:xfrm>
          <a:prstGeom prst="rect">
            <a:avLst/>
          </a:prstGeom>
        </p:spPr>
      </p:pic>
      <p:sp>
        <p:nvSpPr>
          <p:cNvPr id="29" name="Text 21"/>
          <p:cNvSpPr/>
          <p:nvPr/>
        </p:nvSpPr>
        <p:spPr>
          <a:xfrm>
            <a:off x="4599432" y="4782312"/>
            <a:ext cx="3108960" cy="320040"/>
          </a:xfrm>
          <a:prstGeom prst="rect">
            <a:avLst/>
          </a:prstGeom>
          <a:noFill/>
          <a:ln/>
        </p:spPr>
        <p:txBody>
          <a:bodyPr wrap="square" lIns="0" tIns="0" rIns="0" bIns="0" rtlCol="0" anchor="ctr"/>
          <a:lstStyle/>
          <a:p>
            <a:pPr marL="0" indent="0">
              <a:buNone/>
            </a:pPr>
            <a:r>
              <a:rPr lang="en-US" sz="1500" b="1" dirty="0">
                <a:solidFill>
                  <a:srgbClr val="0F1F3D"/>
                </a:solidFill>
                <a:latin typeface="Cambria" pitchFamily="34" charset="0"/>
                <a:ea typeface="Cambria" pitchFamily="34" charset="-122"/>
                <a:cs typeface="Cambria" pitchFamily="34" charset="-120"/>
              </a:rPr>
              <a:t>Infra / DevOps</a:t>
            </a:r>
            <a:endParaRPr lang="en-US" sz="1500" dirty="0"/>
          </a:p>
        </p:txBody>
      </p:sp>
      <p:sp>
        <p:nvSpPr>
          <p:cNvPr id="30" name="Text 22"/>
          <p:cNvSpPr/>
          <p:nvPr/>
        </p:nvSpPr>
        <p:spPr>
          <a:xfrm>
            <a:off x="4599432" y="5120640"/>
            <a:ext cx="3108960" cy="640080"/>
          </a:xfrm>
          <a:prstGeom prst="rect">
            <a:avLst/>
          </a:prstGeom>
          <a:noFill/>
          <a:ln/>
        </p:spPr>
        <p:txBody>
          <a:bodyPr wrap="square" lIns="0" tIns="0" rIns="0" bIns="0" rtlCol="0" anchor="ctr"/>
          <a:lstStyle/>
          <a:p>
            <a:pPr marL="0" indent="0">
              <a:buNone/>
            </a:pPr>
            <a:r>
              <a:rPr lang="en-US" sz="1200" dirty="0">
                <a:solidFill>
                  <a:schemeClr val="bg2">
                    <a:lumMod val="50000"/>
                  </a:schemeClr>
                </a:solidFill>
              </a:rPr>
              <a:t>Windows, Linux, m</a:t>
            </a:r>
            <a:r>
              <a:rPr sz="1200" dirty="0">
                <a:solidFill>
                  <a:schemeClr val="bg2">
                    <a:lumMod val="50000"/>
                  </a:schemeClr>
                </a:solidFill>
              </a:rPr>
              <a:t>acOS, Python </a:t>
            </a:r>
            <a:r>
              <a:rPr sz="1200" dirty="0" err="1">
                <a:solidFill>
                  <a:schemeClr val="bg2">
                    <a:lumMod val="50000"/>
                  </a:schemeClr>
                </a:solidFill>
              </a:rPr>
              <a:t>Virtualenv</a:t>
            </a:r>
            <a:r>
              <a:rPr sz="1200" dirty="0">
                <a:solidFill>
                  <a:schemeClr val="bg2">
                    <a:lumMod val="50000"/>
                  </a:schemeClr>
                </a:solidFill>
              </a:rPr>
              <a:t> (.</a:t>
            </a:r>
            <a:r>
              <a:rPr sz="1200" dirty="0" err="1">
                <a:solidFill>
                  <a:schemeClr val="bg2">
                    <a:lumMod val="50000"/>
                  </a:schemeClr>
                </a:solidFill>
              </a:rPr>
              <a:t>venv</a:t>
            </a:r>
            <a:r>
              <a:rPr sz="1200" dirty="0">
                <a:solidFill>
                  <a:schemeClr val="bg2">
                    <a:lumMod val="50000"/>
                  </a:schemeClr>
                </a:solidFill>
              </a:rPr>
              <a:t>)</a:t>
            </a:r>
            <a:endParaRPr lang="en-US" sz="1200" dirty="0">
              <a:solidFill>
                <a:schemeClr val="bg2">
                  <a:lumMod val="50000"/>
                </a:schemeClr>
              </a:solidFill>
            </a:endParaRPr>
          </a:p>
        </p:txBody>
      </p:sp>
      <p:sp>
        <p:nvSpPr>
          <p:cNvPr id="31" name="Shape 23"/>
          <p:cNvSpPr/>
          <p:nvPr/>
        </p:nvSpPr>
        <p:spPr>
          <a:xfrm>
            <a:off x="8193024" y="3913632"/>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32" name="Shape 24"/>
          <p:cNvSpPr/>
          <p:nvPr/>
        </p:nvSpPr>
        <p:spPr>
          <a:xfrm>
            <a:off x="8421624" y="4142232"/>
            <a:ext cx="502920" cy="502920"/>
          </a:xfrm>
          <a:prstGeom prst="ellipse">
            <a:avLst/>
          </a:prstGeom>
          <a:solidFill>
            <a:srgbClr val="E9F4F3"/>
          </a:solidFill>
          <a:ln/>
        </p:spPr>
        <p:txBody>
          <a:bodyPr/>
          <a:lstStyle/>
          <a:p>
            <a:endParaRPr/>
          </a:p>
        </p:txBody>
      </p:sp>
      <p:pic>
        <p:nvPicPr>
          <p:cNvPr id="33" name="Image 6" descr="preencoded.png"/>
          <p:cNvPicPr>
            <a:picLocks noChangeAspect="1"/>
          </p:cNvPicPr>
          <p:nvPr/>
        </p:nvPicPr>
        <p:blipFill>
          <a:blip r:embed="rId10"/>
          <a:stretch>
            <a:fillRect/>
          </a:stretch>
        </p:blipFill>
        <p:spPr>
          <a:xfrm>
            <a:off x="8531352" y="4251960"/>
            <a:ext cx="283464" cy="283464"/>
          </a:xfrm>
          <a:prstGeom prst="rect">
            <a:avLst/>
          </a:prstGeom>
        </p:spPr>
      </p:pic>
      <p:sp>
        <p:nvSpPr>
          <p:cNvPr id="34" name="Text 25"/>
          <p:cNvSpPr/>
          <p:nvPr/>
        </p:nvSpPr>
        <p:spPr>
          <a:xfrm>
            <a:off x="8421624" y="4782312"/>
            <a:ext cx="3108960" cy="320040"/>
          </a:xfrm>
          <a:prstGeom prst="rect">
            <a:avLst/>
          </a:prstGeom>
          <a:noFill/>
          <a:ln/>
        </p:spPr>
        <p:txBody>
          <a:bodyPr wrap="square" lIns="0" tIns="0" rIns="0" bIns="0" rtlCol="0" anchor="ctr"/>
          <a:lstStyle/>
          <a:p>
            <a:pPr marL="0" indent="0">
              <a:buNone/>
            </a:pPr>
            <a:r>
              <a:rPr lang="en-US" sz="1500" b="1" dirty="0">
                <a:solidFill>
                  <a:srgbClr val="0F1F3D"/>
                </a:solidFill>
                <a:latin typeface="Cambria" pitchFamily="34" charset="0"/>
                <a:ea typeface="Cambria" pitchFamily="34" charset="-122"/>
                <a:cs typeface="Cambria" pitchFamily="34" charset="-120"/>
              </a:rPr>
              <a:t>협업 도구</a:t>
            </a:r>
            <a:endParaRPr lang="en-US" sz="1500" dirty="0"/>
          </a:p>
        </p:txBody>
      </p:sp>
      <p:sp>
        <p:nvSpPr>
          <p:cNvPr id="35" name="Text 26"/>
          <p:cNvSpPr/>
          <p:nvPr/>
        </p:nvSpPr>
        <p:spPr>
          <a:xfrm>
            <a:off x="8421624" y="5120640"/>
            <a:ext cx="3108960" cy="640080"/>
          </a:xfrm>
          <a:prstGeom prst="rect">
            <a:avLst/>
          </a:prstGeom>
          <a:noFill/>
          <a:ln/>
        </p:spPr>
        <p:txBody>
          <a:bodyPr wrap="square" lIns="0" tIns="0" rIns="0" bIns="0" rtlCol="0" anchor="ctr"/>
          <a:lstStyle/>
          <a:p>
            <a:r>
              <a:rPr sz="1200" dirty="0" err="1">
                <a:solidFill>
                  <a:schemeClr val="bg2">
                    <a:lumMod val="50000"/>
                  </a:schemeClr>
                </a:solidFill>
              </a:rPr>
              <a:t>Git</a:t>
            </a:r>
            <a:r>
              <a:rPr lang="en-US" sz="1200" dirty="0" err="1">
                <a:solidFill>
                  <a:schemeClr val="bg2">
                    <a:lumMod val="50000"/>
                  </a:schemeClr>
                </a:solidFill>
              </a:rPr>
              <a:t>ea</a:t>
            </a:r>
            <a:r>
              <a:rPr sz="1200" dirty="0">
                <a:solidFill>
                  <a:schemeClr val="bg2">
                    <a:lumMod val="50000"/>
                  </a:schemeClr>
                </a:solidFill>
              </a:rPr>
              <a:t>, JetBrains Rider, </a:t>
            </a:r>
            <a:r>
              <a:rPr lang="en" sz="1200" dirty="0">
                <a:solidFill>
                  <a:schemeClr val="bg2">
                    <a:lumMod val="50000"/>
                  </a:schemeClr>
                </a:solidFill>
              </a:rPr>
              <a:t>VS Code, </a:t>
            </a:r>
            <a:r>
              <a:rPr lang="en-US" altLang="ko-KR" sz="1200" dirty="0">
                <a:solidFill>
                  <a:schemeClr val="bg2">
                    <a:lumMod val="50000"/>
                  </a:schemeClr>
                </a:solidFill>
              </a:rPr>
              <a:t>PyCharm, phpMyAdmin</a:t>
            </a:r>
            <a:endParaRPr lang="en-US" sz="1200" dirty="0">
              <a:solidFill>
                <a:schemeClr val="bg2">
                  <a:lumMod val="50000"/>
                </a:schemeClr>
              </a:solidFill>
            </a:endParaRPr>
          </a:p>
        </p:txBody>
      </p:sp>
      <p:sp>
        <p:nvSpPr>
          <p:cNvPr id="36" name="Text 27"/>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기술 스택</a:t>
            </a:r>
            <a:endParaRPr lang="en-US" sz="900" dirty="0"/>
          </a:p>
        </p:txBody>
      </p:sp>
      <p:sp>
        <p:nvSpPr>
          <p:cNvPr id="37" name="Text 28"/>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7</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06  ARCHITECTURE</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시스템 아키텍처</a:t>
            </a:r>
            <a:endParaRPr lang="en-US" sz="3000" dirty="0"/>
          </a:p>
        </p:txBody>
      </p:sp>
      <p:sp>
        <p:nvSpPr>
          <p:cNvPr id="6" name="Shape 3"/>
          <p:cNvSpPr/>
          <p:nvPr/>
        </p:nvSpPr>
        <p:spPr>
          <a:xfrm>
            <a:off x="685800" y="2148840"/>
            <a:ext cx="2423160" cy="3017520"/>
          </a:xfrm>
          <a:prstGeom prst="roundRect">
            <a:avLst>
              <a:gd name="adj" fmla="val 3019"/>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7" name="Shape 4"/>
          <p:cNvSpPr/>
          <p:nvPr/>
        </p:nvSpPr>
        <p:spPr>
          <a:xfrm>
            <a:off x="1577340" y="2468880"/>
            <a:ext cx="640080" cy="640080"/>
          </a:xfrm>
          <a:prstGeom prst="ellipse">
            <a:avLst/>
          </a:prstGeom>
          <a:solidFill>
            <a:srgbClr val="16305C"/>
          </a:solidFill>
          <a:ln/>
        </p:spPr>
        <p:txBody>
          <a:bodyPr/>
          <a:lstStyle/>
          <a:p>
            <a:endParaRPr/>
          </a:p>
        </p:txBody>
      </p:sp>
      <p:pic>
        <p:nvPicPr>
          <p:cNvPr id="8" name="Image 1" descr="preencoded.png"/>
          <p:cNvPicPr>
            <a:picLocks noChangeAspect="1"/>
          </p:cNvPicPr>
          <p:nvPr/>
        </p:nvPicPr>
        <p:blipFill>
          <a:blip r:embed="rId5"/>
          <a:stretch>
            <a:fillRect/>
          </a:stretch>
        </p:blipFill>
        <p:spPr>
          <a:xfrm>
            <a:off x="1705356" y="2596896"/>
            <a:ext cx="384048" cy="384048"/>
          </a:xfrm>
          <a:prstGeom prst="rect">
            <a:avLst/>
          </a:prstGeom>
        </p:spPr>
      </p:pic>
      <p:sp>
        <p:nvSpPr>
          <p:cNvPr id="9" name="Text 5"/>
          <p:cNvSpPr/>
          <p:nvPr/>
        </p:nvSpPr>
        <p:spPr>
          <a:xfrm>
            <a:off x="822960" y="3337560"/>
            <a:ext cx="2148840" cy="36576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Client</a:t>
            </a:r>
            <a:endParaRPr lang="en-US" sz="1500" dirty="0"/>
          </a:p>
        </p:txBody>
      </p:sp>
      <p:sp>
        <p:nvSpPr>
          <p:cNvPr id="10" name="Text 6"/>
          <p:cNvSpPr/>
          <p:nvPr/>
        </p:nvSpPr>
        <p:spPr>
          <a:xfrm>
            <a:off x="822960" y="3749040"/>
            <a:ext cx="2148840" cy="1188720"/>
          </a:xfrm>
          <a:prstGeom prst="rect">
            <a:avLst/>
          </a:prstGeom>
          <a:noFill/>
          <a:ln/>
        </p:spPr>
        <p:txBody>
          <a:bodyPr wrap="square" lIns="0" tIns="0" rIns="0" bIns="0" rtlCol="0" anchor="ctr"/>
          <a:lstStyle/>
          <a:p>
            <a:pPr marL="0" indent="0" algn="ctr">
              <a:buNone/>
            </a:pPr>
            <a:r>
              <a:rPr lang="en-US" sz="1150" dirty="0">
                <a:solidFill>
                  <a:schemeClr val="bg1"/>
                </a:solidFill>
              </a:rPr>
              <a:t>PC</a:t>
            </a:r>
          </a:p>
        </p:txBody>
      </p:sp>
      <p:sp>
        <p:nvSpPr>
          <p:cNvPr id="11" name="Shape 7"/>
          <p:cNvSpPr/>
          <p:nvPr/>
        </p:nvSpPr>
        <p:spPr>
          <a:xfrm>
            <a:off x="3177540" y="3474720"/>
            <a:ext cx="365760" cy="365760"/>
          </a:xfrm>
          <a:prstGeom prst="ellipse">
            <a:avLst/>
          </a:prstGeom>
          <a:solidFill>
            <a:srgbClr val="FFFFFF"/>
          </a:solidFill>
          <a:ln/>
        </p:spPr>
        <p:txBody>
          <a:bodyPr/>
          <a:lstStyle/>
          <a:p>
            <a:endParaRPr/>
          </a:p>
        </p:txBody>
      </p:sp>
      <p:pic>
        <p:nvPicPr>
          <p:cNvPr id="12" name="Image 2" descr="preencoded.png"/>
          <p:cNvPicPr>
            <a:picLocks noChangeAspect="1"/>
          </p:cNvPicPr>
          <p:nvPr/>
        </p:nvPicPr>
        <p:blipFill>
          <a:blip r:embed="rId6"/>
          <a:stretch>
            <a:fillRect/>
          </a:stretch>
        </p:blipFill>
        <p:spPr>
          <a:xfrm>
            <a:off x="3232404" y="3529584"/>
            <a:ext cx="256032" cy="256032"/>
          </a:xfrm>
          <a:prstGeom prst="rect">
            <a:avLst/>
          </a:prstGeom>
        </p:spPr>
      </p:pic>
      <p:sp>
        <p:nvSpPr>
          <p:cNvPr id="13" name="Shape 8"/>
          <p:cNvSpPr/>
          <p:nvPr/>
        </p:nvSpPr>
        <p:spPr>
          <a:xfrm>
            <a:off x="3611880" y="2148840"/>
            <a:ext cx="2423160" cy="3017520"/>
          </a:xfrm>
          <a:prstGeom prst="roundRect">
            <a:avLst>
              <a:gd name="adj" fmla="val 3019"/>
            </a:avLst>
          </a:prstGeom>
          <a:solidFill>
            <a:srgbClr val="0E7C86"/>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4" name="Shape 9"/>
          <p:cNvSpPr/>
          <p:nvPr/>
        </p:nvSpPr>
        <p:spPr>
          <a:xfrm>
            <a:off x="4503420" y="2468880"/>
            <a:ext cx="640080" cy="640080"/>
          </a:xfrm>
          <a:prstGeom prst="ellipse">
            <a:avLst/>
          </a:prstGeom>
          <a:solidFill>
            <a:srgbClr val="16305C"/>
          </a:solidFill>
          <a:ln/>
        </p:spPr>
        <p:txBody>
          <a:bodyPr/>
          <a:lstStyle/>
          <a:p>
            <a:endParaRPr/>
          </a:p>
        </p:txBody>
      </p:sp>
      <p:pic>
        <p:nvPicPr>
          <p:cNvPr id="15" name="Image 3" descr="preencoded.png"/>
          <p:cNvPicPr>
            <a:picLocks noChangeAspect="1"/>
          </p:cNvPicPr>
          <p:nvPr/>
        </p:nvPicPr>
        <p:blipFill>
          <a:blip r:embed="rId7"/>
          <a:stretch>
            <a:fillRect/>
          </a:stretch>
        </p:blipFill>
        <p:spPr>
          <a:xfrm>
            <a:off x="4631436" y="2596896"/>
            <a:ext cx="384048" cy="384048"/>
          </a:xfrm>
          <a:prstGeom prst="rect">
            <a:avLst/>
          </a:prstGeom>
        </p:spPr>
      </p:pic>
      <p:sp>
        <p:nvSpPr>
          <p:cNvPr id="16" name="Text 10"/>
          <p:cNvSpPr/>
          <p:nvPr/>
        </p:nvSpPr>
        <p:spPr>
          <a:xfrm>
            <a:off x="3749040" y="3337560"/>
            <a:ext cx="2148840" cy="36576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API / Server</a:t>
            </a:r>
            <a:endParaRPr lang="en-US" sz="1500" dirty="0"/>
          </a:p>
        </p:txBody>
      </p:sp>
      <p:sp>
        <p:nvSpPr>
          <p:cNvPr id="17" name="Text 11"/>
          <p:cNvSpPr/>
          <p:nvPr/>
        </p:nvSpPr>
        <p:spPr>
          <a:xfrm>
            <a:off x="3749040" y="3749040"/>
            <a:ext cx="2148840" cy="1188720"/>
          </a:xfrm>
          <a:prstGeom prst="rect">
            <a:avLst/>
          </a:prstGeom>
          <a:noFill/>
          <a:ln/>
        </p:spPr>
        <p:txBody>
          <a:bodyPr wrap="square" lIns="0" tIns="0" rIns="0" bIns="0" rtlCol="0" anchor="ctr"/>
          <a:lstStyle/>
          <a:p>
            <a:pPr marL="0" indent="0" algn="ctr">
              <a:buNone/>
            </a:pPr>
            <a:r>
              <a:rPr sz="1150" dirty="0" err="1">
                <a:solidFill>
                  <a:schemeClr val="bg1"/>
                </a:solidFill>
              </a:rPr>
              <a:t>FastAPI</a:t>
            </a:r>
            <a:r>
              <a:rPr lang="ko-KR" altLang="en-US" sz="1150" dirty="0">
                <a:solidFill>
                  <a:schemeClr val="bg1"/>
                </a:solidFill>
              </a:rPr>
              <a:t> </a:t>
            </a:r>
            <a:r>
              <a:rPr lang="en" altLang="ko-KR" sz="1150" dirty="0">
                <a:solidFill>
                  <a:schemeClr val="bg1"/>
                </a:solidFill>
              </a:rPr>
              <a:t>/ </a:t>
            </a:r>
            <a:r>
              <a:rPr lang="en" altLang="ko-KR" sz="1150" dirty="0" err="1">
                <a:solidFill>
                  <a:schemeClr val="bg1"/>
                </a:solidFill>
              </a:rPr>
              <a:t>Proxmox</a:t>
            </a:r>
            <a:endParaRPr lang="en-US" sz="1150" dirty="0">
              <a:solidFill>
                <a:schemeClr val="bg1"/>
              </a:solidFill>
            </a:endParaRPr>
          </a:p>
        </p:txBody>
      </p:sp>
      <p:sp>
        <p:nvSpPr>
          <p:cNvPr id="18" name="Shape 12"/>
          <p:cNvSpPr/>
          <p:nvPr/>
        </p:nvSpPr>
        <p:spPr>
          <a:xfrm>
            <a:off x="6103620" y="3474720"/>
            <a:ext cx="365760" cy="365760"/>
          </a:xfrm>
          <a:prstGeom prst="ellipse">
            <a:avLst/>
          </a:prstGeom>
          <a:solidFill>
            <a:srgbClr val="FFFFFF"/>
          </a:solidFill>
          <a:ln/>
        </p:spPr>
        <p:txBody>
          <a:bodyPr/>
          <a:lstStyle/>
          <a:p>
            <a:endParaRPr/>
          </a:p>
        </p:txBody>
      </p:sp>
      <p:pic>
        <p:nvPicPr>
          <p:cNvPr id="19" name="Image 4" descr="preencoded.png"/>
          <p:cNvPicPr>
            <a:picLocks noChangeAspect="1"/>
          </p:cNvPicPr>
          <p:nvPr/>
        </p:nvPicPr>
        <p:blipFill>
          <a:blip r:embed="rId6"/>
          <a:stretch>
            <a:fillRect/>
          </a:stretch>
        </p:blipFill>
        <p:spPr>
          <a:xfrm>
            <a:off x="6158484" y="3529584"/>
            <a:ext cx="256032" cy="256032"/>
          </a:xfrm>
          <a:prstGeom prst="rect">
            <a:avLst/>
          </a:prstGeom>
        </p:spPr>
      </p:pic>
      <p:sp>
        <p:nvSpPr>
          <p:cNvPr id="20" name="Shape 13"/>
          <p:cNvSpPr/>
          <p:nvPr/>
        </p:nvSpPr>
        <p:spPr>
          <a:xfrm>
            <a:off x="6537960" y="2148840"/>
            <a:ext cx="2423160" cy="3017520"/>
          </a:xfrm>
          <a:prstGeom prst="roundRect">
            <a:avLst>
              <a:gd name="adj" fmla="val 3019"/>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dirty="0"/>
          </a:p>
        </p:txBody>
      </p:sp>
      <p:sp>
        <p:nvSpPr>
          <p:cNvPr id="21" name="Shape 14"/>
          <p:cNvSpPr/>
          <p:nvPr/>
        </p:nvSpPr>
        <p:spPr>
          <a:xfrm>
            <a:off x="7429500" y="2468880"/>
            <a:ext cx="640080" cy="640080"/>
          </a:xfrm>
          <a:prstGeom prst="ellipse">
            <a:avLst/>
          </a:prstGeom>
          <a:solidFill>
            <a:srgbClr val="16305C"/>
          </a:solidFill>
          <a:ln/>
        </p:spPr>
        <p:txBody>
          <a:bodyPr/>
          <a:lstStyle/>
          <a:p>
            <a:endParaRPr/>
          </a:p>
        </p:txBody>
      </p:sp>
      <p:pic>
        <p:nvPicPr>
          <p:cNvPr id="22" name="Image 5" descr="preencoded.png"/>
          <p:cNvPicPr>
            <a:picLocks noChangeAspect="1"/>
          </p:cNvPicPr>
          <p:nvPr/>
        </p:nvPicPr>
        <p:blipFill>
          <a:blip r:embed="rId8"/>
          <a:stretch>
            <a:fillRect/>
          </a:stretch>
        </p:blipFill>
        <p:spPr>
          <a:xfrm>
            <a:off x="7557516" y="2596896"/>
            <a:ext cx="384048" cy="384048"/>
          </a:xfrm>
          <a:prstGeom prst="rect">
            <a:avLst/>
          </a:prstGeom>
        </p:spPr>
      </p:pic>
      <p:sp>
        <p:nvSpPr>
          <p:cNvPr id="23" name="Text 15"/>
          <p:cNvSpPr/>
          <p:nvPr/>
        </p:nvSpPr>
        <p:spPr>
          <a:xfrm>
            <a:off x="6675120" y="3337560"/>
            <a:ext cx="2148840" cy="36576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AI Engine</a:t>
            </a:r>
            <a:endParaRPr lang="en-US" sz="1500" dirty="0"/>
          </a:p>
        </p:txBody>
      </p:sp>
      <p:sp>
        <p:nvSpPr>
          <p:cNvPr id="24" name="Text 16"/>
          <p:cNvSpPr/>
          <p:nvPr/>
        </p:nvSpPr>
        <p:spPr>
          <a:xfrm>
            <a:off x="6675120" y="3749040"/>
            <a:ext cx="2148840" cy="1188720"/>
          </a:xfrm>
          <a:prstGeom prst="rect">
            <a:avLst/>
          </a:prstGeom>
          <a:noFill/>
          <a:ln/>
        </p:spPr>
        <p:txBody>
          <a:bodyPr wrap="square" lIns="0" tIns="0" rIns="0" bIns="0" rtlCol="0" anchor="ctr"/>
          <a:lstStyle/>
          <a:p>
            <a:pPr marL="0" indent="0" algn="ctr">
              <a:buNone/>
            </a:pPr>
            <a:r>
              <a:rPr sz="1150" dirty="0" err="1">
                <a:solidFill>
                  <a:schemeClr val="bg1"/>
                </a:solidFill>
              </a:rPr>
              <a:t>LangChain</a:t>
            </a:r>
            <a:r>
              <a:rPr sz="1150" dirty="0">
                <a:solidFill>
                  <a:schemeClr val="bg1"/>
                </a:solidFill>
              </a:rPr>
              <a:t> LLM Chain </a:t>
            </a:r>
            <a:r>
              <a:rPr lang="en-US" sz="1150" dirty="0">
                <a:solidFill>
                  <a:schemeClr val="bg1"/>
                </a:solidFill>
              </a:rPr>
              <a:t>, </a:t>
            </a:r>
            <a:r>
              <a:rPr sz="1150" dirty="0">
                <a:solidFill>
                  <a:schemeClr val="bg1"/>
                </a:solidFill>
              </a:rPr>
              <a:t>Qwen3-8B</a:t>
            </a:r>
            <a:endParaRPr lang="en-US" sz="1150" dirty="0">
              <a:solidFill>
                <a:schemeClr val="bg1"/>
              </a:solidFill>
            </a:endParaRPr>
          </a:p>
        </p:txBody>
      </p:sp>
      <p:sp>
        <p:nvSpPr>
          <p:cNvPr id="25" name="Shape 17"/>
          <p:cNvSpPr/>
          <p:nvPr/>
        </p:nvSpPr>
        <p:spPr>
          <a:xfrm>
            <a:off x="9029700" y="3474720"/>
            <a:ext cx="365760" cy="365760"/>
          </a:xfrm>
          <a:prstGeom prst="ellipse">
            <a:avLst/>
          </a:prstGeom>
          <a:solidFill>
            <a:srgbClr val="FFFFFF"/>
          </a:solidFill>
          <a:ln/>
        </p:spPr>
        <p:txBody>
          <a:bodyPr/>
          <a:lstStyle/>
          <a:p>
            <a:endParaRPr/>
          </a:p>
        </p:txBody>
      </p:sp>
      <p:pic>
        <p:nvPicPr>
          <p:cNvPr id="26" name="Image 6" descr="preencoded.png"/>
          <p:cNvPicPr>
            <a:picLocks noChangeAspect="1"/>
          </p:cNvPicPr>
          <p:nvPr/>
        </p:nvPicPr>
        <p:blipFill>
          <a:blip r:embed="rId6"/>
          <a:stretch>
            <a:fillRect/>
          </a:stretch>
        </p:blipFill>
        <p:spPr>
          <a:xfrm>
            <a:off x="9084564" y="3529584"/>
            <a:ext cx="256032" cy="256032"/>
          </a:xfrm>
          <a:prstGeom prst="rect">
            <a:avLst/>
          </a:prstGeom>
        </p:spPr>
      </p:pic>
      <p:sp>
        <p:nvSpPr>
          <p:cNvPr id="27" name="Shape 18"/>
          <p:cNvSpPr/>
          <p:nvPr/>
        </p:nvSpPr>
        <p:spPr>
          <a:xfrm>
            <a:off x="9464040" y="2148840"/>
            <a:ext cx="2423160" cy="3017520"/>
          </a:xfrm>
          <a:prstGeom prst="roundRect">
            <a:avLst>
              <a:gd name="adj" fmla="val 3019"/>
            </a:avLst>
          </a:prstGeom>
          <a:solidFill>
            <a:srgbClr val="0E7C86"/>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8" name="Shape 19"/>
          <p:cNvSpPr/>
          <p:nvPr/>
        </p:nvSpPr>
        <p:spPr>
          <a:xfrm>
            <a:off x="10355580" y="2468880"/>
            <a:ext cx="640080" cy="640080"/>
          </a:xfrm>
          <a:prstGeom prst="ellipse">
            <a:avLst/>
          </a:prstGeom>
          <a:solidFill>
            <a:srgbClr val="16305C"/>
          </a:solidFill>
          <a:ln/>
        </p:spPr>
        <p:txBody>
          <a:bodyPr/>
          <a:lstStyle/>
          <a:p>
            <a:endParaRPr/>
          </a:p>
        </p:txBody>
      </p:sp>
      <p:pic>
        <p:nvPicPr>
          <p:cNvPr id="29" name="Image 7" descr="preencoded.png"/>
          <p:cNvPicPr>
            <a:picLocks noChangeAspect="1"/>
          </p:cNvPicPr>
          <p:nvPr/>
        </p:nvPicPr>
        <p:blipFill>
          <a:blip r:embed="rId9"/>
          <a:stretch>
            <a:fillRect/>
          </a:stretch>
        </p:blipFill>
        <p:spPr>
          <a:xfrm>
            <a:off x="10483596" y="2596896"/>
            <a:ext cx="384048" cy="384048"/>
          </a:xfrm>
          <a:prstGeom prst="rect">
            <a:avLst/>
          </a:prstGeom>
        </p:spPr>
      </p:pic>
      <p:sp>
        <p:nvSpPr>
          <p:cNvPr id="30" name="Text 20"/>
          <p:cNvSpPr/>
          <p:nvPr/>
        </p:nvSpPr>
        <p:spPr>
          <a:xfrm>
            <a:off x="9601200" y="3337560"/>
            <a:ext cx="2148840" cy="36576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Data / Infra</a:t>
            </a:r>
            <a:endParaRPr lang="en-US" sz="1500" dirty="0"/>
          </a:p>
        </p:txBody>
      </p:sp>
      <p:sp>
        <p:nvSpPr>
          <p:cNvPr id="31" name="Text 21"/>
          <p:cNvSpPr/>
          <p:nvPr/>
        </p:nvSpPr>
        <p:spPr>
          <a:xfrm>
            <a:off x="9601200" y="3749040"/>
            <a:ext cx="2148840" cy="1188720"/>
          </a:xfrm>
          <a:prstGeom prst="rect">
            <a:avLst/>
          </a:prstGeom>
          <a:noFill/>
          <a:ln/>
        </p:spPr>
        <p:txBody>
          <a:bodyPr wrap="square" lIns="0" tIns="0" rIns="0" bIns="0" rtlCol="0" anchor="ctr"/>
          <a:lstStyle/>
          <a:p>
            <a:pPr marL="0" indent="0" algn="ctr">
              <a:buNone/>
            </a:pPr>
            <a:r>
              <a:rPr sz="1150" dirty="0">
                <a:solidFill>
                  <a:schemeClr val="bg1"/>
                </a:solidFill>
              </a:rPr>
              <a:t>MariaDB Engine</a:t>
            </a:r>
            <a:r>
              <a:rPr lang="en-US" sz="1150" dirty="0">
                <a:solidFill>
                  <a:schemeClr val="bg1"/>
                </a:solidFill>
              </a:rPr>
              <a:t> / </a:t>
            </a:r>
            <a:r>
              <a:rPr lang="en-US" sz="1150" dirty="0" err="1">
                <a:solidFill>
                  <a:schemeClr val="bg1"/>
                </a:solidFill>
              </a:rPr>
              <a:t>SynologyNAS</a:t>
            </a:r>
            <a:endParaRPr lang="en-US" sz="1150" dirty="0">
              <a:solidFill>
                <a:schemeClr val="bg1"/>
              </a:solidFill>
            </a:endParaRPr>
          </a:p>
        </p:txBody>
      </p:sp>
      <p:sp>
        <p:nvSpPr>
          <p:cNvPr id="32" name="Shape 22"/>
          <p:cNvSpPr/>
          <p:nvPr/>
        </p:nvSpPr>
        <p:spPr>
          <a:xfrm>
            <a:off x="685800" y="5440680"/>
            <a:ext cx="11201400" cy="914400"/>
          </a:xfrm>
          <a:prstGeom prst="roundRect">
            <a:avLst>
              <a:gd name="adj" fmla="val 8000"/>
            </a:avLst>
          </a:prstGeom>
          <a:solidFill>
            <a:srgbClr val="E9F4F3"/>
          </a:solidFill>
          <a:ln w="12700">
            <a:solidFill>
              <a:srgbClr val="E2E6EC"/>
            </a:solidFill>
            <a:prstDash val="solid"/>
          </a:ln>
        </p:spPr>
        <p:txBody>
          <a:bodyPr/>
          <a:lstStyle/>
          <a:p>
            <a:endParaRPr sz="1250" i="1"/>
          </a:p>
        </p:txBody>
      </p:sp>
      <p:sp>
        <p:nvSpPr>
          <p:cNvPr id="33" name="Text 23"/>
          <p:cNvSpPr/>
          <p:nvPr/>
        </p:nvSpPr>
        <p:spPr>
          <a:xfrm>
            <a:off x="914400" y="5440680"/>
            <a:ext cx="10744200" cy="914400"/>
          </a:xfrm>
          <a:prstGeom prst="rect">
            <a:avLst/>
          </a:prstGeom>
          <a:noFill/>
          <a:ln/>
        </p:spPr>
        <p:txBody>
          <a:bodyPr wrap="square" lIns="0" tIns="0" rIns="0" bIns="0" rtlCol="0" anchor="ctr"/>
          <a:lstStyle/>
          <a:p>
            <a:pPr marL="0" indent="0">
              <a:buNone/>
            </a:pPr>
            <a:r>
              <a:rPr lang="en-US" sz="1250" i="1" dirty="0"/>
              <a:t>Unity</a:t>
            </a:r>
            <a:r>
              <a:rPr sz="1250" i="1" dirty="0"/>
              <a:t> </a:t>
            </a:r>
            <a:r>
              <a:rPr sz="1250" i="1" dirty="0" err="1"/>
              <a:t>클라이언트가</a:t>
            </a:r>
            <a:r>
              <a:rPr sz="1250" i="1" dirty="0"/>
              <a:t> REST HTTP </a:t>
            </a:r>
            <a:r>
              <a:rPr sz="1250" i="1" dirty="0" err="1"/>
              <a:t>API를</a:t>
            </a:r>
            <a:r>
              <a:rPr sz="1250" i="1" dirty="0"/>
              <a:t> </a:t>
            </a:r>
            <a:r>
              <a:rPr sz="1250" i="1" dirty="0" err="1"/>
              <a:t>통해</a:t>
            </a:r>
            <a:r>
              <a:rPr sz="1250" i="1" dirty="0"/>
              <a:t> </a:t>
            </a:r>
            <a:r>
              <a:rPr sz="1250" i="1" dirty="0" err="1"/>
              <a:t>백엔드</a:t>
            </a:r>
            <a:r>
              <a:rPr sz="1250" i="1" dirty="0"/>
              <a:t>(</a:t>
            </a:r>
            <a:r>
              <a:rPr sz="1250" i="1" dirty="0" err="1"/>
              <a:t>FastAPI</a:t>
            </a:r>
            <a:r>
              <a:rPr sz="1250" i="1" dirty="0"/>
              <a:t>)와 JSON </a:t>
            </a:r>
            <a:r>
              <a:rPr sz="1250" i="1" dirty="0" err="1"/>
              <a:t>데이터를</a:t>
            </a:r>
            <a:r>
              <a:rPr sz="1250" i="1" dirty="0"/>
              <a:t> </a:t>
            </a:r>
            <a:r>
              <a:rPr sz="1250" i="1" dirty="0" err="1"/>
              <a:t>통신합니다</a:t>
            </a:r>
            <a:r>
              <a:rPr sz="1250" i="1" dirty="0"/>
              <a:t>. </a:t>
            </a:r>
            <a:r>
              <a:rPr sz="1250" i="1" dirty="0" err="1"/>
              <a:t>사망</a:t>
            </a:r>
            <a:r>
              <a:rPr sz="1250" i="1" dirty="0"/>
              <a:t> 시 </a:t>
            </a:r>
            <a:r>
              <a:rPr sz="1250" i="1" dirty="0" err="1"/>
              <a:t>동기식으로</a:t>
            </a:r>
            <a:r>
              <a:rPr sz="1250" i="1" dirty="0"/>
              <a:t> AI </a:t>
            </a:r>
            <a:r>
              <a:rPr sz="1250" i="1" dirty="0" err="1"/>
              <a:t>추론을</a:t>
            </a:r>
            <a:r>
              <a:rPr sz="1250" i="1" dirty="0"/>
              <a:t> </a:t>
            </a:r>
            <a:r>
              <a:rPr sz="1250" i="1" dirty="0" err="1"/>
              <a:t>돌려</a:t>
            </a:r>
            <a:r>
              <a:rPr sz="1250" i="1" dirty="0"/>
              <a:t> </a:t>
            </a:r>
            <a:r>
              <a:rPr sz="1250" i="1" dirty="0" err="1"/>
              <a:t>MariaDB에</a:t>
            </a:r>
            <a:r>
              <a:rPr sz="1250" i="1" dirty="0"/>
              <a:t> </a:t>
            </a:r>
            <a:r>
              <a:rPr sz="1250" i="1" dirty="0" err="1"/>
              <a:t>캐싱하고</a:t>
            </a:r>
            <a:r>
              <a:rPr sz="1250" i="1" dirty="0"/>
              <a:t>, </a:t>
            </a:r>
            <a:r>
              <a:rPr sz="1250" i="1" dirty="0" err="1"/>
              <a:t>대화</a:t>
            </a:r>
            <a:r>
              <a:rPr sz="1250" i="1" dirty="0"/>
              <a:t> </a:t>
            </a:r>
            <a:r>
              <a:rPr sz="1250" i="1" dirty="0" err="1"/>
              <a:t>시에는</a:t>
            </a:r>
            <a:r>
              <a:rPr sz="1250" i="1" dirty="0"/>
              <a:t> DB </a:t>
            </a:r>
            <a:r>
              <a:rPr sz="1250" i="1" dirty="0" err="1"/>
              <a:t>캐시에서</a:t>
            </a:r>
            <a:r>
              <a:rPr sz="1250" i="1" dirty="0"/>
              <a:t> 0.03초 </a:t>
            </a:r>
            <a:r>
              <a:rPr sz="1250" i="1" dirty="0" err="1"/>
              <a:t>만에</a:t>
            </a:r>
            <a:r>
              <a:rPr sz="1250" i="1" dirty="0"/>
              <a:t> </a:t>
            </a:r>
            <a:r>
              <a:rPr sz="1250" i="1" dirty="0" err="1"/>
              <a:t>꺼내와</a:t>
            </a:r>
            <a:r>
              <a:rPr sz="1250" i="1" dirty="0"/>
              <a:t> </a:t>
            </a:r>
            <a:r>
              <a:rPr lang="en-US" sz="1250" i="1" dirty="0"/>
              <a:t>Unity</a:t>
            </a:r>
            <a:r>
              <a:rPr sz="1250" i="1" dirty="0"/>
              <a:t> </a:t>
            </a:r>
            <a:r>
              <a:rPr sz="1250" i="1" dirty="0" err="1"/>
              <a:t>UI에</a:t>
            </a:r>
            <a:r>
              <a:rPr sz="1250" i="1" dirty="0"/>
              <a:t> </a:t>
            </a:r>
            <a:r>
              <a:rPr sz="1250" i="1" dirty="0" err="1"/>
              <a:t>즉시</a:t>
            </a:r>
            <a:r>
              <a:rPr sz="1250" i="1" dirty="0"/>
              <a:t> </a:t>
            </a:r>
            <a:r>
              <a:rPr sz="1250" i="1" dirty="0" err="1"/>
              <a:t>뿌려줍니다</a:t>
            </a:r>
            <a:r>
              <a:rPr sz="1250" i="1" dirty="0"/>
              <a:t>.</a:t>
            </a:r>
            <a:endParaRPr lang="en-US" sz="1250" i="1" dirty="0"/>
          </a:p>
        </p:txBody>
      </p:sp>
      <p:sp>
        <p:nvSpPr>
          <p:cNvPr id="34" name="Text 24"/>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시스템 아키텍처</a:t>
            </a:r>
            <a:endParaRPr lang="en-US" sz="900" dirty="0"/>
          </a:p>
        </p:txBody>
      </p:sp>
      <p:sp>
        <p:nvSpPr>
          <p:cNvPr id="35" name="Text 25"/>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8</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07  DATABASE</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데이터베이스 (ERD)</a:t>
            </a:r>
            <a:endParaRPr lang="en-US" sz="3000" dirty="0"/>
          </a:p>
        </p:txBody>
      </p:sp>
      <p:sp>
        <p:nvSpPr>
          <p:cNvPr id="6" name="Shape 3"/>
          <p:cNvSpPr/>
          <p:nvPr/>
        </p:nvSpPr>
        <p:spPr>
          <a:xfrm>
            <a:off x="548640" y="1600200"/>
            <a:ext cx="7406640" cy="4434840"/>
          </a:xfrm>
          <a:prstGeom prst="roundRect">
            <a:avLst>
              <a:gd name="adj" fmla="val 1649"/>
            </a:avLst>
          </a:prstGeom>
          <a:solidFill>
            <a:srgbClr val="E9F4F3"/>
          </a:solidFill>
          <a:ln w="12700">
            <a:solidFill>
              <a:srgbClr val="E2E6EC"/>
            </a:solidFill>
            <a:prstDash val="solid"/>
          </a:ln>
        </p:spPr>
        <p:txBody>
          <a:bodyPr/>
          <a:lstStyle/>
          <a:p>
            <a:endParaRPr/>
          </a:p>
        </p:txBody>
      </p:sp>
      <p:sp>
        <p:nvSpPr>
          <p:cNvPr id="31" name="Shape 28"/>
          <p:cNvSpPr/>
          <p:nvPr/>
        </p:nvSpPr>
        <p:spPr>
          <a:xfrm>
            <a:off x="8183880" y="1600200"/>
            <a:ext cx="3429000" cy="4434840"/>
          </a:xfrm>
          <a:prstGeom prst="roundRect">
            <a:avLst>
              <a:gd name="adj" fmla="val 2133"/>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32" name="Text 29"/>
          <p:cNvSpPr/>
          <p:nvPr/>
        </p:nvSpPr>
        <p:spPr>
          <a:xfrm>
            <a:off x="8412480" y="1828800"/>
            <a:ext cx="3017520" cy="365760"/>
          </a:xfrm>
          <a:prstGeom prst="rect">
            <a:avLst/>
          </a:prstGeom>
          <a:noFill/>
          <a:ln/>
        </p:spPr>
        <p:txBody>
          <a:bodyPr wrap="square" lIns="0" tIns="0" rIns="0" bIns="0" rtlCol="0" anchor="ctr"/>
          <a:lstStyle/>
          <a:p>
            <a:pPr marL="0" indent="0">
              <a:buNone/>
            </a:pPr>
            <a:r>
              <a:t>데이터 모델 설계 포인트</a:t>
            </a:r>
            <a:endParaRPr lang="en-US" sz="1500" dirty="0"/>
          </a:p>
        </p:txBody>
      </p:sp>
      <p:sp>
        <p:nvSpPr>
          <p:cNvPr id="33" name="Text 30"/>
          <p:cNvSpPr/>
          <p:nvPr/>
        </p:nvSpPr>
        <p:spPr>
          <a:xfrm>
            <a:off x="8412480" y="2286000"/>
            <a:ext cx="3017520" cy="3566160"/>
          </a:xfrm>
          <a:prstGeom prst="rect">
            <a:avLst/>
          </a:prstGeom>
          <a:noFill/>
          <a:ln/>
        </p:spPr>
        <p:txBody>
          <a:bodyPr wrap="square" lIns="0" tIns="0" rIns="0" bIns="0" rtlCol="0" anchor="ctr"/>
          <a:lstStyle/>
          <a:p>
            <a:pPr marL="342900" indent="-342900">
              <a:spcAft>
                <a:spcPts val="1000"/>
              </a:spcAft>
              <a:buSzPct val="100000"/>
              <a:buChar char="•"/>
            </a:pPr>
            <a:r>
              <a:rPr sz="1200" dirty="0"/>
              <a:t>1:N </a:t>
            </a:r>
            <a:r>
              <a:rPr sz="1200" dirty="0" err="1"/>
              <a:t>관계</a:t>
            </a:r>
            <a:r>
              <a:rPr sz="1200" dirty="0"/>
              <a:t> </a:t>
            </a:r>
            <a:r>
              <a:rPr sz="1200" dirty="0" err="1"/>
              <a:t>대신</a:t>
            </a:r>
            <a:r>
              <a:rPr sz="1200" dirty="0"/>
              <a:t> </a:t>
            </a:r>
            <a:r>
              <a:rPr sz="1200" dirty="0" err="1"/>
              <a:t>세대</a:t>
            </a:r>
            <a:r>
              <a:rPr sz="1200" dirty="0"/>
              <a:t> </a:t>
            </a:r>
            <a:r>
              <a:rPr sz="1200" dirty="0" err="1"/>
              <a:t>번호를</a:t>
            </a:r>
            <a:r>
              <a:rPr sz="1200" dirty="0"/>
              <a:t> </a:t>
            </a:r>
            <a:r>
              <a:rPr sz="1200" dirty="0" err="1"/>
              <a:t>PK로</a:t>
            </a:r>
            <a:r>
              <a:rPr sz="1200" dirty="0"/>
              <a:t> </a:t>
            </a:r>
            <a:r>
              <a:rPr sz="1200" dirty="0" err="1"/>
              <a:t>엮어</a:t>
            </a:r>
            <a:r>
              <a:rPr sz="1200" dirty="0"/>
              <a:t>, </a:t>
            </a:r>
            <a:r>
              <a:rPr sz="1200" dirty="0" err="1"/>
              <a:t>다음</a:t>
            </a:r>
            <a:r>
              <a:rPr sz="1200" dirty="0"/>
              <a:t> </a:t>
            </a:r>
            <a:r>
              <a:rPr sz="1200" dirty="0" err="1"/>
              <a:t>도전</a:t>
            </a:r>
            <a:r>
              <a:rPr sz="1200" dirty="0"/>
              <a:t> </a:t>
            </a:r>
            <a:r>
              <a:rPr sz="1200" dirty="0" err="1"/>
              <a:t>자손에게</a:t>
            </a:r>
            <a:r>
              <a:rPr sz="1200" dirty="0"/>
              <a:t> </a:t>
            </a:r>
            <a:r>
              <a:rPr sz="1200" dirty="0" err="1"/>
              <a:t>들려줄</a:t>
            </a:r>
            <a:r>
              <a:rPr sz="1200" dirty="0"/>
              <a:t> </a:t>
            </a:r>
            <a:r>
              <a:rPr sz="1200" dirty="0" err="1"/>
              <a:t>조언</a:t>
            </a:r>
            <a:r>
              <a:rPr sz="1200" dirty="0"/>
              <a:t> </a:t>
            </a:r>
            <a:r>
              <a:rPr sz="1200" dirty="0" err="1"/>
              <a:t>대사를</a:t>
            </a:r>
            <a:r>
              <a:rPr sz="1200" dirty="0"/>
              <a:t> </a:t>
            </a:r>
            <a:r>
              <a:rPr sz="1200" dirty="0" err="1"/>
              <a:t>DialogueCache에</a:t>
            </a:r>
            <a:r>
              <a:rPr sz="1200" dirty="0"/>
              <a:t> 1:1 </a:t>
            </a:r>
            <a:r>
              <a:rPr sz="1200" dirty="0" err="1"/>
              <a:t>형태로</a:t>
            </a:r>
            <a:r>
              <a:rPr sz="1200" dirty="0"/>
              <a:t> </a:t>
            </a:r>
            <a:r>
              <a:rPr sz="1200" dirty="0" err="1"/>
              <a:t>매핑되도록</a:t>
            </a:r>
            <a:r>
              <a:rPr sz="1200" dirty="0"/>
              <a:t> </a:t>
            </a:r>
            <a:r>
              <a:rPr sz="1200" dirty="0" err="1"/>
              <a:t>설계</a:t>
            </a:r>
            <a:endParaRPr lang="en-US" sz="1200" dirty="0"/>
          </a:p>
          <a:p>
            <a:pPr marL="342900" indent="-342900">
              <a:spcAft>
                <a:spcPts val="1000"/>
              </a:spcAft>
              <a:buSzPct val="100000"/>
              <a:buChar char="•"/>
            </a:pPr>
            <a:r>
              <a:rPr sz="1200" dirty="0" err="1"/>
              <a:t>auto_increment</a:t>
            </a:r>
            <a:r>
              <a:rPr sz="1200" dirty="0"/>
              <a:t> </a:t>
            </a:r>
            <a:r>
              <a:rPr sz="1200" dirty="0" err="1"/>
              <a:t>값을</a:t>
            </a:r>
            <a:r>
              <a:rPr sz="1200" dirty="0"/>
              <a:t> 1로 </a:t>
            </a:r>
            <a:r>
              <a:rPr sz="1200" dirty="0" err="1"/>
              <a:t>완전히</a:t>
            </a:r>
            <a:r>
              <a:rPr sz="1200" dirty="0"/>
              <a:t> </a:t>
            </a:r>
            <a:r>
              <a:rPr sz="1200" dirty="0" err="1"/>
              <a:t>비워주는</a:t>
            </a:r>
            <a:r>
              <a:rPr sz="1200" dirty="0"/>
              <a:t> TRUNCATE </a:t>
            </a:r>
            <a:r>
              <a:rPr sz="1200" dirty="0" err="1"/>
              <a:t>처리를</a:t>
            </a:r>
            <a:r>
              <a:rPr sz="1200" dirty="0"/>
              <a:t> </a:t>
            </a:r>
            <a:r>
              <a:rPr sz="1200" dirty="0" err="1"/>
              <a:t>위해</a:t>
            </a:r>
            <a:r>
              <a:rPr sz="1200" dirty="0"/>
              <a:t> </a:t>
            </a:r>
            <a:r>
              <a:rPr sz="1200" dirty="0" err="1"/>
              <a:t>외래키</a:t>
            </a:r>
            <a:r>
              <a:rPr sz="1200" dirty="0"/>
              <a:t>(FK) </a:t>
            </a:r>
            <a:r>
              <a:rPr sz="1200" dirty="0" err="1"/>
              <a:t>제약</a:t>
            </a:r>
            <a:r>
              <a:rPr sz="1200" dirty="0"/>
              <a:t> </a:t>
            </a:r>
            <a:r>
              <a:rPr sz="1200" dirty="0" err="1"/>
              <a:t>조건을</a:t>
            </a:r>
            <a:r>
              <a:rPr sz="1200" dirty="0"/>
              <a:t> </a:t>
            </a:r>
            <a:r>
              <a:rPr sz="1200" dirty="0" err="1"/>
              <a:t>동적으로</a:t>
            </a:r>
            <a:r>
              <a:rPr sz="1200" dirty="0"/>
              <a:t> </a:t>
            </a:r>
            <a:r>
              <a:rPr sz="1200" dirty="0" err="1"/>
              <a:t>껐다</a:t>
            </a:r>
            <a:r>
              <a:rPr sz="1200" dirty="0"/>
              <a:t> </a:t>
            </a:r>
            <a:r>
              <a:rPr sz="1200" dirty="0" err="1"/>
              <a:t>켜는</a:t>
            </a:r>
            <a:r>
              <a:rPr sz="1200" dirty="0"/>
              <a:t> </a:t>
            </a:r>
            <a:r>
              <a:rPr sz="1200" dirty="0" err="1"/>
              <a:t>초기화</a:t>
            </a:r>
            <a:r>
              <a:rPr sz="1200" dirty="0"/>
              <a:t> </a:t>
            </a:r>
            <a:r>
              <a:rPr sz="1200" dirty="0" err="1"/>
              <a:t>트랜잭션</a:t>
            </a:r>
            <a:r>
              <a:rPr sz="1200" dirty="0"/>
              <a:t> </a:t>
            </a:r>
            <a:r>
              <a:rPr sz="1200" dirty="0" err="1"/>
              <a:t>설계</a:t>
            </a:r>
            <a:endParaRPr lang="en-US" sz="1200" dirty="0"/>
          </a:p>
          <a:p>
            <a:pPr marL="342900" indent="-342900">
              <a:spcAft>
                <a:spcPts val="1000"/>
              </a:spcAft>
              <a:buSzPct val="100000"/>
              <a:buChar char="•"/>
            </a:pPr>
            <a:r>
              <a:rPr lang="en-US" altLang="ko-KR" sz="1200" dirty="0"/>
              <a:t>1</a:t>
            </a:r>
            <a:r>
              <a:rPr sz="1200" dirty="0"/>
              <a:t>세대 </a:t>
            </a:r>
            <a:r>
              <a:rPr sz="1200" dirty="0" err="1"/>
              <a:t>예외</a:t>
            </a:r>
            <a:r>
              <a:rPr sz="1200" dirty="0"/>
              <a:t> </a:t>
            </a:r>
            <a:r>
              <a:rPr sz="1200" dirty="0" err="1"/>
              <a:t>처리를</a:t>
            </a:r>
            <a:r>
              <a:rPr sz="1200" dirty="0"/>
              <a:t> </a:t>
            </a:r>
            <a:r>
              <a:rPr sz="1200" dirty="0" err="1"/>
              <a:t>통해</a:t>
            </a:r>
            <a:r>
              <a:rPr sz="1200" dirty="0"/>
              <a:t> </a:t>
            </a:r>
            <a:r>
              <a:rPr sz="1200" dirty="0" err="1"/>
              <a:t>DB에</a:t>
            </a:r>
            <a:r>
              <a:rPr sz="1200" dirty="0"/>
              <a:t> </a:t>
            </a:r>
            <a:r>
              <a:rPr sz="1200" dirty="0" err="1"/>
              <a:t>아무런</a:t>
            </a:r>
            <a:r>
              <a:rPr sz="1200" dirty="0"/>
              <a:t> </a:t>
            </a:r>
            <a:r>
              <a:rPr sz="1200" dirty="0" err="1"/>
              <a:t>데이터가</a:t>
            </a:r>
            <a:r>
              <a:rPr sz="1200" dirty="0"/>
              <a:t> </a:t>
            </a:r>
            <a:r>
              <a:rPr sz="1200" dirty="0" err="1"/>
              <a:t>없는</a:t>
            </a:r>
            <a:r>
              <a:rPr sz="1200" dirty="0"/>
              <a:t> </a:t>
            </a:r>
            <a:r>
              <a:rPr sz="1200" dirty="0" err="1"/>
              <a:t>상황에서도</a:t>
            </a:r>
            <a:r>
              <a:rPr sz="1200" dirty="0"/>
              <a:t> </a:t>
            </a:r>
            <a:r>
              <a:rPr sz="1200" dirty="0" err="1"/>
              <a:t>캐시</a:t>
            </a:r>
            <a:r>
              <a:rPr sz="1200" dirty="0"/>
              <a:t> </a:t>
            </a:r>
            <a:r>
              <a:rPr sz="1200" dirty="0" err="1"/>
              <a:t>미스</a:t>
            </a:r>
            <a:r>
              <a:rPr sz="1200" dirty="0"/>
              <a:t> </a:t>
            </a:r>
            <a:r>
              <a:rPr sz="1200" dirty="0" err="1"/>
              <a:t>없이</a:t>
            </a:r>
            <a:r>
              <a:rPr sz="1200" dirty="0"/>
              <a:t> </a:t>
            </a:r>
            <a:r>
              <a:rPr sz="1200" dirty="0" err="1"/>
              <a:t>디폴트</a:t>
            </a:r>
            <a:r>
              <a:rPr sz="1200" dirty="0"/>
              <a:t> </a:t>
            </a:r>
            <a:r>
              <a:rPr sz="1200" dirty="0" err="1"/>
              <a:t>텍스트를</a:t>
            </a:r>
            <a:r>
              <a:rPr sz="1200" dirty="0"/>
              <a:t> </a:t>
            </a:r>
            <a:r>
              <a:rPr sz="1200" dirty="0" err="1"/>
              <a:t>강제</a:t>
            </a:r>
            <a:r>
              <a:rPr sz="1200" dirty="0"/>
              <a:t> </a:t>
            </a:r>
            <a:r>
              <a:rPr sz="1200" dirty="0" err="1"/>
              <a:t>리턴하도록</a:t>
            </a:r>
            <a:r>
              <a:rPr sz="1200" dirty="0"/>
              <a:t> </a:t>
            </a:r>
            <a:r>
              <a:rPr sz="1200" dirty="0" err="1"/>
              <a:t>안정성</a:t>
            </a:r>
            <a:r>
              <a:rPr sz="1200" dirty="0"/>
              <a:t> </a:t>
            </a:r>
            <a:r>
              <a:rPr lang="ko-KR" altLang="en-US" sz="1200" dirty="0" err="1"/>
              <a:t>항샹</a:t>
            </a:r>
            <a:endParaRPr lang="en-US" sz="1200" dirty="0"/>
          </a:p>
          <a:p>
            <a:pPr marL="342900" indent="-342900">
              <a:spcAft>
                <a:spcPts val="1000"/>
              </a:spcAft>
              <a:buSzPct val="100000"/>
              <a:buChar char="•"/>
            </a:pPr>
            <a:r>
              <a:rPr sz="1200" dirty="0" err="1"/>
              <a:t>실시간</a:t>
            </a:r>
            <a:r>
              <a:rPr sz="1200" dirty="0"/>
              <a:t> AI </a:t>
            </a:r>
            <a:r>
              <a:rPr sz="1200" dirty="0" err="1"/>
              <a:t>호출을</a:t>
            </a:r>
            <a:r>
              <a:rPr sz="1200" dirty="0"/>
              <a:t> DB </a:t>
            </a:r>
            <a:r>
              <a:rPr sz="1200" dirty="0" err="1"/>
              <a:t>캐싱으로</a:t>
            </a:r>
            <a:r>
              <a:rPr sz="1200" dirty="0"/>
              <a:t> </a:t>
            </a:r>
            <a:r>
              <a:rPr sz="1200" dirty="0" err="1"/>
              <a:t>대체하여</a:t>
            </a:r>
            <a:r>
              <a:rPr sz="1200" dirty="0"/>
              <a:t> </a:t>
            </a:r>
            <a:r>
              <a:rPr sz="1200" dirty="0" err="1"/>
              <a:t>데이터</a:t>
            </a:r>
            <a:r>
              <a:rPr sz="1200" dirty="0"/>
              <a:t> </a:t>
            </a:r>
            <a:r>
              <a:rPr sz="1200" dirty="0" err="1"/>
              <a:t>조회</a:t>
            </a:r>
            <a:r>
              <a:rPr sz="1200" dirty="0"/>
              <a:t> </a:t>
            </a:r>
            <a:r>
              <a:rPr sz="1200" dirty="0" err="1"/>
              <a:t>지연</a:t>
            </a:r>
            <a:r>
              <a:rPr sz="1200" dirty="0"/>
              <a:t> </a:t>
            </a:r>
            <a:r>
              <a:rPr sz="1200" dirty="0" err="1"/>
              <a:t>성능을</a:t>
            </a:r>
            <a:r>
              <a:rPr lang="ko-KR" altLang="en-US" sz="1200" dirty="0"/>
              <a:t>개선</a:t>
            </a:r>
            <a:endParaRPr lang="en-US" sz="1200" dirty="0"/>
          </a:p>
        </p:txBody>
      </p:sp>
      <p:sp>
        <p:nvSpPr>
          <p:cNvPr id="34" name="Text 31"/>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데이터베이스 (ERD)</a:t>
            </a:r>
            <a:endParaRPr lang="en-US" sz="900" dirty="0"/>
          </a:p>
        </p:txBody>
      </p:sp>
      <p:sp>
        <p:nvSpPr>
          <p:cNvPr id="35" name="Text 32"/>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9</a:t>
            </a:r>
            <a:endParaRPr lang="en-US" sz="900" dirty="0"/>
          </a:p>
        </p:txBody>
      </p:sp>
      <p:pic>
        <p:nvPicPr>
          <p:cNvPr id="37" name="그래픽 36">
            <a:extLst>
              <a:ext uri="{FF2B5EF4-FFF2-40B4-BE49-F238E27FC236}">
                <a16:creationId xmlns:a16="http://schemas.microsoft.com/office/drawing/2014/main" id="{008E209D-1ED2-BE9A-8B24-890066398325}"/>
              </a:ext>
            </a:extLst>
          </p:cNvPr>
          <p:cNvPicPr>
            <a:picLocks noChangeAspect="1"/>
          </p:cNvPicPr>
          <p:nvPr/>
        </p:nvPicPr>
        <p:blipFill>
          <a:blip>
            <a:extLst>
              <a:ext uri="{96DAC541-7B7A-43D3-8B79-37D633B846F1}">
                <asvg:svgBlip xmlns:asvg="http://schemas.microsoft.com/office/drawing/2016/SVG/main" r:embed="rId5"/>
              </a:ext>
            </a:extLst>
          </a:blip>
          <a:srcRect r="45287" b="49555"/>
          <a:stretch>
            <a:fillRect/>
          </a:stretch>
        </p:blipFill>
        <p:spPr>
          <a:xfrm>
            <a:off x="969264" y="2666306"/>
            <a:ext cx="6241197" cy="2591494"/>
          </a:xfrm>
          <a:prstGeom prst="rect">
            <a:avLst/>
          </a:prstGeom>
        </p:spPr>
      </p:pic>
    </p:spTree>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맑은 고딕"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509</TotalTime>
  <Words>1731</Words>
  <Application>Microsoft Office PowerPoint</Application>
  <PresentationFormat>와이드스크린</PresentationFormat>
  <Paragraphs>264</Paragraphs>
  <Slides>14</Slides>
  <Notes>14</Notes>
  <HiddenSlides>0</HiddenSlides>
  <MMClips>0</MMClips>
  <ScaleCrop>false</ScaleCrop>
  <HeadingPairs>
    <vt:vector size="6" baseType="variant">
      <vt:variant>
        <vt:lpstr>사용한 글꼴</vt:lpstr>
      </vt:variant>
      <vt:variant>
        <vt:i4>3</vt:i4>
      </vt:variant>
      <vt:variant>
        <vt:lpstr>테마</vt:lpstr>
      </vt:variant>
      <vt:variant>
        <vt:i4>1</vt:i4>
      </vt:variant>
      <vt:variant>
        <vt:lpstr>슬라이드 제목</vt:lpstr>
      </vt:variant>
      <vt:variant>
        <vt:i4>14</vt:i4>
      </vt:variant>
    </vt:vector>
  </HeadingPairs>
  <TitlesOfParts>
    <vt:vector size="18" baseType="lpstr">
      <vt:lpstr>Arial</vt:lpstr>
      <vt:lpstr>Calibri</vt:lpstr>
      <vt:lpstr>Cambria</vt:lpstr>
      <vt:lpstr>Office Theme</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프로젝트 발표 템플릿</dc:title>
  <dc:subject>PptxGenJS Presentation</dc:subject>
  <dc:creator>Solidesk AI Campus</dc:creator>
  <cp:lastModifiedBy>김민구</cp:lastModifiedBy>
  <cp:revision>8</cp:revision>
  <dcterms:created xsi:type="dcterms:W3CDTF">2026-07-03T07:35:25Z</dcterms:created>
  <dcterms:modified xsi:type="dcterms:W3CDTF">2026-07-07T14:37:48Z</dcterms:modified>
</cp:coreProperties>
</file>