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9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/>
    <p:restoredTop sz="80000"/>
  </p:normalViewPr>
  <p:slideViewPr>
    <p:cSldViewPr snapToGrid="0" snapToObjects="1">
      <p:cViewPr varScale="1">
        <p:scale>
          <a:sx n="123" d="100"/>
          <a:sy n="123" d="100"/>
        </p:scale>
        <p:origin x="19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8782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 데이터베이스 전체 초기화 API (데이터 비우기 + ID 1번 리셋)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sqlalchemy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endParaRPr lang="ko-KR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@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router.post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("/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")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def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reset_database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db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Session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Depends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get_db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)):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try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 1.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외래키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제약 조건을 잠시 정지시킵니다.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db.execute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("SET FOREIGN_KEY_CHECKS = 0;"))</a:t>
            </a:r>
          </a:p>
          <a:p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 2. 데이터를 비우고 AUTO_INCREMENT 값을 1로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리셋합니다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db.execute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("TRUNCATE TABLE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ancestor_deaths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;"))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db.execute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("TRUNCATE TABLE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dialogue_caches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;"))</a:t>
            </a:r>
          </a:p>
          <a:p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 3.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외래키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제약 조건을 다시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복구시킵니다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db.execute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text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("SET FOREIGN_KEY_CHECKS = 1;"))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db.commit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()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return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{"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status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": "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success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", "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message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": "데이터베이스 및 ID 자동 증가 값이 초기화되었습니다."}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except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Exception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db.rollback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()</a:t>
            </a: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fastapi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HTTPException</a:t>
            </a:r>
            <a:endParaRPr lang="ko-KR" altLang="ko-K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raise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HTTPException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status_code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=500, 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=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f"데이터베이스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초기화 에러: {</a:t>
            </a:r>
            <a:r>
              <a:rPr lang="ko-KR" altLang="ko-KR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</a:t>
            </a:r>
            <a:r>
              <a:rPr lang="ko-KR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}")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66960" y="-1280160"/>
            <a:ext cx="3840480" cy="3840480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10881360" y="4206240"/>
            <a:ext cx="2377440" cy="2377440"/>
          </a:xfrm>
          <a:prstGeom prst="ellipse">
            <a:avLst/>
          </a:prstGeom>
          <a:solidFill>
            <a:srgbClr val="0E7C86">
              <a:alpha val="2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-1097280" y="4846320"/>
            <a:ext cx="2743200" cy="2743200"/>
          </a:xfrm>
          <a:prstGeom prst="ellipse">
            <a:avLst/>
          </a:prstGeom>
          <a:solidFill>
            <a:srgbClr val="0E7C86">
              <a:alpha val="1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Text 4"/>
          <p:cNvSpPr/>
          <p:nvPr/>
        </p:nvSpPr>
        <p:spPr>
          <a:xfrm>
            <a:off x="777240" y="2331720"/>
            <a:ext cx="10058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AI-Chronicle (AI </a:t>
            </a:r>
            <a:r>
              <a:rPr lang="ko-KR" altLang="en-US" sz="46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크로니클</a:t>
            </a:r>
            <a:r>
              <a:rPr lang="en-US" altLang="ko-KR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)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822960" y="324612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600" i="1" dirty="0">
                <a:solidFill>
                  <a:srgbClr val="C6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문지기 </a:t>
            </a:r>
            <a:r>
              <a:rPr lang="en-US" sz="1600" i="1" dirty="0">
                <a:solidFill>
                  <a:srgbClr val="C6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NPC </a:t>
            </a:r>
            <a:r>
              <a:rPr lang="ko-KR" altLang="en-US" sz="1600" i="1" dirty="0">
                <a:solidFill>
                  <a:srgbClr val="C6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조언 및 스킬 </a:t>
            </a:r>
            <a:r>
              <a:rPr lang="en-US" altLang="ko-KR" sz="1600" i="1" dirty="0">
                <a:solidFill>
                  <a:srgbClr val="C6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</a:t>
            </a:r>
            <a:r>
              <a:rPr lang="ko-KR" altLang="en-US" sz="1600" i="1" dirty="0">
                <a:solidFill>
                  <a:srgbClr val="C6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생성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822960" y="3977640"/>
            <a:ext cx="2926080" cy="0"/>
          </a:xfrm>
          <a:prstGeom prst="line">
            <a:avLst/>
          </a:prstGeom>
          <a:noFill/>
          <a:ln w="25400">
            <a:solidFill>
              <a:srgbClr val="0E7C8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Shape 7"/>
          <p:cNvSpPr/>
          <p:nvPr/>
        </p:nvSpPr>
        <p:spPr>
          <a:xfrm>
            <a:off x="822960" y="4343400"/>
            <a:ext cx="384048" cy="384048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434840"/>
            <a:ext cx="201168" cy="201168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325880" y="431596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FA3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팀명 / 팀원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1325880" y="45262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/ </a:t>
            </a:r>
            <a:r>
              <a:rPr lang="ko-KR" alt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김민구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4389120" y="4343400"/>
            <a:ext cx="384048" cy="384048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0560" y="4434840"/>
            <a:ext cx="201168" cy="20116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892040" y="431596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FA3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발표일</a:t>
            </a:r>
            <a:endParaRPr lang="en-US" sz="1000" dirty="0"/>
          </a:p>
        </p:txBody>
      </p:sp>
      <p:sp>
        <p:nvSpPr>
          <p:cNvPr id="16" name="Text 12"/>
          <p:cNvSpPr/>
          <p:nvPr/>
        </p:nvSpPr>
        <p:spPr>
          <a:xfrm>
            <a:off x="4892040" y="4526280"/>
            <a:ext cx="3017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altLang="ko-KR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0</a:t>
            </a:r>
            <a:r>
              <a:rPr lang="en-US" altLang="ko-KR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0</a:t>
            </a:r>
            <a:r>
              <a:rPr lang="en-US" altLang="ko-KR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17" name="Shape 13"/>
          <p:cNvSpPr/>
          <p:nvPr/>
        </p:nvSpPr>
        <p:spPr>
          <a:xfrm>
            <a:off x="7955280" y="4343400"/>
            <a:ext cx="384048" cy="384048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0" y="4434840"/>
            <a:ext cx="201168" cy="201168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458200" y="4315968"/>
            <a:ext cx="2926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8FA3B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과정명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8458199" y="4526280"/>
            <a:ext cx="3371335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IBM </a:t>
            </a:r>
            <a:r>
              <a:rPr lang="ko-KR" alt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양자 아키텍처 기반의 </a:t>
            </a:r>
            <a:r>
              <a:rPr lang="en-US" altLang="ko-KR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SLM </a:t>
            </a:r>
            <a:r>
              <a:rPr lang="ko-KR" alt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모델 개발자 과정</a:t>
            </a:r>
            <a:endParaRPr lang="en-US" sz="1250" dirty="0"/>
          </a:p>
        </p:txBody>
      </p:sp>
      <p:sp>
        <p:nvSpPr>
          <p:cNvPr id="21" name="Text 16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발표자 소속 / 팀명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25" name="Text 3">
            <a:extLst>
              <a:ext uri="{FF2B5EF4-FFF2-40B4-BE49-F238E27FC236}">
                <a16:creationId xmlns:a16="http://schemas.microsoft.com/office/drawing/2014/main" id="{F67DABBE-4840-9620-3E0C-2A091B87CC3E}"/>
              </a:ext>
            </a:extLst>
          </p:cNvPr>
          <p:cNvSpPr/>
          <p:nvPr/>
        </p:nvSpPr>
        <p:spPr>
          <a:xfrm>
            <a:off x="822960" y="19659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9FD8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최종 발표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 CORE IMPLEMENTATION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구현 내용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554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알고리즘 / AI 처리 흐름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685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85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입력 처리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685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플레이어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사망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시점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ko-KR" altLang="en-US" sz="1050" dirty="0">
                <a:solidFill>
                  <a:schemeClr val="bg2">
                    <a:lumMod val="50000"/>
                  </a:schemeClr>
                </a:solidFill>
              </a:rPr>
              <a:t>위치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및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사망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원인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,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세대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획득</a:t>
            </a:r>
            <a:endParaRPr lang="en-US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1" name="Shape 8"/>
          <p:cNvSpPr/>
          <p:nvPr/>
        </p:nvSpPr>
        <p:spPr>
          <a:xfrm>
            <a:off x="2528316" y="2596896"/>
            <a:ext cx="292608" cy="292608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4036" y="2642616"/>
            <a:ext cx="201168" cy="20116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2834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Text 10"/>
          <p:cNvSpPr/>
          <p:nvPr/>
        </p:nvSpPr>
        <p:spPr>
          <a:xfrm>
            <a:off x="2971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5" name="Text 11"/>
          <p:cNvSpPr/>
          <p:nvPr/>
        </p:nvSpPr>
        <p:spPr>
          <a:xfrm>
            <a:off x="2971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전처리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2971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백엔드에서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이전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세대의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사망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기록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최근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3건 DB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조회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및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정렬</a:t>
            </a:r>
            <a:endParaRPr lang="en-US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7" name="Shape 13"/>
          <p:cNvSpPr/>
          <p:nvPr/>
        </p:nvSpPr>
        <p:spPr>
          <a:xfrm>
            <a:off x="4814316" y="2596896"/>
            <a:ext cx="292608" cy="292608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6" y="2642616"/>
            <a:ext cx="201168" cy="201168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5120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0E7C86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0" name="Text 15"/>
          <p:cNvSpPr/>
          <p:nvPr/>
        </p:nvSpPr>
        <p:spPr>
          <a:xfrm>
            <a:off x="5257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21" name="Text 16"/>
          <p:cNvSpPr/>
          <p:nvPr/>
        </p:nvSpPr>
        <p:spPr>
          <a:xfrm>
            <a:off x="5257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모델 추론</a:t>
            </a:r>
            <a:endParaRPr lang="en-US" sz="1300" dirty="0"/>
          </a:p>
        </p:txBody>
      </p:sp>
      <p:sp>
        <p:nvSpPr>
          <p:cNvPr id="22" name="Text 17"/>
          <p:cNvSpPr/>
          <p:nvPr/>
        </p:nvSpPr>
        <p:spPr>
          <a:xfrm>
            <a:off x="5257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50" dirty="0">
                <a:solidFill>
                  <a:schemeClr val="bg1">
                    <a:lumMod val="85000"/>
                  </a:schemeClr>
                </a:solidFill>
              </a:rPr>
              <a:t>Hugging Face API </a:t>
            </a:r>
            <a:r>
              <a:rPr sz="1050" dirty="0" err="1">
                <a:solidFill>
                  <a:schemeClr val="bg1">
                    <a:lumMod val="85000"/>
                  </a:schemeClr>
                </a:solidFill>
              </a:rPr>
              <a:t>및</a:t>
            </a:r>
            <a:r>
              <a:rPr sz="105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sz="1050" dirty="0" err="1">
                <a:solidFill>
                  <a:schemeClr val="bg1">
                    <a:lumMod val="85000"/>
                  </a:schemeClr>
                </a:solidFill>
              </a:rPr>
              <a:t>LangChain으로</a:t>
            </a:r>
            <a:r>
              <a:rPr sz="105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1050" dirty="0">
                <a:solidFill>
                  <a:schemeClr val="bg1">
                    <a:lumMod val="85000"/>
                  </a:schemeClr>
                </a:solidFill>
              </a:rPr>
              <a:t>문지기 </a:t>
            </a:r>
            <a:r>
              <a:rPr lang="en-US" altLang="ko-KR" sz="1050" dirty="0" err="1">
                <a:solidFill>
                  <a:schemeClr val="bg1">
                    <a:lumMod val="85000"/>
                  </a:schemeClr>
                </a:solidFill>
              </a:rPr>
              <a:t>npc</a:t>
            </a:r>
            <a:r>
              <a:rPr sz="1050" dirty="0" err="1">
                <a:solidFill>
                  <a:schemeClr val="bg1">
                    <a:lumMod val="85000"/>
                  </a:schemeClr>
                </a:solidFill>
              </a:rPr>
              <a:t>톤</a:t>
            </a:r>
            <a:r>
              <a:rPr sz="105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sz="1050" dirty="0" err="1">
                <a:solidFill>
                  <a:schemeClr val="bg1">
                    <a:lumMod val="85000"/>
                  </a:schemeClr>
                </a:solidFill>
              </a:rPr>
              <a:t>프롬프트</a:t>
            </a:r>
            <a:r>
              <a:rPr sz="105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sz="1050" dirty="0" err="1">
                <a:solidFill>
                  <a:schemeClr val="bg1">
                    <a:lumMod val="85000"/>
                  </a:schemeClr>
                </a:solidFill>
              </a:rPr>
              <a:t>주입</a:t>
            </a:r>
            <a:r>
              <a:rPr sz="105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sz="1050" dirty="0" err="1">
                <a:solidFill>
                  <a:schemeClr val="bg1">
                    <a:lumMod val="85000"/>
                  </a:schemeClr>
                </a:solidFill>
              </a:rPr>
              <a:t>후</a:t>
            </a:r>
            <a:r>
              <a:rPr sz="105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sz="1050" dirty="0" err="1">
                <a:solidFill>
                  <a:schemeClr val="bg1">
                    <a:lumMod val="85000"/>
                  </a:schemeClr>
                </a:solidFill>
              </a:rPr>
              <a:t>추론</a:t>
            </a:r>
            <a:endParaRPr 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3" name="Shape 18"/>
          <p:cNvSpPr/>
          <p:nvPr/>
        </p:nvSpPr>
        <p:spPr>
          <a:xfrm>
            <a:off x="7100316" y="2596896"/>
            <a:ext cx="292608" cy="292608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6036" y="2642616"/>
            <a:ext cx="201168" cy="201168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7406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6" name="Text 20"/>
          <p:cNvSpPr/>
          <p:nvPr/>
        </p:nvSpPr>
        <p:spPr>
          <a:xfrm>
            <a:off x="7543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200" dirty="0"/>
          </a:p>
        </p:txBody>
      </p:sp>
      <p:sp>
        <p:nvSpPr>
          <p:cNvPr id="27" name="Text 21"/>
          <p:cNvSpPr/>
          <p:nvPr/>
        </p:nvSpPr>
        <p:spPr>
          <a:xfrm>
            <a:off x="7543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후처리</a:t>
            </a:r>
            <a:endParaRPr lang="en-US" sz="1300" dirty="0"/>
          </a:p>
        </p:txBody>
      </p:sp>
      <p:sp>
        <p:nvSpPr>
          <p:cNvPr id="28" name="Text 22"/>
          <p:cNvSpPr/>
          <p:nvPr/>
        </p:nvSpPr>
        <p:spPr>
          <a:xfrm>
            <a:off x="7543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생성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대사를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DialogueCache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테이블에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저장하여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동기적으로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캐싱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완료</a:t>
            </a:r>
            <a:r>
              <a:rPr sz="105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050" dirty="0" err="1">
                <a:solidFill>
                  <a:schemeClr val="bg2">
                    <a:lumMod val="50000"/>
                  </a:schemeClr>
                </a:solidFill>
              </a:rPr>
              <a:t>보장</a:t>
            </a:r>
            <a:endParaRPr lang="en-US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9" name="Shape 23"/>
          <p:cNvSpPr/>
          <p:nvPr/>
        </p:nvSpPr>
        <p:spPr>
          <a:xfrm>
            <a:off x="9386316" y="2596896"/>
            <a:ext cx="292608" cy="292608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2036" y="2642616"/>
            <a:ext cx="201168" cy="201168"/>
          </a:xfrm>
          <a:prstGeom prst="rect">
            <a:avLst/>
          </a:prstGeom>
        </p:spPr>
      </p:pic>
      <p:sp>
        <p:nvSpPr>
          <p:cNvPr id="31" name="Shape 24"/>
          <p:cNvSpPr/>
          <p:nvPr/>
        </p:nvSpPr>
        <p:spPr>
          <a:xfrm>
            <a:off x="9692640" y="2057400"/>
            <a:ext cx="196596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2" name="Text 25"/>
          <p:cNvSpPr/>
          <p:nvPr/>
        </p:nvSpPr>
        <p:spPr>
          <a:xfrm>
            <a:off x="9829800" y="2148840"/>
            <a:ext cx="548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200" dirty="0"/>
          </a:p>
        </p:txBody>
      </p:sp>
      <p:sp>
        <p:nvSpPr>
          <p:cNvPr id="33" name="Text 26"/>
          <p:cNvSpPr/>
          <p:nvPr/>
        </p:nvSpPr>
        <p:spPr>
          <a:xfrm>
            <a:off x="9829800" y="265176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결과 출력</a:t>
            </a:r>
            <a:endParaRPr lang="en-US" sz="1300" dirty="0"/>
          </a:p>
        </p:txBody>
      </p:sp>
      <p:sp>
        <p:nvSpPr>
          <p:cNvPr id="34" name="Text 27"/>
          <p:cNvSpPr/>
          <p:nvPr/>
        </p:nvSpPr>
        <p:spPr>
          <a:xfrm>
            <a:off x="9829800" y="2971800"/>
            <a:ext cx="1691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050">
                <a:solidFill>
                  <a:schemeClr val="bg2">
                    <a:lumMod val="50000"/>
                  </a:schemeClr>
                </a:solidFill>
              </a:rPr>
              <a:t>유니티로 HTTP 응답 반환 및 유니티 UI에서 타자기 효과로 즉시 렌더링</a:t>
            </a:r>
            <a:endParaRPr lang="en-US" sz="105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5" name="Shape 28"/>
          <p:cNvSpPr/>
          <p:nvPr/>
        </p:nvSpPr>
        <p:spPr>
          <a:xfrm>
            <a:off x="548640" y="3749040"/>
            <a:ext cx="10835640" cy="2286000"/>
          </a:xfrm>
          <a:prstGeom prst="roundRect">
            <a:avLst>
              <a:gd name="adj" fmla="val 3200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6" name="Text 29"/>
          <p:cNvSpPr/>
          <p:nvPr/>
        </p:nvSpPr>
        <p:spPr>
          <a:xfrm>
            <a:off x="822960" y="3931920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t>구현 상세 및 AI 파이프라인</a:t>
            </a:r>
            <a:endParaRPr lang="en-US" sz="1400" dirty="0"/>
          </a:p>
        </p:txBody>
      </p:sp>
      <p:sp>
        <p:nvSpPr>
          <p:cNvPr id="37" name="Text 30"/>
          <p:cNvSpPr/>
          <p:nvPr/>
        </p:nvSpPr>
        <p:spPr>
          <a:xfrm>
            <a:off x="822960" y="4297680"/>
            <a:ext cx="102412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 dirty="0"/>
              <a:t>1. Qwen3-8B via Hugging Face Router: </a:t>
            </a:r>
            <a:r>
              <a:rPr sz="1250" dirty="0" err="1"/>
              <a:t>한국어</a:t>
            </a:r>
            <a:r>
              <a:rPr sz="1250" dirty="0"/>
              <a:t> </a:t>
            </a:r>
            <a:r>
              <a:rPr sz="1250" dirty="0" err="1"/>
              <a:t>구어체</a:t>
            </a:r>
            <a:r>
              <a:rPr sz="1250" dirty="0"/>
              <a:t> </a:t>
            </a:r>
            <a:r>
              <a:rPr sz="1250" dirty="0" err="1"/>
              <a:t>및</a:t>
            </a:r>
            <a:r>
              <a:rPr sz="1250" dirty="0"/>
              <a:t> </a:t>
            </a:r>
            <a:r>
              <a:rPr sz="1250" dirty="0" err="1"/>
              <a:t>츤데레</a:t>
            </a:r>
            <a:r>
              <a:rPr sz="1250" dirty="0"/>
              <a:t> </a:t>
            </a:r>
            <a:r>
              <a:rPr sz="1250" dirty="0" err="1"/>
              <a:t>톤</a:t>
            </a:r>
            <a:r>
              <a:rPr sz="1250" dirty="0"/>
              <a:t> </a:t>
            </a:r>
            <a:r>
              <a:rPr sz="1250" dirty="0" err="1"/>
              <a:t>조언</a:t>
            </a:r>
            <a:r>
              <a:rPr sz="1250" dirty="0"/>
              <a:t> </a:t>
            </a:r>
            <a:r>
              <a:rPr sz="1250" dirty="0" err="1"/>
              <a:t>대사의</a:t>
            </a:r>
            <a:r>
              <a:rPr sz="1250" dirty="0"/>
              <a:t> </a:t>
            </a:r>
            <a:r>
              <a:rPr sz="1250" dirty="0" err="1"/>
              <a:t>자연스러운</a:t>
            </a:r>
            <a:r>
              <a:rPr sz="1250" dirty="0"/>
              <a:t> </a:t>
            </a:r>
            <a:r>
              <a:rPr sz="1250" dirty="0" err="1"/>
              <a:t>한글</a:t>
            </a:r>
            <a:r>
              <a:rPr sz="1250" dirty="0"/>
              <a:t> </a:t>
            </a:r>
            <a:r>
              <a:rPr sz="1250" dirty="0" err="1"/>
              <a:t>작성을</a:t>
            </a:r>
            <a:r>
              <a:rPr sz="1250" dirty="0"/>
              <a:t> </a:t>
            </a:r>
            <a:r>
              <a:rPr sz="1250" dirty="0" err="1"/>
              <a:t>위해</a:t>
            </a:r>
            <a:r>
              <a:rPr sz="1250" dirty="0"/>
              <a:t> </a:t>
            </a:r>
            <a:r>
              <a:rPr sz="1250" dirty="0" err="1"/>
              <a:t>채택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 dirty="0"/>
              <a:t>2. Few-Shot Prompting: </a:t>
            </a:r>
            <a:r>
              <a:rPr lang="en-US" sz="1250" dirty="0" err="1"/>
              <a:t>npc</a:t>
            </a:r>
            <a:r>
              <a:rPr lang="ko-KR" altLang="en-US" sz="1250" dirty="0"/>
              <a:t> 대사</a:t>
            </a:r>
            <a:r>
              <a:rPr sz="1250" dirty="0" err="1"/>
              <a:t>프롬프트에</a:t>
            </a:r>
            <a:r>
              <a:rPr sz="1250" dirty="0"/>
              <a:t> </a:t>
            </a:r>
            <a:r>
              <a:rPr lang="ko-KR" altLang="en-US" sz="1250" dirty="0" err="1"/>
              <a:t>톤앤매너를</a:t>
            </a:r>
            <a:r>
              <a:rPr lang="ko-KR" altLang="en-US" sz="1250" dirty="0"/>
              <a:t> 통해 일정한 </a:t>
            </a:r>
            <a:r>
              <a:rPr sz="1250" dirty="0" err="1"/>
              <a:t>대사</a:t>
            </a:r>
            <a:r>
              <a:rPr lang="ko-KR" altLang="en-US" sz="1250" dirty="0"/>
              <a:t> 문체</a:t>
            </a:r>
            <a:r>
              <a:rPr sz="1250" dirty="0"/>
              <a:t> </a:t>
            </a:r>
            <a:r>
              <a:rPr sz="1250" dirty="0" err="1"/>
              <a:t>유도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sz="1250" dirty="0"/>
              <a:t>3. Typewriter Effect Coroutine: </a:t>
            </a:r>
            <a:r>
              <a:rPr sz="1250" dirty="0" err="1"/>
              <a:t>쉼표</a:t>
            </a:r>
            <a:r>
              <a:rPr sz="1250" dirty="0"/>
              <a:t>(,) </a:t>
            </a:r>
            <a:r>
              <a:rPr sz="1250" dirty="0" err="1"/>
              <a:t>및</a:t>
            </a:r>
            <a:r>
              <a:rPr sz="1250" dirty="0"/>
              <a:t> </a:t>
            </a:r>
            <a:r>
              <a:rPr sz="1250" dirty="0" err="1"/>
              <a:t>마침표</a:t>
            </a:r>
            <a:r>
              <a:rPr sz="1250" dirty="0"/>
              <a:t>(.)</a:t>
            </a:r>
            <a:r>
              <a:rPr sz="1250" dirty="0" err="1"/>
              <a:t>에서</a:t>
            </a:r>
            <a:r>
              <a:rPr sz="1250" dirty="0"/>
              <a:t> </a:t>
            </a:r>
            <a:r>
              <a:rPr sz="1250" dirty="0" err="1"/>
              <a:t>보류</a:t>
            </a:r>
            <a:r>
              <a:rPr sz="1250" dirty="0"/>
              <a:t> </a:t>
            </a:r>
            <a:r>
              <a:rPr sz="1250" dirty="0" err="1"/>
              <a:t>딜레이를</a:t>
            </a:r>
            <a:r>
              <a:rPr sz="1250" dirty="0"/>
              <a:t> </a:t>
            </a:r>
            <a:r>
              <a:rPr sz="1250" dirty="0" err="1"/>
              <a:t>주어</a:t>
            </a:r>
            <a:r>
              <a:rPr sz="1250" dirty="0"/>
              <a:t> </a:t>
            </a:r>
            <a:r>
              <a:rPr sz="1250" dirty="0" err="1"/>
              <a:t>아련하고</a:t>
            </a:r>
            <a:r>
              <a:rPr sz="1250" dirty="0"/>
              <a:t> </a:t>
            </a:r>
            <a:r>
              <a:rPr sz="1250" dirty="0" err="1"/>
              <a:t>실감</a:t>
            </a:r>
            <a:r>
              <a:rPr sz="1250" dirty="0"/>
              <a:t> </a:t>
            </a:r>
            <a:r>
              <a:rPr sz="1250" dirty="0" err="1"/>
              <a:t>나는</a:t>
            </a:r>
            <a:r>
              <a:rPr sz="1250" dirty="0"/>
              <a:t> </a:t>
            </a:r>
            <a:r>
              <a:rPr sz="1250" dirty="0" err="1"/>
              <a:t>발두르의</a:t>
            </a:r>
            <a:r>
              <a:rPr sz="1250" dirty="0"/>
              <a:t> </a:t>
            </a:r>
            <a:r>
              <a:rPr sz="1250" dirty="0" err="1"/>
              <a:t>구어체</a:t>
            </a:r>
            <a:r>
              <a:rPr sz="1250" dirty="0"/>
              <a:t> </a:t>
            </a:r>
            <a:r>
              <a:rPr sz="1250" dirty="0" err="1"/>
              <a:t>말하기</a:t>
            </a:r>
            <a:r>
              <a:rPr sz="1250" dirty="0"/>
              <a:t> </a:t>
            </a:r>
            <a:r>
              <a:rPr sz="1250" dirty="0" err="1"/>
              <a:t>속도를</a:t>
            </a:r>
            <a:r>
              <a:rPr sz="1250" dirty="0"/>
              <a:t> </a:t>
            </a:r>
            <a:r>
              <a:rPr sz="1250" dirty="0" err="1"/>
              <a:t>유니티</a:t>
            </a:r>
            <a:r>
              <a:rPr sz="1250" dirty="0"/>
              <a:t> </a:t>
            </a:r>
            <a:r>
              <a:rPr sz="1250" dirty="0" err="1"/>
              <a:t>UI에서</a:t>
            </a:r>
            <a:r>
              <a:rPr sz="1250" dirty="0"/>
              <a:t> </a:t>
            </a:r>
            <a:r>
              <a:rPr sz="1250" dirty="0" err="1"/>
              <a:t>연출</a:t>
            </a:r>
            <a:r>
              <a:rPr sz="1250" dirty="0"/>
              <a:t>.</a:t>
            </a:r>
            <a:endParaRPr lang="en-US" sz="1250" dirty="0"/>
          </a:p>
        </p:txBody>
      </p:sp>
      <p:sp>
        <p:nvSpPr>
          <p:cNvPr id="38" name="Text 3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구현 내용</a:t>
            </a:r>
            <a:endParaRPr lang="en-US" sz="900" dirty="0"/>
          </a:p>
        </p:txBody>
      </p:sp>
      <p:sp>
        <p:nvSpPr>
          <p:cNvPr id="39" name="Text 32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 PROBLEM &amp; SOLUTION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개발 중 문제와 해결 과정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5394960" cy="502920"/>
          </a:xfrm>
          <a:prstGeom prst="roundRect">
            <a:avLst>
              <a:gd name="adj" fmla="val 14545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777240" y="1691640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문제 (Problem)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217920" y="1691640"/>
            <a:ext cx="5394960" cy="502920"/>
          </a:xfrm>
          <a:prstGeom prst="roundRect">
            <a:avLst>
              <a:gd name="adj" fmla="val 14545"/>
            </a:avLst>
          </a:prstGeom>
          <a:solidFill>
            <a:srgbClr val="0E7C86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6446520" y="1691640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해결 (Solution)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37744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" name="Shape 8"/>
          <p:cNvSpPr/>
          <p:nvPr/>
        </p:nvSpPr>
        <p:spPr>
          <a:xfrm>
            <a:off x="777240" y="2802636"/>
            <a:ext cx="384048" cy="384048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2875788"/>
            <a:ext cx="237744" cy="23774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280160" y="248716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 dirty="0" err="1"/>
              <a:t>플레이어</a:t>
            </a:r>
            <a:r>
              <a:rPr sz="1250" dirty="0"/>
              <a:t> </a:t>
            </a:r>
            <a:r>
              <a:rPr sz="1250" dirty="0" err="1"/>
              <a:t>좌우</a:t>
            </a:r>
            <a:r>
              <a:rPr sz="1250" dirty="0"/>
              <a:t> </a:t>
            </a:r>
            <a:r>
              <a:rPr sz="1250" dirty="0" err="1"/>
              <a:t>전환</a:t>
            </a:r>
            <a:r>
              <a:rPr sz="1250" dirty="0"/>
              <a:t>(</a:t>
            </a:r>
            <a:r>
              <a:rPr sz="1250" dirty="0" err="1"/>
              <a:t>localScale.x</a:t>
            </a:r>
            <a:r>
              <a:rPr sz="1250" dirty="0"/>
              <a:t> </a:t>
            </a:r>
            <a:r>
              <a:rPr sz="1250" dirty="0" err="1"/>
              <a:t>반전</a:t>
            </a:r>
            <a:r>
              <a:rPr sz="1250" dirty="0"/>
              <a:t>) </a:t>
            </a:r>
            <a:r>
              <a:rPr sz="1250" dirty="0" err="1"/>
              <a:t>시</a:t>
            </a:r>
            <a:r>
              <a:rPr sz="1250" dirty="0"/>
              <a:t>, </a:t>
            </a:r>
            <a:r>
              <a:rPr sz="1250" dirty="0" err="1"/>
              <a:t>자식으로</a:t>
            </a:r>
            <a:r>
              <a:rPr sz="1250" dirty="0"/>
              <a:t> </a:t>
            </a:r>
            <a:r>
              <a:rPr sz="1250" dirty="0" err="1"/>
              <a:t>묶여있던</a:t>
            </a:r>
            <a:r>
              <a:rPr sz="1250" dirty="0"/>
              <a:t> </a:t>
            </a:r>
            <a:r>
              <a:rPr sz="1250" dirty="0" err="1"/>
              <a:t>메인</a:t>
            </a:r>
            <a:r>
              <a:rPr sz="1250" dirty="0"/>
              <a:t> </a:t>
            </a:r>
            <a:r>
              <a:rPr sz="1250" dirty="0" err="1"/>
              <a:t>카메라도</a:t>
            </a:r>
            <a:r>
              <a:rPr sz="1250" dirty="0"/>
              <a:t> </a:t>
            </a:r>
            <a:r>
              <a:rPr sz="1250" dirty="0" err="1"/>
              <a:t>같이</a:t>
            </a:r>
            <a:r>
              <a:rPr sz="1250" dirty="0"/>
              <a:t> </a:t>
            </a:r>
            <a:r>
              <a:rPr sz="1250" dirty="0" err="1"/>
              <a:t>반전되며</a:t>
            </a:r>
            <a:r>
              <a:rPr sz="1250" dirty="0"/>
              <a:t> </a:t>
            </a:r>
            <a:r>
              <a:rPr sz="1250" dirty="0" err="1"/>
              <a:t>뷰포트가</a:t>
            </a:r>
            <a:r>
              <a:rPr sz="1250" dirty="0"/>
              <a:t> </a:t>
            </a:r>
            <a:r>
              <a:rPr sz="1250" dirty="0" err="1"/>
              <a:t>좌우</a:t>
            </a:r>
            <a:r>
              <a:rPr sz="1250" dirty="0"/>
              <a:t> </a:t>
            </a:r>
            <a:r>
              <a:rPr sz="1250" dirty="0" err="1"/>
              <a:t>끝으로</a:t>
            </a:r>
            <a:r>
              <a:rPr sz="1250" dirty="0"/>
              <a:t> </a:t>
            </a:r>
            <a:r>
              <a:rPr sz="1250" dirty="0" err="1"/>
              <a:t>요동침</a:t>
            </a:r>
            <a:r>
              <a:rPr sz="1250" dirty="0"/>
              <a:t>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217920" y="237744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5" name="Shape 11"/>
          <p:cNvSpPr/>
          <p:nvPr/>
        </p:nvSpPr>
        <p:spPr>
          <a:xfrm>
            <a:off x="6446520" y="2802636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672" y="2875788"/>
            <a:ext cx="237744" cy="237744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949440" y="248716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/>
              <a:t>카메라의 자식 관계를 즉각 해제하고, Lerp 기반의 독립 카메라 추적 스크립트(CameraFollow.cs)를 작성. Y축 오프셋을 1.5로 지정해 캐릭터의 위치가 중앙보다 약간 하단에 놓여 윗시야를 넓게 확보하도록 개선함.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548640" y="379476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9" name="Shape 14"/>
          <p:cNvSpPr/>
          <p:nvPr/>
        </p:nvSpPr>
        <p:spPr>
          <a:xfrm>
            <a:off x="777240" y="4219956"/>
            <a:ext cx="384048" cy="384048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4293108"/>
            <a:ext cx="237744" cy="237744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1280160" y="390448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 dirty="0" err="1"/>
              <a:t>비동기</a:t>
            </a:r>
            <a:r>
              <a:rPr sz="1250" dirty="0"/>
              <a:t>(</a:t>
            </a:r>
            <a:r>
              <a:rPr sz="1250" dirty="0" err="1"/>
              <a:t>BackgroundTasks</a:t>
            </a:r>
            <a:r>
              <a:rPr sz="1250" dirty="0"/>
              <a:t>) </a:t>
            </a:r>
            <a:r>
              <a:rPr sz="1250" dirty="0" err="1"/>
              <a:t>방식을</a:t>
            </a:r>
            <a:r>
              <a:rPr sz="1250" dirty="0"/>
              <a:t> </a:t>
            </a:r>
            <a:r>
              <a:rPr sz="1250" dirty="0" err="1"/>
              <a:t>써도</a:t>
            </a:r>
            <a:r>
              <a:rPr sz="1250" dirty="0"/>
              <a:t>, </a:t>
            </a:r>
            <a:r>
              <a:rPr sz="1250" dirty="0" err="1"/>
              <a:t>플레이어가</a:t>
            </a:r>
            <a:r>
              <a:rPr sz="1250" dirty="0"/>
              <a:t> </a:t>
            </a:r>
            <a:r>
              <a:rPr sz="1250" dirty="0" err="1"/>
              <a:t>죽자마자</a:t>
            </a:r>
            <a:r>
              <a:rPr sz="1250" dirty="0"/>
              <a:t> </a:t>
            </a:r>
            <a:r>
              <a:rPr sz="1250" dirty="0" err="1"/>
              <a:t>빠르게</a:t>
            </a:r>
            <a:r>
              <a:rPr sz="1250" dirty="0"/>
              <a:t> </a:t>
            </a:r>
            <a:r>
              <a:rPr sz="1250" dirty="0" err="1"/>
              <a:t>부활해</a:t>
            </a:r>
            <a:r>
              <a:rPr sz="1250" dirty="0"/>
              <a:t> </a:t>
            </a:r>
            <a:r>
              <a:rPr sz="1250" dirty="0" err="1"/>
              <a:t>말을</a:t>
            </a:r>
            <a:r>
              <a:rPr sz="1250" dirty="0"/>
              <a:t> </a:t>
            </a:r>
            <a:r>
              <a:rPr sz="1250" dirty="0" err="1"/>
              <a:t>걸면</a:t>
            </a:r>
            <a:r>
              <a:rPr sz="1250" dirty="0"/>
              <a:t> </a:t>
            </a:r>
            <a:r>
              <a:rPr lang="ko-KR" altLang="en-US" sz="1250" dirty="0"/>
              <a:t>예외사항이 </a:t>
            </a:r>
            <a:r>
              <a:rPr sz="1250" dirty="0" err="1"/>
              <a:t>발생하여</a:t>
            </a:r>
            <a:r>
              <a:rPr sz="1250" dirty="0"/>
              <a:t> </a:t>
            </a:r>
            <a:r>
              <a:rPr sz="1250" dirty="0" err="1"/>
              <a:t>대화</a:t>
            </a:r>
            <a:r>
              <a:rPr sz="1250" dirty="0"/>
              <a:t> </a:t>
            </a:r>
            <a:r>
              <a:rPr sz="1250" dirty="0" err="1"/>
              <a:t>시</a:t>
            </a:r>
            <a:r>
              <a:rPr sz="1250" dirty="0"/>
              <a:t> 14.7초의 </a:t>
            </a:r>
            <a:r>
              <a:rPr sz="1250" dirty="0" err="1"/>
              <a:t>렉</a:t>
            </a:r>
            <a:r>
              <a:rPr lang="ko-KR" altLang="en-US" sz="1250" dirty="0"/>
              <a:t>발생</a:t>
            </a:r>
            <a:endParaRPr lang="en-US" sz="1250" dirty="0"/>
          </a:p>
        </p:txBody>
      </p:sp>
      <p:sp>
        <p:nvSpPr>
          <p:cNvPr id="22" name="Shape 16"/>
          <p:cNvSpPr/>
          <p:nvPr/>
        </p:nvSpPr>
        <p:spPr>
          <a:xfrm>
            <a:off x="6217920" y="379476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Shape 17"/>
          <p:cNvSpPr/>
          <p:nvPr/>
        </p:nvSpPr>
        <p:spPr>
          <a:xfrm>
            <a:off x="6446520" y="4219956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672" y="4293108"/>
            <a:ext cx="237744" cy="23774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949440" y="390448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 dirty="0" err="1"/>
              <a:t>사망</a:t>
            </a:r>
            <a:r>
              <a:rPr sz="1250" dirty="0"/>
              <a:t> </a:t>
            </a:r>
            <a:r>
              <a:rPr sz="1250" dirty="0" err="1"/>
              <a:t>전송</a:t>
            </a:r>
            <a:r>
              <a:rPr sz="1250" dirty="0"/>
              <a:t>(POST /death) API </a:t>
            </a:r>
            <a:r>
              <a:rPr sz="1250" dirty="0" err="1"/>
              <a:t>호출</a:t>
            </a:r>
            <a:r>
              <a:rPr sz="1250" dirty="0"/>
              <a:t> </a:t>
            </a:r>
            <a:r>
              <a:rPr sz="1250" dirty="0" err="1"/>
              <a:t>단계에서</a:t>
            </a:r>
            <a:r>
              <a:rPr sz="1250" dirty="0"/>
              <a:t> AI </a:t>
            </a:r>
            <a:r>
              <a:rPr sz="1250" dirty="0" err="1"/>
              <a:t>대사</a:t>
            </a:r>
            <a:r>
              <a:rPr sz="1250" dirty="0"/>
              <a:t> </a:t>
            </a:r>
            <a:r>
              <a:rPr sz="1250" dirty="0" err="1"/>
              <a:t>사전</a:t>
            </a:r>
            <a:r>
              <a:rPr sz="1250" dirty="0"/>
              <a:t> </a:t>
            </a:r>
            <a:r>
              <a:rPr sz="1250" dirty="0" err="1"/>
              <a:t>생성</a:t>
            </a:r>
            <a:r>
              <a:rPr sz="1250" dirty="0"/>
              <a:t> </a:t>
            </a:r>
            <a:r>
              <a:rPr sz="1250" dirty="0" err="1"/>
              <a:t>및</a:t>
            </a:r>
            <a:r>
              <a:rPr sz="1250" dirty="0"/>
              <a:t> </a:t>
            </a:r>
            <a:r>
              <a:rPr sz="1250" dirty="0" err="1"/>
              <a:t>캐싱을</a:t>
            </a:r>
            <a:r>
              <a:rPr sz="1250" dirty="0"/>
              <a:t> </a:t>
            </a:r>
            <a:r>
              <a:rPr sz="1250" dirty="0" err="1"/>
              <a:t>동기로</a:t>
            </a:r>
            <a:r>
              <a:rPr sz="1250" dirty="0"/>
              <a:t> </a:t>
            </a:r>
            <a:r>
              <a:rPr sz="1250" dirty="0" err="1"/>
              <a:t>끝낸</a:t>
            </a:r>
            <a:r>
              <a:rPr sz="1250" dirty="0"/>
              <a:t> </a:t>
            </a:r>
            <a:r>
              <a:rPr sz="1250" dirty="0" err="1"/>
              <a:t>후</a:t>
            </a:r>
            <a:r>
              <a:rPr sz="1250" dirty="0"/>
              <a:t> </a:t>
            </a:r>
            <a:r>
              <a:rPr sz="1250" dirty="0" err="1"/>
              <a:t>유니티에</a:t>
            </a:r>
            <a:r>
              <a:rPr sz="1250" dirty="0"/>
              <a:t> </a:t>
            </a:r>
            <a:r>
              <a:rPr sz="1250" dirty="0" err="1"/>
              <a:t>응답을</a:t>
            </a:r>
            <a:r>
              <a:rPr sz="1250" dirty="0"/>
              <a:t> </a:t>
            </a:r>
            <a:r>
              <a:rPr sz="1250" dirty="0" err="1"/>
              <a:t>주도록</a:t>
            </a:r>
            <a:r>
              <a:rPr sz="1250" dirty="0"/>
              <a:t> </a:t>
            </a:r>
            <a:r>
              <a:rPr sz="1250" dirty="0" err="1"/>
              <a:t>수정</a:t>
            </a:r>
            <a:r>
              <a:rPr sz="1250" dirty="0"/>
              <a:t>. </a:t>
            </a:r>
            <a:r>
              <a:rPr sz="1250" dirty="0" err="1"/>
              <a:t>지연은</a:t>
            </a:r>
            <a:r>
              <a:rPr sz="1250" dirty="0"/>
              <a:t> </a:t>
            </a:r>
            <a:r>
              <a:rPr sz="1250" dirty="0" err="1"/>
              <a:t>누워있는</a:t>
            </a:r>
            <a:r>
              <a:rPr sz="1250" dirty="0"/>
              <a:t> </a:t>
            </a:r>
            <a:r>
              <a:rPr sz="1250" dirty="0" err="1"/>
              <a:t>사망</a:t>
            </a:r>
            <a:r>
              <a:rPr sz="1250" dirty="0"/>
              <a:t> </a:t>
            </a:r>
            <a:r>
              <a:rPr sz="1250" dirty="0" err="1"/>
              <a:t>연출</a:t>
            </a:r>
            <a:r>
              <a:rPr sz="1250" dirty="0"/>
              <a:t> </a:t>
            </a:r>
            <a:r>
              <a:rPr sz="1250" dirty="0" err="1"/>
              <a:t>시간과</a:t>
            </a:r>
            <a:r>
              <a:rPr sz="1250" dirty="0"/>
              <a:t> </a:t>
            </a:r>
            <a:r>
              <a:rPr sz="1250" dirty="0" err="1"/>
              <a:t>맞물려</a:t>
            </a:r>
            <a:r>
              <a:rPr sz="1250" dirty="0"/>
              <a:t> </a:t>
            </a:r>
            <a:r>
              <a:rPr sz="1250" dirty="0" err="1"/>
              <a:t>상쇄되고</a:t>
            </a:r>
            <a:r>
              <a:rPr sz="1250" dirty="0"/>
              <a:t>, </a:t>
            </a:r>
            <a:r>
              <a:rPr sz="1250" dirty="0" err="1"/>
              <a:t>대화</a:t>
            </a:r>
            <a:r>
              <a:rPr sz="1250" dirty="0"/>
              <a:t> </a:t>
            </a:r>
            <a:r>
              <a:rPr sz="1250" dirty="0" err="1"/>
              <a:t>시에는</a:t>
            </a:r>
            <a:r>
              <a:rPr sz="1250" dirty="0"/>
              <a:t> </a:t>
            </a:r>
            <a:r>
              <a:rPr sz="1250" dirty="0" err="1"/>
              <a:t>캐시</a:t>
            </a:r>
            <a:r>
              <a:rPr sz="1250" dirty="0"/>
              <a:t> </a:t>
            </a:r>
            <a:r>
              <a:rPr sz="1250" dirty="0" err="1"/>
              <a:t>조회로</a:t>
            </a:r>
            <a:r>
              <a:rPr sz="1250" dirty="0"/>
              <a:t> </a:t>
            </a:r>
            <a:r>
              <a:rPr lang="en-US" altLang="ko-KR" sz="1250" dirty="0"/>
              <a:t>1</a:t>
            </a:r>
            <a:r>
              <a:rPr lang="ko-KR" altLang="en-US" sz="1250" dirty="0"/>
              <a:t>초 이내에 </a:t>
            </a:r>
            <a:r>
              <a:rPr sz="1250" dirty="0" err="1"/>
              <a:t>대사가</a:t>
            </a:r>
            <a:r>
              <a:rPr sz="1250" dirty="0"/>
              <a:t> </a:t>
            </a:r>
            <a:r>
              <a:rPr sz="1250" dirty="0" err="1"/>
              <a:t>열림</a:t>
            </a:r>
            <a:r>
              <a:rPr sz="1250" dirty="0"/>
              <a:t>.</a:t>
            </a:r>
            <a:endParaRPr lang="en-US" sz="1250" dirty="0"/>
          </a:p>
        </p:txBody>
      </p:sp>
      <p:sp>
        <p:nvSpPr>
          <p:cNvPr id="26" name="Shape 19"/>
          <p:cNvSpPr/>
          <p:nvPr/>
        </p:nvSpPr>
        <p:spPr>
          <a:xfrm>
            <a:off x="548640" y="521208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7" name="Shape 20"/>
          <p:cNvSpPr/>
          <p:nvPr/>
        </p:nvSpPr>
        <p:spPr>
          <a:xfrm>
            <a:off x="777240" y="5637276"/>
            <a:ext cx="384048" cy="384048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" y="5710428"/>
            <a:ext cx="237744" cy="23774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1280160" y="532180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/>
              <a:t>DB 초기화 후 데이터는 삭제되었으나 auto_increment ID 값이 계속 1부터 시작하지 않고 누적되어 세대수 카운팅이 깨짐.</a:t>
            </a:r>
            <a:endParaRPr lang="en-US" sz="1250" dirty="0"/>
          </a:p>
        </p:txBody>
      </p:sp>
      <p:sp>
        <p:nvSpPr>
          <p:cNvPr id="30" name="Shape 22"/>
          <p:cNvSpPr/>
          <p:nvPr/>
        </p:nvSpPr>
        <p:spPr>
          <a:xfrm>
            <a:off x="6217920" y="5212080"/>
            <a:ext cx="5394960" cy="1234440"/>
          </a:xfrm>
          <a:prstGeom prst="roundRect">
            <a:avLst>
              <a:gd name="adj" fmla="val 5926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Shape 23"/>
          <p:cNvSpPr/>
          <p:nvPr/>
        </p:nvSpPr>
        <p:spPr>
          <a:xfrm>
            <a:off x="6446520" y="5637276"/>
            <a:ext cx="384048" cy="38404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2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672" y="5710428"/>
            <a:ext cx="237744" cy="237744"/>
          </a:xfrm>
          <a:prstGeom prst="rect">
            <a:avLst/>
          </a:prstGeom>
        </p:spPr>
      </p:pic>
      <p:sp>
        <p:nvSpPr>
          <p:cNvPr id="33" name="Text 24"/>
          <p:cNvSpPr/>
          <p:nvPr/>
        </p:nvSpPr>
        <p:spPr>
          <a:xfrm>
            <a:off x="6949440" y="5321808"/>
            <a:ext cx="452628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/>
              <a:t>SQLAlchemy text를 활용해 외래키 제약조건을 잠시 우회하고 TRUNCATE TABLE 쿼리를 수행하여 ID 자동 증가 시퀀스까지 1로 안전하게 미는 /api/game/reset API 엔드포인트 구현.</a:t>
            </a:r>
            <a:endParaRPr lang="en-US" sz="1250" dirty="0"/>
          </a:p>
        </p:txBody>
      </p:sp>
      <p:sp>
        <p:nvSpPr>
          <p:cNvPr id="34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중 문제와 해결 과정</a:t>
            </a:r>
            <a:endParaRPr lang="en-US" sz="900" dirty="0"/>
          </a:p>
        </p:txBody>
      </p:sp>
      <p:sp>
        <p:nvSpPr>
          <p:cNvPr id="35" name="Text 26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 DEMO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시연 (Demo)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6858000" cy="4434840"/>
          </a:xfrm>
          <a:prstGeom prst="roundRect">
            <a:avLst>
              <a:gd name="adj" fmla="val 164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Shape 4"/>
          <p:cNvSpPr/>
          <p:nvPr/>
        </p:nvSpPr>
        <p:spPr>
          <a:xfrm>
            <a:off x="868680" y="1874520"/>
            <a:ext cx="6217920" cy="3886200"/>
          </a:xfrm>
          <a:prstGeom prst="roundRect">
            <a:avLst>
              <a:gd name="adj" fmla="val 1176"/>
            </a:avLst>
          </a:prstGeom>
          <a:solidFill>
            <a:srgbClr val="16305C"/>
          </a:solidFill>
          <a:ln w="12700">
            <a:solidFill>
              <a:srgbClr val="0E7C8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3611880" y="3246120"/>
            <a:ext cx="822960" cy="82296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4760" y="3429000"/>
            <a:ext cx="457200" cy="4572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188720" y="4206240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ko-KR" altLang="en-US" sz="13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데모 화면 캡처 또는 영상을 이 영역에 삽입하세요</a:t>
            </a:r>
            <a:endParaRPr lang="en-US" sz="13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Shape 7"/>
          <p:cNvSpPr/>
          <p:nvPr/>
        </p:nvSpPr>
        <p:spPr>
          <a:xfrm>
            <a:off x="7589520" y="1600200"/>
            <a:ext cx="4023360" cy="443484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7863840" y="182880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시연 시나리오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7863840" y="2286000"/>
            <a:ext cx="384048" cy="38404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4" name="Text 10"/>
          <p:cNvSpPr/>
          <p:nvPr/>
        </p:nvSpPr>
        <p:spPr>
          <a:xfrm>
            <a:off x="7863840" y="22860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15" name="Text 11"/>
          <p:cNvSpPr/>
          <p:nvPr/>
        </p:nvSpPr>
        <p:spPr>
          <a:xfrm>
            <a:off x="8366760" y="2258568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00" dirty="0" err="1"/>
              <a:t>풋내기</a:t>
            </a:r>
            <a:r>
              <a:rPr sz="1200" dirty="0"/>
              <a:t> 1세손</a:t>
            </a:r>
            <a:r>
              <a:rPr lang="ko-KR" altLang="en-US" sz="1200" dirty="0"/>
              <a:t> </a:t>
            </a:r>
            <a:r>
              <a:rPr sz="1200" dirty="0" err="1"/>
              <a:t>게임</a:t>
            </a:r>
            <a:r>
              <a:rPr sz="1200" dirty="0"/>
              <a:t> </a:t>
            </a:r>
            <a:r>
              <a:rPr sz="1200" dirty="0" err="1"/>
              <a:t>기동</a:t>
            </a:r>
            <a:r>
              <a:rPr sz="1200" dirty="0"/>
              <a:t> </a:t>
            </a:r>
            <a:r>
              <a:rPr sz="1200" dirty="0" err="1"/>
              <a:t>시</a:t>
            </a:r>
            <a:r>
              <a:rPr sz="1200" dirty="0"/>
              <a:t> </a:t>
            </a:r>
            <a:r>
              <a:rPr sz="1200" dirty="0" err="1"/>
              <a:t>문지기</a:t>
            </a:r>
            <a:r>
              <a:rPr sz="1200" dirty="0"/>
              <a:t> </a:t>
            </a:r>
            <a:r>
              <a:rPr sz="1200" dirty="0" err="1"/>
              <a:t>발두르에게</a:t>
            </a:r>
            <a:r>
              <a:rPr sz="1200" dirty="0"/>
              <a:t> </a:t>
            </a:r>
            <a:r>
              <a:rPr sz="1200" dirty="0" err="1"/>
              <a:t>말을</a:t>
            </a:r>
            <a:r>
              <a:rPr sz="1200" dirty="0"/>
              <a:t> </a:t>
            </a:r>
            <a:r>
              <a:rPr sz="1200" dirty="0" err="1"/>
              <a:t>걸면</a:t>
            </a:r>
            <a:r>
              <a:rPr sz="1200" dirty="0"/>
              <a:t> 1세대 </a:t>
            </a:r>
            <a:r>
              <a:rPr sz="1200" dirty="0" err="1"/>
              <a:t>초기값</a:t>
            </a:r>
            <a:r>
              <a:rPr sz="1200" dirty="0"/>
              <a:t> </a:t>
            </a:r>
            <a:r>
              <a:rPr sz="1200" dirty="0" err="1"/>
              <a:t>대사가</a:t>
            </a:r>
            <a:r>
              <a:rPr sz="1200" dirty="0"/>
              <a:t> </a:t>
            </a:r>
            <a:r>
              <a:rPr sz="1200" dirty="0" err="1"/>
              <a:t>렉</a:t>
            </a:r>
            <a:r>
              <a:rPr sz="1200" dirty="0"/>
              <a:t> </a:t>
            </a:r>
            <a:r>
              <a:rPr sz="1200" dirty="0" err="1"/>
              <a:t>없이</a:t>
            </a:r>
            <a:r>
              <a:rPr sz="1200" dirty="0"/>
              <a:t> </a:t>
            </a:r>
            <a:r>
              <a:rPr sz="1200" dirty="0" err="1"/>
              <a:t>바로</a:t>
            </a:r>
            <a:r>
              <a:rPr sz="1200" dirty="0"/>
              <a:t> </a:t>
            </a:r>
            <a:r>
              <a:rPr sz="1200" dirty="0" err="1"/>
              <a:t>뜸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7863840" y="3154680"/>
            <a:ext cx="384048" cy="38404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" name="Text 13"/>
          <p:cNvSpPr/>
          <p:nvPr/>
        </p:nvSpPr>
        <p:spPr>
          <a:xfrm>
            <a:off x="78638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8" name="Text 14"/>
          <p:cNvSpPr/>
          <p:nvPr/>
        </p:nvSpPr>
        <p:spPr>
          <a:xfrm>
            <a:off x="8366760" y="3127248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200" dirty="0"/>
              <a:t>성 안으로 진입 전투 텍스트를 입력하여 공격 </a:t>
            </a:r>
            <a:r>
              <a:rPr lang="en-US" altLang="ko-KR" sz="1200" dirty="0"/>
              <a:t>ex) </a:t>
            </a:r>
            <a:r>
              <a:rPr lang="ko-KR" altLang="en-US" sz="1200" dirty="0"/>
              <a:t>강력한 </a:t>
            </a:r>
            <a:r>
              <a:rPr lang="ko-KR" altLang="en-US" sz="1200" dirty="0" err="1"/>
              <a:t>불공격</a:t>
            </a:r>
            <a:r>
              <a:rPr lang="en-US" altLang="ko-KR" sz="1200" dirty="0"/>
              <a:t>!</a:t>
            </a:r>
          </a:p>
          <a:p>
            <a:pPr marL="0" indent="0">
              <a:buNone/>
            </a:pPr>
            <a:r>
              <a:rPr lang="ko-KR" altLang="en-US" sz="1200" dirty="0"/>
              <a:t>유니티가 해당 정보를 </a:t>
            </a:r>
            <a:r>
              <a:rPr lang="ko-KR" altLang="en-US" sz="1200" dirty="0" err="1"/>
              <a:t>백엔드로</a:t>
            </a:r>
            <a:r>
              <a:rPr lang="ko-KR" altLang="en-US" sz="1200" dirty="0"/>
              <a:t> </a:t>
            </a:r>
            <a:r>
              <a:rPr lang="en-US" altLang="ko-KR" sz="1200" dirty="0"/>
              <a:t>POST </a:t>
            </a:r>
            <a:r>
              <a:rPr lang="ko-KR" altLang="en-US" sz="1200" dirty="0"/>
              <a:t>전송 </a:t>
            </a:r>
            <a:r>
              <a:rPr lang="en-US" altLang="ko-KR" sz="1200" dirty="0"/>
              <a:t>(</a:t>
            </a:r>
            <a:r>
              <a:rPr lang="ko-KR" altLang="en-US" sz="1200" dirty="0" err="1"/>
              <a:t>백엔드에서</a:t>
            </a:r>
            <a:r>
              <a:rPr lang="ko-KR" altLang="en-US" sz="1200" dirty="0"/>
              <a:t> 해당 내용을 기반으로 스킬 생성하여 유니티로 전달 후 유니티에서 스킬 발동</a:t>
            </a:r>
            <a:endParaRPr lang="en-US" altLang="ko-KR" sz="1200" dirty="0"/>
          </a:p>
        </p:txBody>
      </p:sp>
      <p:sp>
        <p:nvSpPr>
          <p:cNvPr id="19" name="Shape 15"/>
          <p:cNvSpPr/>
          <p:nvPr/>
        </p:nvSpPr>
        <p:spPr>
          <a:xfrm>
            <a:off x="7863840" y="4023360"/>
            <a:ext cx="384048" cy="38404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0" name="Text 16"/>
          <p:cNvSpPr/>
          <p:nvPr/>
        </p:nvSpPr>
        <p:spPr>
          <a:xfrm>
            <a:off x="7863840" y="40233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21" name="Text 17"/>
          <p:cNvSpPr/>
          <p:nvPr/>
        </p:nvSpPr>
        <p:spPr>
          <a:xfrm>
            <a:off x="8366760" y="3995928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캐릭터의 죽음 </a:t>
            </a: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ex) 1</a:t>
            </a:r>
            <a:r>
              <a:rPr lang="ko-KR" alt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층 가시 함정에서 플레이어가 사망하면</a:t>
            </a:r>
            <a:r>
              <a:rPr lang="en-US" altLang="ko-KR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ko-KR" alt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유니티가 </a:t>
            </a:r>
            <a:r>
              <a:rPr lang="en-US" altLang="ko-KR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</a:t>
            </a:r>
            <a:r>
              <a:rPr lang="ko-KR" alt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가시 함정</a:t>
            </a:r>
            <a:r>
              <a:rPr lang="en-US" altLang="ko-KR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 </a:t>
            </a:r>
            <a:r>
              <a:rPr lang="ko-KR" alt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사망 정보를 </a:t>
            </a:r>
            <a:r>
              <a:rPr lang="ko-KR" altLang="en-US" sz="1200" dirty="0" err="1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백엔드로</a:t>
            </a:r>
            <a:r>
              <a:rPr lang="ko-KR" alt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 </a:t>
            </a:r>
            <a:r>
              <a:rPr lang="ko-KR" alt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전송</a:t>
            </a:r>
            <a:r>
              <a:rPr lang="en-US" altLang="ko-KR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( </a:t>
            </a:r>
            <a:r>
              <a:rPr lang="ko-KR" altLang="en-US" sz="1200" dirty="0" err="1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백엔드에서</a:t>
            </a:r>
            <a:r>
              <a:rPr lang="ko-KR" alt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altLang="ko-KR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ko-KR" altLang="en-US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세대용 대사가 동기 생성 완료됨</a:t>
            </a:r>
            <a:r>
              <a:rPr lang="en-US" altLang="ko-KR" sz="12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</a:t>
            </a:r>
          </a:p>
        </p:txBody>
      </p:sp>
      <p:sp>
        <p:nvSpPr>
          <p:cNvPr id="22" name="Shape 18"/>
          <p:cNvSpPr/>
          <p:nvPr/>
        </p:nvSpPr>
        <p:spPr>
          <a:xfrm>
            <a:off x="7863840" y="4892040"/>
            <a:ext cx="384048" cy="38404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3" name="Text 19"/>
          <p:cNvSpPr/>
          <p:nvPr/>
        </p:nvSpPr>
        <p:spPr>
          <a:xfrm>
            <a:off x="7863840" y="48920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0"/>
          <p:cNvSpPr/>
          <p:nvPr/>
        </p:nvSpPr>
        <p:spPr>
          <a:xfrm>
            <a:off x="8366760" y="4864608"/>
            <a:ext cx="31089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00" dirty="0" err="1"/>
              <a:t>대사</a:t>
            </a:r>
            <a:r>
              <a:rPr sz="1200" dirty="0"/>
              <a:t> </a:t>
            </a:r>
            <a:r>
              <a:rPr sz="1200" dirty="0" err="1"/>
              <a:t>렌더링</a:t>
            </a:r>
            <a:r>
              <a:rPr sz="1200" dirty="0"/>
              <a:t> &amp; UI </a:t>
            </a:r>
            <a:r>
              <a:rPr sz="1200" dirty="0" err="1"/>
              <a:t>정렬</a:t>
            </a:r>
            <a:r>
              <a:rPr sz="1200" dirty="0"/>
              <a:t>: </a:t>
            </a:r>
            <a:r>
              <a:rPr sz="1200" dirty="0" err="1"/>
              <a:t>타자기</a:t>
            </a:r>
            <a:r>
              <a:rPr sz="1200" dirty="0"/>
              <a:t> </a:t>
            </a:r>
            <a:r>
              <a:rPr sz="1200" dirty="0" err="1"/>
              <a:t>효과음과</a:t>
            </a:r>
            <a:r>
              <a:rPr sz="1200" dirty="0"/>
              <a:t> </a:t>
            </a:r>
            <a:r>
              <a:rPr sz="1200" dirty="0" err="1"/>
              <a:t>부드러운</a:t>
            </a:r>
            <a:r>
              <a:rPr sz="1200" dirty="0"/>
              <a:t> </a:t>
            </a:r>
            <a:r>
              <a:rPr sz="1200" dirty="0" err="1"/>
              <a:t>스크롤로</a:t>
            </a:r>
            <a:r>
              <a:rPr sz="1200" dirty="0"/>
              <a:t> </a:t>
            </a:r>
            <a:r>
              <a:rPr sz="1200" dirty="0" err="1"/>
              <a:t>문장들이</a:t>
            </a:r>
            <a:r>
              <a:rPr sz="1200" dirty="0"/>
              <a:t> </a:t>
            </a:r>
            <a:r>
              <a:rPr sz="1200" dirty="0" err="1"/>
              <a:t>순차</a:t>
            </a:r>
            <a:r>
              <a:rPr sz="1200" dirty="0"/>
              <a:t> </a:t>
            </a:r>
            <a:r>
              <a:rPr sz="1200" dirty="0" err="1"/>
              <a:t>타이핑되며</a:t>
            </a:r>
            <a:r>
              <a:rPr lang="en-US" sz="1200" dirty="0"/>
              <a:t> </a:t>
            </a:r>
            <a:r>
              <a:rPr lang="ko-KR" altLang="en-US" sz="1200" dirty="0"/>
              <a:t>출력됨</a:t>
            </a:r>
            <a:endParaRPr lang="en-US" sz="1200" dirty="0"/>
          </a:p>
        </p:txBody>
      </p:sp>
      <p:sp>
        <p:nvSpPr>
          <p:cNvPr id="25" name="Text 2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시연 (Demo)</a:t>
            </a:r>
            <a:endParaRPr lang="en-US" sz="900" dirty="0"/>
          </a:p>
        </p:txBody>
      </p:sp>
      <p:sp>
        <p:nvSpPr>
          <p:cNvPr id="26" name="Text 22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 RESULTS &amp; NEXT STEPS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결과 및 향후 개선 사항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548640" y="160020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결과 (Results)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548640" y="2011680"/>
            <a:ext cx="1737360" cy="1371600"/>
          </a:xfrm>
          <a:prstGeom prst="roundRect">
            <a:avLst>
              <a:gd name="adj" fmla="val 5333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8" name="Text 5"/>
          <p:cNvSpPr/>
          <p:nvPr/>
        </p:nvSpPr>
        <p:spPr>
          <a:xfrm>
            <a:off x="640080" y="21488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00%</a:t>
            </a:r>
            <a:endParaRPr lang="en-US" sz="2600" dirty="0"/>
          </a:p>
        </p:txBody>
      </p:sp>
      <p:sp>
        <p:nvSpPr>
          <p:cNvPr id="9" name="Text 6"/>
          <p:cNvSpPr/>
          <p:nvPr/>
        </p:nvSpPr>
        <p:spPr>
          <a:xfrm>
            <a:off x="640080" y="278892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정량 지표 1을 입력하세요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2423160" y="2011680"/>
            <a:ext cx="1737360" cy="1371600"/>
          </a:xfrm>
          <a:prstGeom prst="roundRect">
            <a:avLst>
              <a:gd name="adj" fmla="val 5333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1" name="Text 8"/>
          <p:cNvSpPr/>
          <p:nvPr/>
        </p:nvSpPr>
        <p:spPr>
          <a:xfrm>
            <a:off x="2514600" y="21488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00</a:t>
            </a:r>
            <a:endParaRPr lang="en-US" sz="2600" dirty="0"/>
          </a:p>
        </p:txBody>
      </p:sp>
      <p:sp>
        <p:nvSpPr>
          <p:cNvPr id="12" name="Text 9"/>
          <p:cNvSpPr/>
          <p:nvPr/>
        </p:nvSpPr>
        <p:spPr>
          <a:xfrm>
            <a:off x="2514600" y="278892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정량 지표 2를 입력하세요</a:t>
            </a:r>
            <a:endParaRPr lang="en-US" sz="1000" dirty="0"/>
          </a:p>
        </p:txBody>
      </p:sp>
      <p:sp>
        <p:nvSpPr>
          <p:cNvPr id="13" name="Shape 10"/>
          <p:cNvSpPr/>
          <p:nvPr/>
        </p:nvSpPr>
        <p:spPr>
          <a:xfrm>
            <a:off x="4297680" y="2011680"/>
            <a:ext cx="1737360" cy="1371600"/>
          </a:xfrm>
          <a:prstGeom prst="roundRect">
            <a:avLst>
              <a:gd name="adj" fmla="val 5333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4389120" y="214884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00x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4389120" y="278892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정량 지표 3을 입력하세요</a:t>
            </a:r>
            <a:endParaRPr lang="en-US" sz="1000" dirty="0"/>
          </a:p>
        </p:txBody>
      </p:sp>
      <p:sp>
        <p:nvSpPr>
          <p:cNvPr id="16" name="Shape 13"/>
          <p:cNvSpPr/>
          <p:nvPr/>
        </p:nvSpPr>
        <p:spPr>
          <a:xfrm>
            <a:off x="548640" y="3657600"/>
            <a:ext cx="5257800" cy="2377440"/>
          </a:xfrm>
          <a:prstGeom prst="roundRect">
            <a:avLst>
              <a:gd name="adj" fmla="val 3077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Text 14"/>
          <p:cNvSpPr/>
          <p:nvPr/>
        </p:nvSpPr>
        <p:spPr>
          <a:xfrm>
            <a:off x="822960" y="3886200"/>
            <a:ext cx="47091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250" dirty="0" err="1"/>
              <a:t>렉</a:t>
            </a:r>
            <a:r>
              <a:rPr sz="1250" dirty="0"/>
              <a:t> </a:t>
            </a:r>
            <a:r>
              <a:rPr sz="1250" dirty="0" err="1"/>
              <a:t>현상</a:t>
            </a:r>
            <a:r>
              <a:rPr sz="1250" dirty="0"/>
              <a:t> </a:t>
            </a:r>
            <a:r>
              <a:rPr sz="1250" dirty="0" err="1"/>
              <a:t>해소</a:t>
            </a:r>
            <a:r>
              <a:rPr sz="1250" dirty="0"/>
              <a:t>: AI </a:t>
            </a:r>
            <a:r>
              <a:rPr sz="1250" dirty="0" err="1"/>
              <a:t>연산</a:t>
            </a:r>
            <a:r>
              <a:rPr sz="1250" dirty="0"/>
              <a:t> </a:t>
            </a:r>
            <a:r>
              <a:rPr sz="1250" dirty="0" err="1"/>
              <a:t>대기</a:t>
            </a:r>
            <a:r>
              <a:rPr sz="1250" dirty="0"/>
              <a:t> </a:t>
            </a:r>
            <a:r>
              <a:rPr sz="1250" dirty="0" err="1"/>
              <a:t>시간을</a:t>
            </a:r>
            <a:r>
              <a:rPr sz="1250" dirty="0"/>
              <a:t> </a:t>
            </a:r>
            <a:r>
              <a:rPr sz="1250" dirty="0" err="1"/>
              <a:t>사망</a:t>
            </a:r>
            <a:r>
              <a:rPr sz="1250" dirty="0"/>
              <a:t> </a:t>
            </a:r>
            <a:r>
              <a:rPr sz="1250" dirty="0" err="1"/>
              <a:t>리스폰</a:t>
            </a:r>
            <a:r>
              <a:rPr sz="1250" dirty="0"/>
              <a:t> </a:t>
            </a:r>
            <a:r>
              <a:rPr sz="1250" dirty="0" err="1"/>
              <a:t>시간으로</a:t>
            </a:r>
            <a:r>
              <a:rPr sz="1250" dirty="0"/>
              <a:t> </a:t>
            </a:r>
            <a:r>
              <a:rPr sz="1250" dirty="0" err="1"/>
              <a:t>이관하여</a:t>
            </a:r>
            <a:r>
              <a:rPr sz="1250" dirty="0"/>
              <a:t> </a:t>
            </a:r>
            <a:r>
              <a:rPr sz="1250" dirty="0" err="1"/>
              <a:t>대화</a:t>
            </a:r>
            <a:r>
              <a:rPr sz="1250" dirty="0"/>
              <a:t> </a:t>
            </a:r>
            <a:r>
              <a:rPr sz="1250" dirty="0" err="1"/>
              <a:t>진입</a:t>
            </a:r>
            <a:r>
              <a:rPr sz="1250" dirty="0"/>
              <a:t> </a:t>
            </a:r>
            <a:r>
              <a:rPr sz="1250" dirty="0" err="1"/>
              <a:t>속도를</a:t>
            </a:r>
            <a:r>
              <a:rPr sz="1250" dirty="0"/>
              <a:t> </a:t>
            </a:r>
            <a:r>
              <a:rPr sz="1250" dirty="0" err="1"/>
              <a:t>획기적으로</a:t>
            </a:r>
            <a:r>
              <a:rPr sz="1250" dirty="0"/>
              <a:t> </a:t>
            </a:r>
            <a:r>
              <a:rPr sz="1250" dirty="0" err="1"/>
              <a:t>개선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250" dirty="0" err="1"/>
              <a:t>비주얼</a:t>
            </a:r>
            <a:r>
              <a:rPr sz="1250" dirty="0"/>
              <a:t> </a:t>
            </a:r>
            <a:r>
              <a:rPr sz="1250" dirty="0" err="1"/>
              <a:t>몰입감</a:t>
            </a:r>
            <a:r>
              <a:rPr sz="1250" dirty="0"/>
              <a:t> </a:t>
            </a:r>
            <a:r>
              <a:rPr sz="1250" dirty="0" err="1"/>
              <a:t>증대</a:t>
            </a:r>
            <a:r>
              <a:rPr sz="1250" dirty="0"/>
              <a:t>: </a:t>
            </a:r>
            <a:r>
              <a:rPr sz="1250" dirty="0" err="1"/>
              <a:t>Y축</a:t>
            </a:r>
            <a:r>
              <a:rPr sz="1250" dirty="0"/>
              <a:t> </a:t>
            </a:r>
            <a:r>
              <a:rPr sz="1250" dirty="0" err="1"/>
              <a:t>오프셋</a:t>
            </a:r>
            <a:r>
              <a:rPr sz="1250" dirty="0"/>
              <a:t> </a:t>
            </a:r>
            <a:r>
              <a:rPr sz="1250" dirty="0" err="1"/>
              <a:t>카메라</a:t>
            </a:r>
            <a:r>
              <a:rPr sz="1250" dirty="0"/>
              <a:t> </a:t>
            </a:r>
            <a:r>
              <a:rPr sz="1250" dirty="0" err="1"/>
              <a:t>추적</a:t>
            </a:r>
            <a:r>
              <a:rPr sz="1250" dirty="0"/>
              <a:t> </a:t>
            </a:r>
            <a:r>
              <a:rPr sz="1250" dirty="0" err="1"/>
              <a:t>및</a:t>
            </a:r>
            <a:r>
              <a:rPr sz="1250" dirty="0"/>
              <a:t> </a:t>
            </a:r>
            <a:r>
              <a:rPr sz="1250" dirty="0" err="1"/>
              <a:t>한</a:t>
            </a:r>
            <a:r>
              <a:rPr sz="1250" dirty="0"/>
              <a:t> </a:t>
            </a:r>
            <a:r>
              <a:rPr sz="1250" dirty="0" err="1"/>
              <a:t>글자씩</a:t>
            </a:r>
            <a:r>
              <a:rPr sz="1250" dirty="0"/>
              <a:t> </a:t>
            </a:r>
            <a:r>
              <a:rPr sz="1250" dirty="0" err="1"/>
              <a:t>뜸</a:t>
            </a:r>
            <a:r>
              <a:rPr sz="1250" dirty="0"/>
              <a:t> </a:t>
            </a:r>
            <a:r>
              <a:rPr sz="1250" dirty="0" err="1"/>
              <a:t>들이며</a:t>
            </a:r>
            <a:r>
              <a:rPr sz="1250" dirty="0"/>
              <a:t> </a:t>
            </a:r>
            <a:r>
              <a:rPr sz="1250" dirty="0" err="1"/>
              <a:t>출력되는</a:t>
            </a:r>
            <a:r>
              <a:rPr sz="1250" dirty="0"/>
              <a:t> </a:t>
            </a:r>
            <a:r>
              <a:rPr sz="1250" dirty="0" err="1"/>
              <a:t>타자기</a:t>
            </a:r>
            <a:r>
              <a:rPr sz="1250" dirty="0"/>
              <a:t> </a:t>
            </a:r>
            <a:r>
              <a:rPr sz="1250" dirty="0" err="1"/>
              <a:t>효과로</a:t>
            </a:r>
            <a:r>
              <a:rPr sz="1250" dirty="0"/>
              <a:t> </a:t>
            </a:r>
            <a:r>
              <a:rPr sz="1250" dirty="0" err="1"/>
              <a:t>아날로그</a:t>
            </a:r>
            <a:r>
              <a:rPr sz="1250" dirty="0"/>
              <a:t> </a:t>
            </a:r>
            <a:r>
              <a:rPr sz="1250" dirty="0" err="1"/>
              <a:t>게임의</a:t>
            </a:r>
            <a:r>
              <a:rPr sz="1250" dirty="0"/>
              <a:t> </a:t>
            </a:r>
            <a:r>
              <a:rPr sz="1250" dirty="0" err="1"/>
              <a:t>손맛</a:t>
            </a:r>
            <a:r>
              <a:rPr sz="1250" dirty="0"/>
              <a:t> </a:t>
            </a:r>
            <a:r>
              <a:rPr sz="1250" dirty="0" err="1"/>
              <a:t>강화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250" dirty="0"/>
              <a:t>1세대 </a:t>
            </a:r>
            <a:r>
              <a:rPr sz="1250" dirty="0" err="1"/>
              <a:t>예외</a:t>
            </a:r>
            <a:r>
              <a:rPr sz="1250" dirty="0"/>
              <a:t> </a:t>
            </a:r>
            <a:r>
              <a:rPr sz="1250" dirty="0" err="1"/>
              <a:t>차단</a:t>
            </a:r>
            <a:r>
              <a:rPr sz="1250" dirty="0"/>
              <a:t>: </a:t>
            </a:r>
            <a:r>
              <a:rPr sz="1250" dirty="0" err="1"/>
              <a:t>DB가</a:t>
            </a:r>
            <a:r>
              <a:rPr sz="1250" dirty="0"/>
              <a:t> </a:t>
            </a:r>
            <a:r>
              <a:rPr sz="1250" dirty="0" err="1"/>
              <a:t>완전</a:t>
            </a:r>
            <a:r>
              <a:rPr sz="1250" dirty="0"/>
              <a:t> </a:t>
            </a:r>
            <a:r>
              <a:rPr sz="1250" dirty="0" err="1"/>
              <a:t>공백인</a:t>
            </a:r>
            <a:r>
              <a:rPr sz="1250" dirty="0"/>
              <a:t> </a:t>
            </a:r>
            <a:r>
              <a:rPr sz="1250" dirty="0" err="1"/>
              <a:t>최악의</a:t>
            </a:r>
            <a:r>
              <a:rPr sz="1250" dirty="0"/>
              <a:t> </a:t>
            </a:r>
            <a:r>
              <a:rPr sz="1250" dirty="0" err="1"/>
              <a:t>콜드스타트</a:t>
            </a:r>
            <a:r>
              <a:rPr sz="1250" dirty="0"/>
              <a:t> </a:t>
            </a:r>
            <a:r>
              <a:rPr sz="1250" dirty="0" err="1"/>
              <a:t>환경에서도</a:t>
            </a:r>
            <a:r>
              <a:rPr sz="1250" dirty="0"/>
              <a:t> 1세대 </a:t>
            </a:r>
            <a:r>
              <a:rPr sz="1250" dirty="0" err="1"/>
              <a:t>하드코딩</a:t>
            </a:r>
            <a:r>
              <a:rPr sz="1250" dirty="0"/>
              <a:t> </a:t>
            </a:r>
            <a:r>
              <a:rPr sz="1250" dirty="0" err="1"/>
              <a:t>필터로</a:t>
            </a:r>
            <a:r>
              <a:rPr sz="1250" dirty="0"/>
              <a:t> </a:t>
            </a:r>
            <a:r>
              <a:rPr sz="1250" dirty="0" err="1"/>
              <a:t>안정적인</a:t>
            </a:r>
            <a:r>
              <a:rPr sz="1250" dirty="0"/>
              <a:t> </a:t>
            </a:r>
            <a:r>
              <a:rPr sz="1250" dirty="0" err="1"/>
              <a:t>구동력</a:t>
            </a:r>
            <a:r>
              <a:rPr sz="1250" dirty="0"/>
              <a:t> </a:t>
            </a:r>
            <a:r>
              <a:rPr sz="1250" dirty="0" err="1"/>
              <a:t>입증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6126480" y="1600200"/>
            <a:ext cx="5486400" cy="4434840"/>
          </a:xfrm>
          <a:prstGeom prst="roundRect">
            <a:avLst>
              <a:gd name="adj" fmla="val 164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 dirty="0"/>
          </a:p>
        </p:txBody>
      </p:sp>
      <p:sp>
        <p:nvSpPr>
          <p:cNvPr id="19" name="Text 16"/>
          <p:cNvSpPr/>
          <p:nvPr/>
        </p:nvSpPr>
        <p:spPr>
          <a:xfrm>
            <a:off x="6400800" y="18288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향후</a:t>
            </a:r>
            <a:r>
              <a:rPr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개선</a:t>
            </a:r>
            <a:r>
              <a:rPr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5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사항</a:t>
            </a:r>
            <a:r>
              <a:rPr lang="en-US" sz="15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(Future Work)</a:t>
            </a:r>
          </a:p>
        </p:txBody>
      </p:sp>
      <p:sp>
        <p:nvSpPr>
          <p:cNvPr id="20" name="Shape 17"/>
          <p:cNvSpPr/>
          <p:nvPr/>
        </p:nvSpPr>
        <p:spPr>
          <a:xfrm>
            <a:off x="6400800" y="2331720"/>
            <a:ext cx="365760" cy="36576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2423160"/>
            <a:ext cx="182880" cy="18288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6903720" y="231343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chemeClr val="bg1"/>
                </a:solidFill>
              </a:rPr>
              <a:t>A</a:t>
            </a:r>
            <a:r>
              <a:rPr sz="1250" dirty="0">
                <a:solidFill>
                  <a:schemeClr val="bg1"/>
                </a:solidFill>
              </a:rPr>
              <a:t>I </a:t>
            </a:r>
            <a:r>
              <a:rPr sz="1250" dirty="0" err="1">
                <a:solidFill>
                  <a:schemeClr val="bg1"/>
                </a:solidFill>
              </a:rPr>
              <a:t>문지기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조언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시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플레이어가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현재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장착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중인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스킬과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레벨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정보를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추가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주입하여</a:t>
            </a:r>
            <a:r>
              <a:rPr sz="1250" dirty="0">
                <a:solidFill>
                  <a:schemeClr val="bg1"/>
                </a:solidFill>
              </a:rPr>
              <a:t> '</a:t>
            </a:r>
            <a:r>
              <a:rPr sz="1250" dirty="0" err="1">
                <a:solidFill>
                  <a:schemeClr val="bg1"/>
                </a:solidFill>
              </a:rPr>
              <a:t>스킬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훈수</a:t>
            </a:r>
            <a:r>
              <a:rPr sz="1250" dirty="0">
                <a:solidFill>
                  <a:schemeClr val="bg1"/>
                </a:solidFill>
              </a:rPr>
              <a:t>' </a:t>
            </a:r>
            <a:r>
              <a:rPr sz="1250" dirty="0" err="1">
                <a:solidFill>
                  <a:schemeClr val="bg1"/>
                </a:solidFill>
              </a:rPr>
              <a:t>기능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보완</a:t>
            </a:r>
            <a:endParaRPr lang="en-US" sz="1250" dirty="0">
              <a:solidFill>
                <a:schemeClr val="bg1"/>
              </a:solidFill>
            </a:endParaRPr>
          </a:p>
        </p:txBody>
      </p:sp>
      <p:sp>
        <p:nvSpPr>
          <p:cNvPr id="23" name="Shape 19"/>
          <p:cNvSpPr/>
          <p:nvPr/>
        </p:nvSpPr>
        <p:spPr>
          <a:xfrm>
            <a:off x="6400800" y="3200400"/>
            <a:ext cx="365760" cy="36576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3291840"/>
            <a:ext cx="182880" cy="182880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6903720" y="318211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 dirty="0" err="1">
                <a:solidFill>
                  <a:schemeClr val="bg1"/>
                </a:solidFill>
              </a:rPr>
              <a:t>생성된</a:t>
            </a:r>
            <a:r>
              <a:rPr sz="1250" dirty="0">
                <a:solidFill>
                  <a:schemeClr val="bg1"/>
                </a:solidFill>
              </a:rPr>
              <a:t> AI </a:t>
            </a:r>
            <a:r>
              <a:rPr sz="1250" dirty="0" err="1">
                <a:solidFill>
                  <a:schemeClr val="bg1"/>
                </a:solidFill>
              </a:rPr>
              <a:t>스킬에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맞추어</a:t>
            </a:r>
            <a:r>
              <a:rPr sz="1250" dirty="0">
                <a:solidFill>
                  <a:schemeClr val="bg1"/>
                </a:solidFill>
              </a:rPr>
              <a:t>, </a:t>
            </a:r>
            <a:r>
              <a:rPr sz="1250" dirty="0" err="1">
                <a:solidFill>
                  <a:schemeClr val="bg1"/>
                </a:solidFill>
              </a:rPr>
              <a:t>LLM이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유니티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스킬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프리팹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파티클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이펙트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색상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및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쉐이더까지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JSON으로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자동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생성하도록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연동</a:t>
            </a:r>
            <a:endParaRPr lang="en-US" sz="1250" dirty="0">
              <a:solidFill>
                <a:schemeClr val="bg1"/>
              </a:solidFill>
            </a:endParaRPr>
          </a:p>
        </p:txBody>
      </p:sp>
      <p:sp>
        <p:nvSpPr>
          <p:cNvPr id="26" name="Shape 21"/>
          <p:cNvSpPr/>
          <p:nvPr/>
        </p:nvSpPr>
        <p:spPr>
          <a:xfrm>
            <a:off x="6400800" y="4069080"/>
            <a:ext cx="365760" cy="36576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>
              <a:solidFill>
                <a:schemeClr val="bg1"/>
              </a:solidFill>
            </a:endParaRPr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4160520"/>
            <a:ext cx="182880" cy="182880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903720" y="405079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 dirty="0">
                <a:solidFill>
                  <a:schemeClr val="bg1"/>
                </a:solidFill>
              </a:rPr>
              <a:t>OpenAI GPT-4o-mini </a:t>
            </a:r>
            <a:r>
              <a:rPr sz="1250" dirty="0" err="1">
                <a:solidFill>
                  <a:schemeClr val="bg1"/>
                </a:solidFill>
              </a:rPr>
              <a:t>유료</a:t>
            </a:r>
            <a:r>
              <a:rPr sz="1250" dirty="0">
                <a:solidFill>
                  <a:schemeClr val="bg1"/>
                </a:solidFill>
              </a:rPr>
              <a:t> API </a:t>
            </a:r>
            <a:r>
              <a:rPr sz="1250" dirty="0" err="1">
                <a:solidFill>
                  <a:schemeClr val="bg1"/>
                </a:solidFill>
              </a:rPr>
              <a:t>전환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테스트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및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상용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클라우드</a:t>
            </a:r>
            <a:r>
              <a:rPr sz="1250" dirty="0">
                <a:solidFill>
                  <a:schemeClr val="bg1"/>
                </a:solidFill>
              </a:rPr>
              <a:t>(RDS) </a:t>
            </a:r>
            <a:r>
              <a:rPr sz="1250" dirty="0" err="1">
                <a:solidFill>
                  <a:schemeClr val="bg1"/>
                </a:solidFill>
              </a:rPr>
              <a:t>데이터베이스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마이그레이션</a:t>
            </a:r>
            <a:endParaRPr lang="en-US" sz="1250" dirty="0">
              <a:solidFill>
                <a:schemeClr val="bg1"/>
              </a:solidFill>
            </a:endParaRPr>
          </a:p>
        </p:txBody>
      </p:sp>
      <p:sp>
        <p:nvSpPr>
          <p:cNvPr id="29" name="Shape 23"/>
          <p:cNvSpPr/>
          <p:nvPr/>
        </p:nvSpPr>
        <p:spPr>
          <a:xfrm>
            <a:off x="6400800" y="4937760"/>
            <a:ext cx="365760" cy="36576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5029200"/>
            <a:ext cx="182880" cy="182880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6903720" y="4919472"/>
            <a:ext cx="4480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 dirty="0" err="1">
                <a:solidFill>
                  <a:schemeClr val="bg1"/>
                </a:solidFill>
              </a:rPr>
              <a:t>도전자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가문의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역사가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도감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형태의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웹북</a:t>
            </a:r>
            <a:r>
              <a:rPr sz="1250" dirty="0">
                <a:solidFill>
                  <a:schemeClr val="bg1"/>
                </a:solidFill>
              </a:rPr>
              <a:t>(Web Book) </a:t>
            </a:r>
            <a:r>
              <a:rPr sz="1250" dirty="0" err="1">
                <a:solidFill>
                  <a:schemeClr val="bg1"/>
                </a:solidFill>
              </a:rPr>
              <a:t>연출로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자동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드로잉되는</a:t>
            </a:r>
            <a:r>
              <a:rPr sz="1250" dirty="0">
                <a:solidFill>
                  <a:schemeClr val="bg1"/>
                </a:solidFill>
              </a:rPr>
              <a:t> 'AI </a:t>
            </a:r>
            <a:r>
              <a:rPr sz="1250" dirty="0" err="1">
                <a:solidFill>
                  <a:schemeClr val="bg1"/>
                </a:solidFill>
              </a:rPr>
              <a:t>가문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크로니클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연대기</a:t>
            </a:r>
            <a:r>
              <a:rPr sz="1250" dirty="0">
                <a:solidFill>
                  <a:schemeClr val="bg1"/>
                </a:solidFill>
              </a:rPr>
              <a:t>' </a:t>
            </a:r>
            <a:r>
              <a:rPr sz="1250" dirty="0" err="1">
                <a:solidFill>
                  <a:schemeClr val="bg1"/>
                </a:solidFill>
              </a:rPr>
              <a:t>연동</a:t>
            </a:r>
            <a:r>
              <a:rPr sz="1250" dirty="0">
                <a:solidFill>
                  <a:schemeClr val="bg1"/>
                </a:solidFill>
              </a:rPr>
              <a:t> </a:t>
            </a:r>
            <a:r>
              <a:rPr sz="1250" dirty="0" err="1">
                <a:solidFill>
                  <a:schemeClr val="bg1"/>
                </a:solidFill>
              </a:rPr>
              <a:t>기능</a:t>
            </a:r>
            <a:endParaRPr lang="en-US" sz="1250" dirty="0">
              <a:solidFill>
                <a:schemeClr val="bg1"/>
              </a:solidFill>
            </a:endParaRPr>
          </a:p>
        </p:txBody>
      </p:sp>
      <p:sp>
        <p:nvSpPr>
          <p:cNvPr id="32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결과 및 향후 개선 사항</a:t>
            </a:r>
            <a:endParaRPr lang="en-US" sz="900" dirty="0"/>
          </a:p>
        </p:txBody>
      </p:sp>
      <p:sp>
        <p:nvSpPr>
          <p:cNvPr id="33" name="Text 26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F1F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4206240"/>
            <a:ext cx="3840480" cy="3840480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3" name="Shape 1"/>
          <p:cNvSpPr/>
          <p:nvPr/>
        </p:nvSpPr>
        <p:spPr>
          <a:xfrm>
            <a:off x="-1371600" y="-1463040"/>
            <a:ext cx="3108960" cy="3108960"/>
          </a:xfrm>
          <a:prstGeom prst="ellipse">
            <a:avLst/>
          </a:prstGeom>
          <a:solidFill>
            <a:srgbClr val="0E7C86">
              <a:alpha val="2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4" name="Shape 2"/>
          <p:cNvSpPr/>
          <p:nvPr/>
        </p:nvSpPr>
        <p:spPr>
          <a:xfrm>
            <a:off x="5577840" y="1965960"/>
            <a:ext cx="1005840" cy="100584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7296" y="2185416"/>
            <a:ext cx="566928" cy="56692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0" y="3200400"/>
            <a:ext cx="1216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 &amp; A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0" y="4114800"/>
            <a:ext cx="1216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C6D3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질문과 의견을 환영합니다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709160" y="4892040"/>
            <a:ext cx="2743200" cy="0"/>
          </a:xfrm>
          <a:prstGeom prst="line">
            <a:avLst/>
          </a:prstGeom>
          <a:noFill/>
          <a:ln w="19050">
            <a:solidFill>
              <a:srgbClr val="0E7C86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0" y="5074919"/>
            <a:ext cx="12161520" cy="62178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ko-KR" altLang="en-US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연락처 </a:t>
            </a:r>
            <a:r>
              <a:rPr lang="en-US" altLang="ko-KR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ko-KR" altLang="en-US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010-4124-1535</a:t>
            </a:r>
          </a:p>
          <a:p>
            <a:pPr algn="ctr"/>
            <a:r>
              <a:rPr lang="ko-KR" altLang="en-US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이메일 </a:t>
            </a:r>
            <a:r>
              <a:rPr lang="en-US" altLang="ko-KR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ko-KR" altLang="en-US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US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oonings2@gmail.com</a:t>
            </a:r>
          </a:p>
          <a:p>
            <a:pPr algn="ctr"/>
            <a:r>
              <a:rPr lang="en" sz="12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Gitea</a:t>
            </a:r>
            <a:r>
              <a:rPr lang="en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https://</a:t>
            </a:r>
            <a:r>
              <a:rPr lang="en" sz="12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git.coon.myds.me</a:t>
            </a:r>
            <a:r>
              <a:rPr lang="en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" sz="125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cooney</a:t>
            </a:r>
            <a:r>
              <a:rPr lang="en" sz="1250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/Project-AI-Chronicle</a:t>
            </a:r>
            <a:endParaRPr lang="en-US" sz="1250" dirty="0">
              <a:solidFill>
                <a:schemeClr val="tx2">
                  <a:lumMod val="60000"/>
                  <a:lumOff val="4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감사합니다</a:t>
            </a:r>
            <a:endParaRPr lang="en-US" sz="90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5486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목차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002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234440" y="160020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소개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295144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" name="Text 5"/>
          <p:cNvSpPr/>
          <p:nvPr/>
        </p:nvSpPr>
        <p:spPr>
          <a:xfrm>
            <a:off x="548640" y="2386584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234440" y="2386584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배경 및 문제 정의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081528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8"/>
          <p:cNvSpPr/>
          <p:nvPr/>
        </p:nvSpPr>
        <p:spPr>
          <a:xfrm>
            <a:off x="548640" y="31729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234440" y="3172968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목표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48640" y="3867912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/>
          <p:nvPr/>
        </p:nvSpPr>
        <p:spPr>
          <a:xfrm>
            <a:off x="548640" y="39593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234440" y="3959352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주요 기능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48640" y="4654296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4"/>
          <p:cNvSpPr/>
          <p:nvPr/>
        </p:nvSpPr>
        <p:spPr>
          <a:xfrm>
            <a:off x="548640" y="474573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1234440" y="4745736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스택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48640" y="5440680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7"/>
          <p:cNvSpPr/>
          <p:nvPr/>
        </p:nvSpPr>
        <p:spPr>
          <a:xfrm>
            <a:off x="548640" y="55321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234440" y="553212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시스템 아키텍처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355080" y="16002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7040880" y="160020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데이터베이스 (ERD)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355080" y="2295144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22"/>
          <p:cNvSpPr/>
          <p:nvPr/>
        </p:nvSpPr>
        <p:spPr>
          <a:xfrm>
            <a:off x="6355080" y="2386584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08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7040880" y="2386584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구현 내용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355080" y="3081528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25"/>
          <p:cNvSpPr/>
          <p:nvPr/>
        </p:nvSpPr>
        <p:spPr>
          <a:xfrm>
            <a:off x="6355080" y="3172968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09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7040880" y="3172968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중 문제와 해결 과정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55080" y="3867912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8"/>
          <p:cNvSpPr/>
          <p:nvPr/>
        </p:nvSpPr>
        <p:spPr>
          <a:xfrm>
            <a:off x="6355080" y="3959352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</a:t>
            </a:r>
            <a:endParaRPr lang="en-US" sz="2200" dirty="0"/>
          </a:p>
        </p:txBody>
      </p:sp>
      <p:sp>
        <p:nvSpPr>
          <p:cNvPr id="31" name="Text 29"/>
          <p:cNvSpPr/>
          <p:nvPr/>
        </p:nvSpPr>
        <p:spPr>
          <a:xfrm>
            <a:off x="7040880" y="3959352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시연 (Demo)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55080" y="4654296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3" name="Text 31"/>
          <p:cNvSpPr/>
          <p:nvPr/>
        </p:nvSpPr>
        <p:spPr>
          <a:xfrm>
            <a:off x="6355080" y="4745736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</a:t>
            </a:r>
            <a:endParaRPr lang="en-US" sz="2200" dirty="0"/>
          </a:p>
        </p:txBody>
      </p:sp>
      <p:sp>
        <p:nvSpPr>
          <p:cNvPr id="34" name="Text 32"/>
          <p:cNvSpPr/>
          <p:nvPr/>
        </p:nvSpPr>
        <p:spPr>
          <a:xfrm>
            <a:off x="7040880" y="4745736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결과 및 향후 개선 사항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55080" y="5440680"/>
            <a:ext cx="5349240" cy="0"/>
          </a:xfrm>
          <a:prstGeom prst="line">
            <a:avLst/>
          </a:prstGeom>
          <a:noFill/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Text 34"/>
          <p:cNvSpPr/>
          <p:nvPr/>
        </p:nvSpPr>
        <p:spPr>
          <a:xfrm>
            <a:off x="6355080" y="553212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</a:t>
            </a:r>
            <a:endParaRPr lang="en-US" sz="2200" dirty="0"/>
          </a:p>
        </p:txBody>
      </p:sp>
      <p:sp>
        <p:nvSpPr>
          <p:cNvPr id="37" name="Text 35"/>
          <p:cNvSpPr/>
          <p:nvPr/>
        </p:nvSpPr>
        <p:spPr>
          <a:xfrm>
            <a:off x="7040880" y="5532120"/>
            <a:ext cx="4617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63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Q&amp;A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목차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INTRODUCTION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프로젝트 소개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554480"/>
            <a:ext cx="5760720" cy="4480560"/>
          </a:xfrm>
          <a:prstGeom prst="roundRect">
            <a:avLst>
              <a:gd name="adj" fmla="val 1633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7" name="Text 4"/>
          <p:cNvSpPr/>
          <p:nvPr/>
        </p:nvSpPr>
        <p:spPr>
          <a:xfrm>
            <a:off x="868680" y="1783080"/>
            <a:ext cx="5120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프로젝트 개요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868680" y="2240280"/>
            <a:ext cx="51206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350" dirty="0" err="1"/>
              <a:t>가문</a:t>
            </a:r>
            <a:r>
              <a:rPr sz="1350" dirty="0"/>
              <a:t>(</a:t>
            </a:r>
            <a:r>
              <a:rPr sz="1350" dirty="0" err="1"/>
              <a:t>세대</a:t>
            </a:r>
            <a:r>
              <a:rPr sz="1350" dirty="0"/>
              <a:t>)</a:t>
            </a:r>
            <a:r>
              <a:rPr sz="1350" dirty="0" err="1"/>
              <a:t>의</a:t>
            </a:r>
            <a:r>
              <a:rPr sz="1350" dirty="0"/>
              <a:t> </a:t>
            </a:r>
            <a:r>
              <a:rPr sz="1350" dirty="0" err="1"/>
              <a:t>누적된</a:t>
            </a:r>
            <a:r>
              <a:rPr sz="1350" dirty="0"/>
              <a:t> </a:t>
            </a:r>
            <a:r>
              <a:rPr sz="1350" dirty="0" err="1"/>
              <a:t>사망</a:t>
            </a:r>
            <a:r>
              <a:rPr sz="1350" dirty="0"/>
              <a:t> </a:t>
            </a:r>
            <a:r>
              <a:rPr sz="1350" dirty="0" err="1"/>
              <a:t>데이터를</a:t>
            </a:r>
            <a:r>
              <a:rPr sz="1350" dirty="0"/>
              <a:t> </a:t>
            </a:r>
            <a:r>
              <a:rPr lang="ko-KR" altLang="en-US" sz="1350" dirty="0"/>
              <a:t>분석 후</a:t>
            </a:r>
            <a:r>
              <a:rPr sz="1350" dirty="0"/>
              <a:t> NPC</a:t>
            </a:r>
            <a:r>
              <a:rPr lang="ko-KR" altLang="en-US" sz="1350" dirty="0"/>
              <a:t>의</a:t>
            </a:r>
            <a:r>
              <a:rPr sz="1350" dirty="0"/>
              <a:t> </a:t>
            </a:r>
            <a:r>
              <a:rPr lang="ko-KR" altLang="en-US" sz="1350" dirty="0"/>
              <a:t>대사 생성</a:t>
            </a:r>
            <a:r>
              <a:rPr sz="1350" dirty="0"/>
              <a:t> </a:t>
            </a:r>
            <a:r>
              <a:rPr sz="1350" dirty="0" err="1"/>
              <a:t>및</a:t>
            </a:r>
            <a:r>
              <a:rPr sz="1350" dirty="0"/>
              <a:t> </a:t>
            </a:r>
            <a:r>
              <a:rPr sz="1350" dirty="0" err="1"/>
              <a:t>텍스트</a:t>
            </a:r>
            <a:r>
              <a:rPr sz="1350" dirty="0"/>
              <a:t> </a:t>
            </a:r>
            <a:r>
              <a:rPr sz="1350" dirty="0" err="1"/>
              <a:t>기반</a:t>
            </a:r>
            <a:r>
              <a:rPr sz="1350" dirty="0"/>
              <a:t> </a:t>
            </a:r>
            <a:r>
              <a:rPr sz="1350" dirty="0" err="1"/>
              <a:t>스킬</a:t>
            </a:r>
            <a:r>
              <a:rPr sz="1350" dirty="0"/>
              <a:t> </a:t>
            </a:r>
            <a:r>
              <a:rPr sz="1350" dirty="0" err="1"/>
              <a:t>생성</a:t>
            </a:r>
            <a:r>
              <a:rPr sz="1350" dirty="0"/>
              <a:t> </a:t>
            </a:r>
            <a:r>
              <a:rPr sz="1350" dirty="0" err="1"/>
              <a:t>백엔드를</a:t>
            </a:r>
            <a:r>
              <a:rPr sz="1350" dirty="0"/>
              <a:t> </a:t>
            </a:r>
            <a:r>
              <a:rPr sz="1350" dirty="0" err="1"/>
              <a:t>연동한</a:t>
            </a:r>
            <a:r>
              <a:rPr sz="1350" dirty="0"/>
              <a:t> Unity </a:t>
            </a:r>
            <a:r>
              <a:rPr sz="1350" dirty="0" err="1"/>
              <a:t>기반</a:t>
            </a:r>
            <a:r>
              <a:rPr sz="1350" dirty="0"/>
              <a:t> AI </a:t>
            </a:r>
            <a:r>
              <a:rPr sz="1350" dirty="0" err="1"/>
              <a:t>로그라이크</a:t>
            </a:r>
            <a:r>
              <a:rPr sz="1350" dirty="0"/>
              <a:t> </a:t>
            </a:r>
            <a:r>
              <a:rPr sz="1350" dirty="0" err="1"/>
              <a:t>프로젝트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350" dirty="0" err="1"/>
              <a:t>AI를</a:t>
            </a:r>
            <a:r>
              <a:rPr sz="1350" dirty="0"/>
              <a:t> </a:t>
            </a:r>
            <a:r>
              <a:rPr sz="1350" dirty="0" err="1"/>
              <a:t>게임의</a:t>
            </a:r>
            <a:r>
              <a:rPr sz="1350" dirty="0"/>
              <a:t> </a:t>
            </a:r>
            <a:r>
              <a:rPr sz="1350" dirty="0" err="1"/>
              <a:t>스토리</a:t>
            </a:r>
            <a:r>
              <a:rPr sz="1350" dirty="0"/>
              <a:t> </a:t>
            </a:r>
            <a:r>
              <a:rPr sz="1350" dirty="0" err="1"/>
              <a:t>연출과</a:t>
            </a:r>
            <a:r>
              <a:rPr sz="1350" dirty="0"/>
              <a:t> </a:t>
            </a:r>
            <a:r>
              <a:rPr sz="1350" dirty="0" err="1"/>
              <a:t>기획</a:t>
            </a:r>
            <a:r>
              <a:rPr sz="1350" dirty="0"/>
              <a:t>(</a:t>
            </a:r>
            <a:r>
              <a:rPr sz="1350" dirty="0" err="1"/>
              <a:t>스킬</a:t>
            </a:r>
            <a:r>
              <a:rPr sz="1350" dirty="0"/>
              <a:t> </a:t>
            </a:r>
            <a:r>
              <a:rPr sz="1350" dirty="0" err="1"/>
              <a:t>수치</a:t>
            </a:r>
            <a:r>
              <a:rPr sz="1350" dirty="0"/>
              <a:t> </a:t>
            </a:r>
            <a:r>
              <a:rPr sz="1350" dirty="0" err="1"/>
              <a:t>보정</a:t>
            </a:r>
            <a:r>
              <a:rPr sz="1350" dirty="0"/>
              <a:t>)</a:t>
            </a:r>
            <a:r>
              <a:rPr sz="1350" dirty="0" err="1"/>
              <a:t>에</a:t>
            </a:r>
            <a:r>
              <a:rPr lang="ko-KR" altLang="en-US" sz="1350" dirty="0"/>
              <a:t> </a:t>
            </a:r>
            <a:r>
              <a:rPr sz="1350" dirty="0" err="1"/>
              <a:t>연동하였으며</a:t>
            </a:r>
            <a:r>
              <a:rPr sz="1350" dirty="0"/>
              <a:t>, </a:t>
            </a:r>
            <a:r>
              <a:rPr sz="1350" dirty="0" err="1"/>
              <a:t>사전</a:t>
            </a:r>
            <a:r>
              <a:rPr sz="1350" dirty="0"/>
              <a:t> </a:t>
            </a:r>
            <a:r>
              <a:rPr sz="1350" dirty="0" err="1"/>
              <a:t>동기식</a:t>
            </a:r>
            <a:r>
              <a:rPr sz="1350" dirty="0"/>
              <a:t> </a:t>
            </a:r>
            <a:r>
              <a:rPr lang="ko-KR" altLang="en-US" sz="1350" dirty="0"/>
              <a:t>대사 </a:t>
            </a:r>
            <a:r>
              <a:rPr sz="1350" dirty="0" err="1"/>
              <a:t>생성</a:t>
            </a:r>
            <a:r>
              <a:rPr sz="1350" dirty="0"/>
              <a:t> </a:t>
            </a:r>
            <a:r>
              <a:rPr sz="1350" dirty="0" err="1"/>
              <a:t>및</a:t>
            </a:r>
            <a:r>
              <a:rPr sz="1350" dirty="0"/>
              <a:t> </a:t>
            </a:r>
            <a:r>
              <a:rPr sz="1350" dirty="0" err="1"/>
              <a:t>캐싱을</a:t>
            </a:r>
            <a:r>
              <a:rPr sz="1350" dirty="0"/>
              <a:t> </a:t>
            </a:r>
            <a:r>
              <a:rPr sz="1350" dirty="0" err="1"/>
              <a:t>통해</a:t>
            </a:r>
            <a:r>
              <a:rPr sz="1350" dirty="0"/>
              <a:t> </a:t>
            </a:r>
            <a:r>
              <a:rPr sz="1350" dirty="0" err="1"/>
              <a:t>인게임</a:t>
            </a:r>
            <a:r>
              <a:rPr lang="ko-KR" altLang="en-US" sz="1350" dirty="0"/>
              <a:t> </a:t>
            </a:r>
            <a:r>
              <a:rPr lang="en-US" altLang="ko-KR" sz="1350" dirty="0"/>
              <a:t>AI</a:t>
            </a:r>
            <a:r>
              <a:rPr lang="ko-KR" altLang="en-US" sz="1350" dirty="0"/>
              <a:t>처리</a:t>
            </a:r>
            <a:r>
              <a:rPr sz="1350" dirty="0"/>
              <a:t> </a:t>
            </a:r>
            <a:r>
              <a:rPr sz="1350" dirty="0" err="1"/>
              <a:t>대기</a:t>
            </a:r>
            <a:r>
              <a:rPr lang="ko-KR" altLang="en-US" sz="1350" dirty="0"/>
              <a:t> 시간을 개선</a:t>
            </a:r>
            <a:endParaRPr lang="en-US" sz="13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50" dirty="0"/>
              <a:t>AI</a:t>
            </a:r>
            <a:r>
              <a:rPr lang="ko-KR" altLang="en-US" sz="1350" dirty="0" err="1"/>
              <a:t>를</a:t>
            </a:r>
            <a:r>
              <a:rPr lang="ko-KR" altLang="en-US" sz="1350" dirty="0"/>
              <a:t> 게임 컨텐츠에 활용하여 개발편의성 향상 </a:t>
            </a:r>
            <a:r>
              <a:rPr lang="en-US" altLang="ko-KR" sz="1350" dirty="0"/>
              <a:t>/</a:t>
            </a:r>
            <a:r>
              <a:rPr lang="ko-KR" altLang="en-US" sz="1350" dirty="0"/>
              <a:t> 플레이어의 반복된 컨텐츠 노출로 지루함 감소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868680" y="4069080"/>
            <a:ext cx="5120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E7C8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한 줄 요약 (Elevator Pitch)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868680" y="4434840"/>
            <a:ext cx="512064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sz="1350" dirty="0"/>
          </a:p>
        </p:txBody>
      </p:sp>
      <p:sp>
        <p:nvSpPr>
          <p:cNvPr id="11" name="Text 8"/>
          <p:cNvSpPr/>
          <p:nvPr/>
        </p:nvSpPr>
        <p:spPr>
          <a:xfrm>
            <a:off x="1097280" y="4434840"/>
            <a:ext cx="4663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350" dirty="0"/>
              <a:t>플레이어의</a:t>
            </a:r>
            <a:r>
              <a:rPr lang="en-US" altLang="ko-KR" sz="1350" dirty="0"/>
              <a:t>(</a:t>
            </a:r>
            <a:r>
              <a:rPr sz="1350" dirty="0" err="1"/>
              <a:t>조상들</a:t>
            </a:r>
            <a:r>
              <a:rPr lang="en-US" altLang="ko-KR" sz="1350" dirty="0"/>
              <a:t>)</a:t>
            </a:r>
            <a:r>
              <a:rPr sz="1350" dirty="0" err="1"/>
              <a:t>의</a:t>
            </a:r>
            <a:r>
              <a:rPr sz="1350" dirty="0"/>
              <a:t> </a:t>
            </a:r>
            <a:r>
              <a:rPr sz="1350" dirty="0" err="1"/>
              <a:t>죽음을</a:t>
            </a:r>
            <a:r>
              <a:rPr sz="1350" dirty="0"/>
              <a:t> </a:t>
            </a:r>
            <a:r>
              <a:rPr sz="1350" dirty="0" err="1"/>
              <a:t>기억하는</a:t>
            </a:r>
            <a:r>
              <a:rPr sz="1350" dirty="0"/>
              <a:t> </a:t>
            </a:r>
            <a:r>
              <a:rPr sz="1350" dirty="0" err="1"/>
              <a:t>문지기</a:t>
            </a:r>
            <a:r>
              <a:rPr lang="en-US" altLang="ko-KR" sz="1350" dirty="0"/>
              <a:t>(NPC)</a:t>
            </a:r>
            <a:r>
              <a:rPr sz="1350" dirty="0" err="1"/>
              <a:t>와</a:t>
            </a:r>
            <a:r>
              <a:rPr sz="1350" dirty="0"/>
              <a:t> </a:t>
            </a:r>
            <a:r>
              <a:rPr lang="ko-KR" altLang="en-US" sz="1350" dirty="0"/>
              <a:t>자유로운 </a:t>
            </a:r>
            <a:r>
              <a:rPr sz="1350" dirty="0"/>
              <a:t> </a:t>
            </a:r>
            <a:r>
              <a:rPr sz="1350" dirty="0" err="1"/>
              <a:t>텍스트</a:t>
            </a:r>
            <a:r>
              <a:rPr lang="ko-KR" altLang="en-US" sz="1350" dirty="0"/>
              <a:t>입력 후 </a:t>
            </a:r>
            <a:r>
              <a:rPr lang="en-US" altLang="ko-KR" sz="1350" dirty="0"/>
              <a:t>AI</a:t>
            </a:r>
            <a:r>
              <a:rPr lang="ko-KR" altLang="en-US" sz="1350" dirty="0" err="1"/>
              <a:t>에</a:t>
            </a:r>
            <a:r>
              <a:rPr lang="ko-KR" altLang="en-US" sz="1350" dirty="0"/>
              <a:t> 의해 </a:t>
            </a:r>
            <a:r>
              <a:rPr sz="1350" dirty="0" err="1"/>
              <a:t>설계되는</a:t>
            </a:r>
            <a:r>
              <a:rPr sz="1350" dirty="0"/>
              <a:t> </a:t>
            </a:r>
            <a:r>
              <a:rPr sz="1350" dirty="0" err="1"/>
              <a:t>스킬로</a:t>
            </a:r>
            <a:r>
              <a:rPr sz="1350" dirty="0"/>
              <a:t> </a:t>
            </a:r>
            <a:r>
              <a:rPr sz="1350" dirty="0" err="1"/>
              <a:t>무한한</a:t>
            </a:r>
            <a:r>
              <a:rPr sz="1350" dirty="0"/>
              <a:t> </a:t>
            </a:r>
            <a:r>
              <a:rPr sz="1350" dirty="0" err="1"/>
              <a:t>도전을</a:t>
            </a:r>
            <a:r>
              <a:rPr sz="1350" dirty="0"/>
              <a:t> </a:t>
            </a:r>
            <a:r>
              <a:rPr sz="1350" dirty="0" err="1"/>
              <a:t>그리는</a:t>
            </a:r>
            <a:r>
              <a:rPr sz="1350" dirty="0"/>
              <a:t> </a:t>
            </a:r>
            <a:r>
              <a:rPr lang="ko-KR" altLang="en-US" sz="1350" dirty="0" err="1"/>
              <a:t>로그라이크</a:t>
            </a:r>
            <a:r>
              <a:rPr lang="ko-KR" altLang="en-US" sz="1350" dirty="0"/>
              <a:t> 게임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537960" y="155448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3" name="Shape 10"/>
          <p:cNvSpPr/>
          <p:nvPr/>
        </p:nvSpPr>
        <p:spPr>
          <a:xfrm>
            <a:off x="6739128" y="1755648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0568" y="1847088"/>
            <a:ext cx="274320" cy="27432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739128" y="230428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기간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6739128" y="252374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150" dirty="0"/>
              <a:t>2026.06.22 ~ 2026.07.07 (</a:t>
            </a:r>
            <a:r>
              <a:rPr sz="1150" dirty="0" err="1"/>
              <a:t>약</a:t>
            </a:r>
            <a:r>
              <a:rPr sz="1150" dirty="0"/>
              <a:t> 2주)</a:t>
            </a:r>
            <a:endParaRPr lang="en-US" sz="1150" dirty="0"/>
          </a:p>
        </p:txBody>
      </p:sp>
      <p:sp>
        <p:nvSpPr>
          <p:cNvPr id="17" name="Shape 13"/>
          <p:cNvSpPr/>
          <p:nvPr/>
        </p:nvSpPr>
        <p:spPr>
          <a:xfrm>
            <a:off x="9308592" y="155448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8" name="Shape 14"/>
          <p:cNvSpPr/>
          <p:nvPr/>
        </p:nvSpPr>
        <p:spPr>
          <a:xfrm>
            <a:off x="9509760" y="1755648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01200" y="1847088"/>
            <a:ext cx="274320" cy="27432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9509760" y="230428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팀 구성</a:t>
            </a:r>
            <a:endParaRPr lang="en-US" sz="1050" dirty="0"/>
          </a:p>
        </p:txBody>
      </p:sp>
      <p:sp>
        <p:nvSpPr>
          <p:cNvPr id="21" name="Text 16"/>
          <p:cNvSpPr/>
          <p:nvPr/>
        </p:nvSpPr>
        <p:spPr>
          <a:xfrm>
            <a:off x="9509760" y="252374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150" dirty="0"/>
              <a:t>1인 </a:t>
            </a:r>
            <a:r>
              <a:rPr sz="1150" dirty="0" err="1"/>
              <a:t>개발</a:t>
            </a:r>
            <a:r>
              <a:rPr sz="1150" dirty="0"/>
              <a:t> (</a:t>
            </a:r>
            <a:r>
              <a:rPr sz="1150" dirty="0" err="1"/>
              <a:t>기획</a:t>
            </a:r>
            <a:r>
              <a:rPr sz="1150" dirty="0"/>
              <a:t> / </a:t>
            </a:r>
            <a:r>
              <a:rPr sz="1150" dirty="0" err="1"/>
              <a:t>개발</a:t>
            </a:r>
            <a:r>
              <a:rPr sz="1150" dirty="0"/>
              <a:t> / </a:t>
            </a:r>
            <a:r>
              <a:rPr sz="1150" dirty="0" err="1"/>
              <a:t>디자인</a:t>
            </a:r>
            <a:r>
              <a:rPr sz="1150" dirty="0"/>
              <a:t>)</a:t>
            </a:r>
            <a:endParaRPr lang="en-US" sz="1150" dirty="0"/>
          </a:p>
        </p:txBody>
      </p:sp>
      <p:sp>
        <p:nvSpPr>
          <p:cNvPr id="22" name="Shape 17"/>
          <p:cNvSpPr/>
          <p:nvPr/>
        </p:nvSpPr>
        <p:spPr>
          <a:xfrm>
            <a:off x="6537960" y="310896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3" name="Shape 18"/>
          <p:cNvSpPr/>
          <p:nvPr/>
        </p:nvSpPr>
        <p:spPr>
          <a:xfrm>
            <a:off x="6739128" y="3310128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0568" y="3401568"/>
            <a:ext cx="274320" cy="27432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739128" y="385876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대상 사용자</a:t>
            </a:r>
            <a:endParaRPr lang="en-US" sz="1050" dirty="0"/>
          </a:p>
        </p:txBody>
      </p:sp>
      <p:sp>
        <p:nvSpPr>
          <p:cNvPr id="26" name="Text 20"/>
          <p:cNvSpPr/>
          <p:nvPr/>
        </p:nvSpPr>
        <p:spPr>
          <a:xfrm>
            <a:off x="6739128" y="407822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150" dirty="0" err="1"/>
              <a:t>로그라이</a:t>
            </a:r>
            <a:r>
              <a:rPr lang="ko-KR" altLang="en-US" sz="1150" dirty="0" err="1"/>
              <a:t>크르르</a:t>
            </a:r>
            <a:r>
              <a:rPr lang="ko-KR" altLang="en-US" sz="1150" dirty="0"/>
              <a:t> 좋아하는 게이머</a:t>
            </a:r>
            <a:endParaRPr lang="en-US" sz="1150" dirty="0"/>
          </a:p>
        </p:txBody>
      </p:sp>
      <p:sp>
        <p:nvSpPr>
          <p:cNvPr id="27" name="Shape 21"/>
          <p:cNvSpPr/>
          <p:nvPr/>
        </p:nvSpPr>
        <p:spPr>
          <a:xfrm>
            <a:off x="9308592" y="310896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8" name="Shape 22"/>
          <p:cNvSpPr/>
          <p:nvPr/>
        </p:nvSpPr>
        <p:spPr>
          <a:xfrm>
            <a:off x="9509760" y="3310128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0" y="3401568"/>
            <a:ext cx="274320" cy="27432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509760" y="3858768"/>
            <a:ext cx="21488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서비스 형태</a:t>
            </a:r>
            <a:endParaRPr lang="en-US" sz="1050" dirty="0"/>
          </a:p>
        </p:txBody>
      </p:sp>
      <p:sp>
        <p:nvSpPr>
          <p:cNvPr id="31" name="Text 24"/>
          <p:cNvSpPr/>
          <p:nvPr/>
        </p:nvSpPr>
        <p:spPr>
          <a:xfrm>
            <a:off x="9509760" y="4078224"/>
            <a:ext cx="2148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150" dirty="0"/>
              <a:t>Unity 2D Game &amp; </a:t>
            </a:r>
            <a:r>
              <a:rPr sz="1150" dirty="0" err="1"/>
              <a:t>FastAPI</a:t>
            </a:r>
            <a:r>
              <a:rPr sz="1150" dirty="0"/>
              <a:t> REST API &amp; MariaDB Database</a:t>
            </a:r>
            <a:endParaRPr lang="en-US" sz="1150" dirty="0"/>
          </a:p>
        </p:txBody>
      </p:sp>
      <p:sp>
        <p:nvSpPr>
          <p:cNvPr id="32" name="Text 25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소개</a:t>
            </a:r>
            <a:endParaRPr lang="en-US" sz="900" dirty="0"/>
          </a:p>
        </p:txBody>
      </p:sp>
      <p:sp>
        <p:nvSpPr>
          <p:cNvPr id="33" name="Text 26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BACKGROUND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개발 배경 및 문제 정의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5440680" cy="4434840"/>
          </a:xfrm>
          <a:prstGeom prst="roundRect">
            <a:avLst>
              <a:gd name="adj" fmla="val 1649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Shape 4"/>
          <p:cNvSpPr/>
          <p:nvPr/>
        </p:nvSpPr>
        <p:spPr>
          <a:xfrm>
            <a:off x="868680" y="1874520"/>
            <a:ext cx="457200" cy="457200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1965960"/>
            <a:ext cx="274320" cy="274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63040" y="19202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개발 배경</a:t>
            </a:r>
            <a:endParaRPr lang="en-US" sz="1700" dirty="0"/>
          </a:p>
        </p:txBody>
      </p:sp>
      <p:sp>
        <p:nvSpPr>
          <p:cNvPr id="10" name="Text 6"/>
          <p:cNvSpPr/>
          <p:nvPr/>
        </p:nvSpPr>
        <p:spPr>
          <a:xfrm>
            <a:off x="868680" y="251460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sz="1350" dirty="0" err="1"/>
              <a:t>전통적인</a:t>
            </a:r>
            <a:r>
              <a:rPr sz="1350" dirty="0"/>
              <a:t> </a:t>
            </a:r>
            <a:r>
              <a:rPr lang="ko-KR" altLang="en-US" sz="1350" dirty="0"/>
              <a:t>게임에서의 </a:t>
            </a:r>
            <a:r>
              <a:rPr lang="en-US" altLang="ko-KR" sz="1350" dirty="0"/>
              <a:t>NPC</a:t>
            </a:r>
            <a:r>
              <a:rPr sz="1350" dirty="0"/>
              <a:t> </a:t>
            </a:r>
            <a:r>
              <a:rPr sz="1350" dirty="0" err="1"/>
              <a:t>대사가</a:t>
            </a:r>
            <a:r>
              <a:rPr sz="1350" dirty="0"/>
              <a:t> </a:t>
            </a:r>
            <a:r>
              <a:rPr sz="1350" dirty="0" err="1"/>
              <a:t>고정되어</a:t>
            </a:r>
            <a:r>
              <a:rPr sz="1350" dirty="0"/>
              <a:t> </a:t>
            </a:r>
            <a:r>
              <a:rPr lang="ko-KR" altLang="en-US" sz="1350" dirty="0"/>
              <a:t>반복적으로 노출되어 플레이어가 지루함을 느끼는</a:t>
            </a:r>
            <a:r>
              <a:rPr sz="1350" dirty="0"/>
              <a:t> </a:t>
            </a:r>
            <a:r>
              <a:rPr sz="1350" dirty="0" err="1"/>
              <a:t>문제를</a:t>
            </a:r>
            <a:r>
              <a:rPr sz="1350" dirty="0"/>
              <a:t> </a:t>
            </a:r>
            <a:r>
              <a:rPr sz="1350" dirty="0" err="1"/>
              <a:t>LLM을</a:t>
            </a:r>
            <a:r>
              <a:rPr sz="1350" dirty="0"/>
              <a:t> </a:t>
            </a:r>
            <a:r>
              <a:rPr sz="1350" dirty="0" err="1"/>
              <a:t>통한</a:t>
            </a:r>
            <a:r>
              <a:rPr sz="1350" dirty="0"/>
              <a:t> </a:t>
            </a:r>
            <a:r>
              <a:rPr lang="ko-KR" altLang="en-US" sz="1350" dirty="0"/>
              <a:t> </a:t>
            </a:r>
            <a:r>
              <a:rPr sz="1350" dirty="0" err="1"/>
              <a:t>동적</a:t>
            </a:r>
            <a:r>
              <a:rPr sz="1350" dirty="0"/>
              <a:t> </a:t>
            </a:r>
            <a:r>
              <a:rPr sz="1350" dirty="0" err="1"/>
              <a:t>대사</a:t>
            </a:r>
            <a:r>
              <a:rPr sz="1350" dirty="0"/>
              <a:t> </a:t>
            </a:r>
            <a:r>
              <a:rPr sz="1350" dirty="0" err="1"/>
              <a:t>생성으로</a:t>
            </a:r>
            <a:r>
              <a:rPr sz="1350" dirty="0"/>
              <a:t> </a:t>
            </a:r>
            <a:r>
              <a:rPr sz="1350" dirty="0" err="1"/>
              <a:t>보완</a:t>
            </a:r>
            <a:r>
              <a:rPr sz="1350" dirty="0"/>
              <a:t>, </a:t>
            </a:r>
            <a:r>
              <a:rPr sz="1350" dirty="0" err="1"/>
              <a:t>플레이어가</a:t>
            </a:r>
            <a:r>
              <a:rPr sz="1350" dirty="0"/>
              <a:t> </a:t>
            </a:r>
            <a:r>
              <a:rPr sz="1350" dirty="0" err="1"/>
              <a:t>원하는</a:t>
            </a:r>
            <a:r>
              <a:rPr sz="1350" dirty="0"/>
              <a:t> </a:t>
            </a:r>
            <a:r>
              <a:rPr sz="1350" dirty="0" err="1"/>
              <a:t>스킬을</a:t>
            </a:r>
            <a:r>
              <a:rPr sz="1350" dirty="0"/>
              <a:t> </a:t>
            </a:r>
            <a:r>
              <a:rPr sz="1350" dirty="0" err="1"/>
              <a:t>텍스트로</a:t>
            </a:r>
            <a:r>
              <a:rPr sz="1350" dirty="0"/>
              <a:t> </a:t>
            </a:r>
            <a:r>
              <a:rPr sz="1350" dirty="0" err="1"/>
              <a:t>실시간</a:t>
            </a:r>
            <a:r>
              <a:rPr sz="1350" dirty="0"/>
              <a:t> </a:t>
            </a:r>
            <a:r>
              <a:rPr sz="1350" dirty="0" err="1"/>
              <a:t>구현하되</a:t>
            </a:r>
            <a:r>
              <a:rPr sz="1350" dirty="0"/>
              <a:t> </a:t>
            </a:r>
            <a:r>
              <a:rPr sz="1350" dirty="0" err="1"/>
              <a:t>게임</a:t>
            </a:r>
            <a:r>
              <a:rPr sz="1350" dirty="0"/>
              <a:t> </a:t>
            </a:r>
            <a:r>
              <a:rPr sz="1350" dirty="0" err="1"/>
              <a:t>시스템</a:t>
            </a:r>
            <a:r>
              <a:rPr sz="1350" dirty="0"/>
              <a:t> </a:t>
            </a:r>
            <a:r>
              <a:rPr sz="1350" dirty="0" err="1"/>
              <a:t>밸런스를</a:t>
            </a:r>
            <a:r>
              <a:rPr sz="1350" dirty="0"/>
              <a:t> </a:t>
            </a:r>
            <a:r>
              <a:rPr sz="1350" dirty="0" err="1"/>
              <a:t>훼손하지</a:t>
            </a:r>
            <a:r>
              <a:rPr sz="1350" dirty="0"/>
              <a:t> </a:t>
            </a:r>
            <a:r>
              <a:rPr sz="1350" dirty="0" err="1"/>
              <a:t>않게</a:t>
            </a:r>
            <a:r>
              <a:rPr lang="ko-KR" altLang="en-US" sz="1350" dirty="0"/>
              <a:t>도록 프롬프트 조건을 걸어</a:t>
            </a:r>
            <a:r>
              <a:rPr sz="1350" dirty="0"/>
              <a:t> </a:t>
            </a:r>
            <a:r>
              <a:rPr sz="1350" dirty="0" err="1"/>
              <a:t>유도하고자</a:t>
            </a:r>
            <a:r>
              <a:rPr lang="ko-KR" altLang="en-US" sz="1350" dirty="0"/>
              <a:t>함</a:t>
            </a:r>
            <a:r>
              <a:rPr lang="en-US" altLang="ko-KR" sz="1350" dirty="0"/>
              <a:t>.</a:t>
            </a:r>
            <a:endParaRPr lang="en-US" sz="135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sz="1350" dirty="0" err="1"/>
              <a:t>최근</a:t>
            </a:r>
            <a:r>
              <a:rPr sz="1350" dirty="0"/>
              <a:t> </a:t>
            </a:r>
            <a:r>
              <a:rPr lang="ko-KR" altLang="en-US" sz="1350" dirty="0"/>
              <a:t>일부 </a:t>
            </a:r>
            <a:r>
              <a:rPr lang="en-US" altLang="ko-KR" sz="1350" dirty="0"/>
              <a:t>AI</a:t>
            </a:r>
            <a:r>
              <a:rPr lang="ko-KR" altLang="en-US" sz="1350" dirty="0" err="1"/>
              <a:t>를</a:t>
            </a:r>
            <a:r>
              <a:rPr lang="ko-KR" altLang="en-US" sz="1350" dirty="0"/>
              <a:t> 활용하여 미리 </a:t>
            </a:r>
            <a:r>
              <a:rPr lang="en-US" altLang="ko-KR" sz="1350" dirty="0"/>
              <a:t>NPC </a:t>
            </a:r>
            <a:r>
              <a:rPr lang="ko-KR" altLang="en-US" sz="1350" dirty="0"/>
              <a:t>대사가 적용되거나 하는 사례가 있으나 좀 더 나아가 게임 플레이 정보를 바탕으로 자연스럽고 내 플레이가 반영되는 재미를 느낄 수 있도록 기획하였고</a:t>
            </a:r>
            <a:r>
              <a:rPr sz="1350" dirty="0"/>
              <a:t> </a:t>
            </a:r>
            <a:r>
              <a:rPr sz="1350" dirty="0" err="1"/>
              <a:t>또한</a:t>
            </a:r>
            <a:r>
              <a:rPr sz="1350" dirty="0"/>
              <a:t>,</a:t>
            </a:r>
            <a:r>
              <a:rPr lang="ko-KR" altLang="en-US" sz="1350" dirty="0"/>
              <a:t> </a:t>
            </a:r>
            <a:r>
              <a:rPr lang="en-US" altLang="ko-KR" sz="1350" dirty="0"/>
              <a:t>AI</a:t>
            </a:r>
            <a:r>
              <a:rPr lang="ko-KR" altLang="en-US" sz="1350" dirty="0" err="1"/>
              <a:t>를</a:t>
            </a:r>
            <a:r>
              <a:rPr lang="ko-KR" altLang="en-US" sz="1350" dirty="0"/>
              <a:t> 활용한 스킬 생성으로 좀 더 자유로운 커맨드 입력을 통해 색다를 재미요소로 차별화를 기대</a:t>
            </a:r>
            <a:endParaRPr lang="en-US" sz="1350" dirty="0"/>
          </a:p>
        </p:txBody>
      </p:sp>
      <p:sp>
        <p:nvSpPr>
          <p:cNvPr id="11" name="Shape 7"/>
          <p:cNvSpPr/>
          <p:nvPr/>
        </p:nvSpPr>
        <p:spPr>
          <a:xfrm>
            <a:off x="6172200" y="1600200"/>
            <a:ext cx="5440680" cy="4434840"/>
          </a:xfrm>
          <a:prstGeom prst="roundRect">
            <a:avLst>
              <a:gd name="adj" fmla="val 164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Shape 8"/>
          <p:cNvSpPr/>
          <p:nvPr/>
        </p:nvSpPr>
        <p:spPr>
          <a:xfrm>
            <a:off x="6492240" y="1874520"/>
            <a:ext cx="457200" cy="457200"/>
          </a:xfrm>
          <a:prstGeom prst="ellipse">
            <a:avLst/>
          </a:prstGeom>
          <a:solidFill>
            <a:srgbClr val="24406B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680" y="1965960"/>
            <a:ext cx="274320" cy="2743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086600" y="1920240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문제 정의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6492240" y="251460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sz="1350" dirty="0" err="1">
                <a:solidFill>
                  <a:schemeClr val="bg1"/>
                </a:solidFill>
              </a:rPr>
              <a:t>AI를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활용한</a:t>
            </a:r>
            <a:r>
              <a:rPr lang="ko-KR" altLang="en-US" sz="1350" dirty="0">
                <a:solidFill>
                  <a:schemeClr val="bg1"/>
                </a:solidFill>
              </a:rPr>
              <a:t> 실시간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대사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생성</a:t>
            </a:r>
            <a:r>
              <a:rPr lang="ko-KR" altLang="en-US" sz="1350" dirty="0">
                <a:solidFill>
                  <a:schemeClr val="bg1"/>
                </a:solidFill>
              </a:rPr>
              <a:t>은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연산이</a:t>
            </a:r>
            <a:r>
              <a:rPr sz="1350" dirty="0">
                <a:solidFill>
                  <a:schemeClr val="bg1"/>
                </a:solidFill>
              </a:rPr>
              <a:t> 3~15초 </a:t>
            </a:r>
            <a:r>
              <a:rPr sz="1350" dirty="0" err="1">
                <a:solidFill>
                  <a:schemeClr val="bg1"/>
                </a:solidFill>
              </a:rPr>
              <a:t>이상의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심각한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지연을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발생시켜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인게임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맥을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완전히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끊고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플레이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경험을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해</a:t>
            </a:r>
            <a:r>
              <a:rPr lang="ko-KR" altLang="en-US" sz="1350" dirty="0">
                <a:solidFill>
                  <a:schemeClr val="bg1"/>
                </a:solidFill>
              </a:rPr>
              <a:t>침</a:t>
            </a:r>
            <a:endParaRPr lang="en-US" sz="135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sz="1350" dirty="0" err="1">
                <a:solidFill>
                  <a:schemeClr val="bg1"/>
                </a:solidFill>
              </a:rPr>
              <a:t>비동기</a:t>
            </a:r>
            <a:r>
              <a:rPr sz="1350" dirty="0">
                <a:solidFill>
                  <a:schemeClr val="bg1"/>
                </a:solidFill>
              </a:rPr>
              <a:t>(</a:t>
            </a:r>
            <a:r>
              <a:rPr sz="1350" dirty="0" err="1">
                <a:solidFill>
                  <a:schemeClr val="bg1"/>
                </a:solidFill>
              </a:rPr>
              <a:t>BackgroundTasks</a:t>
            </a:r>
            <a:r>
              <a:rPr sz="1350" dirty="0">
                <a:solidFill>
                  <a:schemeClr val="bg1"/>
                </a:solidFill>
              </a:rPr>
              <a:t>) </a:t>
            </a:r>
            <a:r>
              <a:rPr sz="1350" dirty="0" err="1">
                <a:solidFill>
                  <a:schemeClr val="bg1"/>
                </a:solidFill>
              </a:rPr>
              <a:t>방식</a:t>
            </a:r>
            <a:r>
              <a:rPr lang="ko-KR" altLang="en-US" sz="1350" dirty="0">
                <a:solidFill>
                  <a:schemeClr val="bg1"/>
                </a:solidFill>
              </a:rPr>
              <a:t> 채택 시에도</a:t>
            </a:r>
            <a:r>
              <a:rPr sz="1350" dirty="0">
                <a:solidFill>
                  <a:schemeClr val="bg1"/>
                </a:solidFill>
              </a:rPr>
              <a:t>, </a:t>
            </a:r>
            <a:r>
              <a:rPr sz="1350" dirty="0" err="1">
                <a:solidFill>
                  <a:schemeClr val="bg1"/>
                </a:solidFill>
              </a:rPr>
              <a:t>플레이어가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부활해</a:t>
            </a:r>
            <a:r>
              <a:rPr sz="1350" dirty="0">
                <a:solidFill>
                  <a:schemeClr val="bg1"/>
                </a:solidFill>
              </a:rPr>
              <a:t> 1~2초 </a:t>
            </a:r>
            <a:r>
              <a:rPr sz="1350" dirty="0" err="1">
                <a:solidFill>
                  <a:schemeClr val="bg1"/>
                </a:solidFill>
              </a:rPr>
              <a:t>내로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NPC에게</a:t>
            </a:r>
            <a:r>
              <a:rPr lang="ko-KR" altLang="en-US" sz="1350" dirty="0">
                <a:solidFill>
                  <a:schemeClr val="bg1"/>
                </a:solidFill>
              </a:rPr>
              <a:t> 말을 거는 예외사항 발생 시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캐시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준비가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lang="ko-KR" altLang="en-US" sz="1350" dirty="0">
                <a:solidFill>
                  <a:schemeClr val="bg1"/>
                </a:solidFill>
              </a:rPr>
              <a:t>되어 있지 않아 </a:t>
            </a:r>
            <a:r>
              <a:rPr lang="en-US" altLang="ko-KR" sz="1350" dirty="0">
                <a:solidFill>
                  <a:schemeClr val="bg1"/>
                </a:solidFill>
              </a:rPr>
              <a:t>AI</a:t>
            </a:r>
            <a:r>
              <a:rPr lang="ko-KR" altLang="en-US" sz="1350" dirty="0">
                <a:solidFill>
                  <a:schemeClr val="bg1"/>
                </a:solidFill>
              </a:rPr>
              <a:t>의 대사 생성 연산 딜레이가 발생</a:t>
            </a:r>
            <a:endParaRPr lang="en-US" sz="135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sz="1350" dirty="0" err="1">
                <a:solidFill>
                  <a:schemeClr val="bg1"/>
                </a:solidFill>
              </a:rPr>
              <a:t>사망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연출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대기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시간을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활용한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동기식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사전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생성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설계로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대화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대기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sz="1350" dirty="0" err="1">
                <a:solidFill>
                  <a:schemeClr val="bg1"/>
                </a:solidFill>
              </a:rPr>
              <a:t>시간을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lang="ko-KR" altLang="en-US" sz="1350" dirty="0">
                <a:solidFill>
                  <a:schemeClr val="bg1"/>
                </a:solidFill>
              </a:rPr>
              <a:t>약 </a:t>
            </a:r>
            <a:r>
              <a:rPr sz="1350" dirty="0">
                <a:solidFill>
                  <a:schemeClr val="bg1"/>
                </a:solidFill>
              </a:rPr>
              <a:t>0.03초로 </a:t>
            </a:r>
            <a:r>
              <a:rPr sz="1350" dirty="0" err="1">
                <a:solidFill>
                  <a:schemeClr val="bg1"/>
                </a:solidFill>
              </a:rPr>
              <a:t>줄여</a:t>
            </a:r>
            <a:r>
              <a:rPr sz="1350" dirty="0">
                <a:solidFill>
                  <a:schemeClr val="bg1"/>
                </a:solidFill>
              </a:rPr>
              <a:t> </a:t>
            </a:r>
            <a:r>
              <a:rPr lang="ko-KR" altLang="en-US" sz="1350" dirty="0">
                <a:solidFill>
                  <a:schemeClr val="bg1"/>
                </a:solidFill>
              </a:rPr>
              <a:t>흐름이 끊어지는 플레이 경험을 </a:t>
            </a:r>
            <a:r>
              <a:rPr sz="1350" dirty="0" err="1">
                <a:solidFill>
                  <a:schemeClr val="bg1"/>
                </a:solidFill>
              </a:rPr>
              <a:t>제거</a:t>
            </a:r>
            <a:r>
              <a:rPr lang="ko-KR" altLang="en-US" sz="1350" dirty="0">
                <a:solidFill>
                  <a:schemeClr val="bg1"/>
                </a:solidFill>
              </a:rPr>
              <a:t>함</a:t>
            </a:r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6" name="Text 1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개발 배경 및 문제 정의</a:t>
            </a:r>
            <a:endParaRPr lang="en-US" sz="900" dirty="0"/>
          </a:p>
        </p:txBody>
      </p:sp>
      <p:sp>
        <p:nvSpPr>
          <p:cNvPr id="17" name="Text 12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GOALS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프로젝트 목표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96596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Shape 4"/>
          <p:cNvSpPr/>
          <p:nvPr/>
        </p:nvSpPr>
        <p:spPr>
          <a:xfrm>
            <a:off x="548640" y="1965960"/>
            <a:ext cx="3520440" cy="822960"/>
          </a:xfrm>
          <a:prstGeom prst="rect">
            <a:avLst/>
          </a:prstGeom>
          <a:solidFill>
            <a:srgbClr val="0F1F3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Shape 5"/>
          <p:cNvSpPr/>
          <p:nvPr/>
        </p:nvSpPr>
        <p:spPr>
          <a:xfrm>
            <a:off x="548640" y="1965960"/>
            <a:ext cx="3520440" cy="822960"/>
          </a:xfrm>
          <a:prstGeom prst="roundRect">
            <a:avLst>
              <a:gd name="adj" fmla="val 8889"/>
            </a:avLst>
          </a:prstGeom>
          <a:solidFill>
            <a:srgbClr val="0F1F3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Shape 6"/>
          <p:cNvSpPr/>
          <p:nvPr/>
        </p:nvSpPr>
        <p:spPr>
          <a:xfrm>
            <a:off x="548640" y="2377440"/>
            <a:ext cx="3520440" cy="411480"/>
          </a:xfrm>
          <a:prstGeom prst="rect">
            <a:avLst/>
          </a:prstGeom>
          <a:solidFill>
            <a:srgbClr val="0F1F3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Shape 7"/>
          <p:cNvSpPr/>
          <p:nvPr/>
        </p:nvSpPr>
        <p:spPr>
          <a:xfrm>
            <a:off x="777240" y="2148840"/>
            <a:ext cx="457200" cy="457200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2240280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71600" y="21488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목표 1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822960" y="301752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300" dirty="0" err="1"/>
              <a:t>누적</a:t>
            </a:r>
            <a:r>
              <a:rPr lang="ko-KR" altLang="en-US" sz="1300" dirty="0"/>
              <a:t>된</a:t>
            </a:r>
            <a:r>
              <a:rPr sz="1300" dirty="0"/>
              <a:t> </a:t>
            </a:r>
            <a:r>
              <a:rPr sz="1300" dirty="0" err="1"/>
              <a:t>선조들의</a:t>
            </a:r>
            <a:r>
              <a:rPr sz="1300" dirty="0"/>
              <a:t> </a:t>
            </a:r>
            <a:r>
              <a:rPr sz="1300" dirty="0" err="1"/>
              <a:t>죽음을</a:t>
            </a:r>
            <a:r>
              <a:rPr sz="1300" dirty="0"/>
              <a:t> </a:t>
            </a:r>
            <a:r>
              <a:rPr sz="1300" dirty="0" err="1"/>
              <a:t>기반으로</a:t>
            </a:r>
            <a:r>
              <a:rPr sz="1300" dirty="0"/>
              <a:t> </a:t>
            </a:r>
            <a:r>
              <a:rPr sz="1300" dirty="0" err="1"/>
              <a:t>문지기</a:t>
            </a:r>
            <a:r>
              <a:rPr sz="1300" dirty="0"/>
              <a:t> NPC </a:t>
            </a:r>
            <a:r>
              <a:rPr sz="1300" dirty="0" err="1"/>
              <a:t>조언</a:t>
            </a:r>
            <a:r>
              <a:rPr sz="1300" dirty="0"/>
              <a:t> </a:t>
            </a:r>
            <a:r>
              <a:rPr sz="1300" dirty="0" err="1"/>
              <a:t>시스템</a:t>
            </a:r>
            <a:r>
              <a:rPr sz="1300" dirty="0"/>
              <a:t> </a:t>
            </a:r>
            <a:r>
              <a:rPr sz="1300" dirty="0" err="1"/>
              <a:t>구축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822960" y="438912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150" i="1" dirty="0">
                <a:solidFill>
                  <a:schemeClr val="bg2">
                    <a:lumMod val="50000"/>
                  </a:schemeClr>
                </a:solidFill>
              </a:rPr>
              <a:t>반복하여 동일한 텍스트가 노출되지 않음으로 써 장르 특성상 반복 플레이의 지루함 개선 및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몰입감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증</a:t>
            </a:r>
            <a:r>
              <a:rPr lang="ko-KR" altLang="en-US" sz="1150" i="1" dirty="0">
                <a:solidFill>
                  <a:schemeClr val="bg2">
                    <a:lumMod val="50000"/>
                  </a:schemeClr>
                </a:solidFill>
              </a:rPr>
              <a:t>가</a:t>
            </a:r>
            <a:endParaRPr lang="en-US" sz="115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5" name="Shape 11"/>
          <p:cNvSpPr/>
          <p:nvPr/>
        </p:nvSpPr>
        <p:spPr>
          <a:xfrm>
            <a:off x="4389120" y="196596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6" name="Shape 12"/>
          <p:cNvSpPr/>
          <p:nvPr/>
        </p:nvSpPr>
        <p:spPr>
          <a:xfrm>
            <a:off x="4389120" y="1965960"/>
            <a:ext cx="3520440" cy="822960"/>
          </a:xfrm>
          <a:prstGeom prst="rect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7" name="Shape 13"/>
          <p:cNvSpPr/>
          <p:nvPr/>
        </p:nvSpPr>
        <p:spPr>
          <a:xfrm>
            <a:off x="4389120" y="1965960"/>
            <a:ext cx="3520440" cy="822960"/>
          </a:xfrm>
          <a:prstGeom prst="roundRect">
            <a:avLst>
              <a:gd name="adj" fmla="val 8889"/>
            </a:avLst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8" name="Shape 14"/>
          <p:cNvSpPr/>
          <p:nvPr/>
        </p:nvSpPr>
        <p:spPr>
          <a:xfrm>
            <a:off x="4389120" y="2377440"/>
            <a:ext cx="3520440" cy="411480"/>
          </a:xfrm>
          <a:prstGeom prst="rect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19" name="Shape 15"/>
          <p:cNvSpPr/>
          <p:nvPr/>
        </p:nvSpPr>
        <p:spPr>
          <a:xfrm>
            <a:off x="4617720" y="2148840"/>
            <a:ext cx="457200" cy="457200"/>
          </a:xfrm>
          <a:prstGeom prst="ellipse">
            <a:avLst/>
          </a:prstGeom>
          <a:solidFill>
            <a:srgbClr val="0A5A61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160" y="2240280"/>
            <a:ext cx="274320" cy="27432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5212080" y="21488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목표 2</a:t>
            </a:r>
            <a:endParaRPr lang="en-US" sz="1700" dirty="0"/>
          </a:p>
        </p:txBody>
      </p:sp>
      <p:sp>
        <p:nvSpPr>
          <p:cNvPr id="22" name="Text 17"/>
          <p:cNvSpPr/>
          <p:nvPr/>
        </p:nvSpPr>
        <p:spPr>
          <a:xfrm>
            <a:off x="4663440" y="301752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300" dirty="0" err="1"/>
              <a:t>텍스트</a:t>
            </a:r>
            <a:r>
              <a:rPr sz="1300" dirty="0"/>
              <a:t> </a:t>
            </a:r>
            <a:r>
              <a:rPr sz="1300" dirty="0" err="1"/>
              <a:t>입력을</a:t>
            </a:r>
            <a:r>
              <a:rPr sz="1300" dirty="0"/>
              <a:t> </a:t>
            </a:r>
            <a:r>
              <a:rPr sz="1300" dirty="0" err="1"/>
              <a:t>레벨</a:t>
            </a:r>
            <a:r>
              <a:rPr sz="1300" dirty="0"/>
              <a:t> </a:t>
            </a:r>
            <a:r>
              <a:rPr lang="ko-KR" altLang="en-US" sz="1300" dirty="0"/>
              <a:t>밸런스에</a:t>
            </a:r>
            <a:r>
              <a:rPr sz="1300" dirty="0"/>
              <a:t> </a:t>
            </a:r>
            <a:r>
              <a:rPr sz="1300" dirty="0" err="1"/>
              <a:t>맞춰</a:t>
            </a:r>
            <a:r>
              <a:rPr sz="1300" dirty="0"/>
              <a:t> </a:t>
            </a:r>
            <a:r>
              <a:rPr sz="1300" dirty="0" err="1"/>
              <a:t>실시간</a:t>
            </a:r>
            <a:r>
              <a:rPr sz="1300" dirty="0"/>
              <a:t> </a:t>
            </a:r>
            <a:r>
              <a:rPr sz="1300" dirty="0" err="1"/>
              <a:t>제어하는</a:t>
            </a:r>
            <a:r>
              <a:rPr sz="1300" dirty="0"/>
              <a:t> AI </a:t>
            </a:r>
            <a:r>
              <a:rPr sz="1300" dirty="0" err="1"/>
              <a:t>스킬</a:t>
            </a:r>
            <a:r>
              <a:rPr sz="1300" dirty="0"/>
              <a:t> </a:t>
            </a:r>
            <a:r>
              <a:rPr sz="1300" dirty="0" err="1"/>
              <a:t>생성</a:t>
            </a:r>
            <a:r>
              <a:rPr lang="ko-KR" altLang="en-US" sz="1300" dirty="0"/>
              <a:t> 및</a:t>
            </a:r>
            <a:r>
              <a:rPr sz="1300" dirty="0"/>
              <a:t> </a:t>
            </a:r>
            <a:r>
              <a:rPr sz="1300" dirty="0" err="1"/>
              <a:t>백엔드</a:t>
            </a:r>
            <a:r>
              <a:rPr sz="1300" dirty="0"/>
              <a:t> </a:t>
            </a:r>
            <a:r>
              <a:rPr sz="1300" dirty="0" err="1"/>
              <a:t>연동</a:t>
            </a:r>
            <a:endParaRPr lang="en-US" sz="1300" dirty="0"/>
          </a:p>
        </p:txBody>
      </p:sp>
      <p:sp>
        <p:nvSpPr>
          <p:cNvPr id="23" name="Text 18"/>
          <p:cNvSpPr/>
          <p:nvPr/>
        </p:nvSpPr>
        <p:spPr>
          <a:xfrm>
            <a:off x="4663440" y="438912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입력된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스킬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강도를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ko-KR" altLang="en-US" sz="1150" i="1" dirty="0">
                <a:solidFill>
                  <a:schemeClr val="bg2">
                    <a:lumMod val="50000"/>
                  </a:schemeClr>
                </a:solidFill>
              </a:rPr>
              <a:t>밸런스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한도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내</a:t>
            </a:r>
            <a:r>
              <a:rPr lang="ko-KR" altLang="en-US" sz="1150" i="1" dirty="0">
                <a:solidFill>
                  <a:schemeClr val="bg2">
                    <a:lumMod val="50000"/>
                  </a:schemeClr>
                </a:solidFill>
              </a:rPr>
              <a:t>에서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보정하여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밸런스가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무너지지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않도록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sz="1150" i="1" dirty="0" err="1">
                <a:solidFill>
                  <a:schemeClr val="bg2">
                    <a:lumMod val="50000"/>
                  </a:schemeClr>
                </a:solidFill>
              </a:rPr>
              <a:t>자동</a:t>
            </a:r>
            <a:r>
              <a:rPr sz="1150" i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ko-KR" altLang="en-US" sz="1150" i="1" dirty="0">
                <a:solidFill>
                  <a:schemeClr val="bg2">
                    <a:lumMod val="50000"/>
                  </a:schemeClr>
                </a:solidFill>
              </a:rPr>
              <a:t>제어 및 반복되지 않은 스킬로 지루함 감소</a:t>
            </a:r>
            <a:endParaRPr lang="en-US" sz="115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4" name="Shape 19"/>
          <p:cNvSpPr/>
          <p:nvPr/>
        </p:nvSpPr>
        <p:spPr>
          <a:xfrm>
            <a:off x="8229600" y="1965960"/>
            <a:ext cx="352044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5" name="Shape 20"/>
          <p:cNvSpPr/>
          <p:nvPr/>
        </p:nvSpPr>
        <p:spPr>
          <a:xfrm>
            <a:off x="8229600" y="1965960"/>
            <a:ext cx="3520440" cy="822960"/>
          </a:xfrm>
          <a:prstGeom prst="rect">
            <a:avLst/>
          </a:prstGeom>
          <a:solidFill>
            <a:srgbClr val="0F1F3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6" name="Shape 21"/>
          <p:cNvSpPr/>
          <p:nvPr/>
        </p:nvSpPr>
        <p:spPr>
          <a:xfrm>
            <a:off x="8229600" y="1965960"/>
            <a:ext cx="3520440" cy="822960"/>
          </a:xfrm>
          <a:prstGeom prst="roundRect">
            <a:avLst>
              <a:gd name="adj" fmla="val 8889"/>
            </a:avLst>
          </a:prstGeom>
          <a:solidFill>
            <a:srgbClr val="0F1F3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7" name="Shape 22"/>
          <p:cNvSpPr/>
          <p:nvPr/>
        </p:nvSpPr>
        <p:spPr>
          <a:xfrm>
            <a:off x="8229600" y="2377440"/>
            <a:ext cx="3520440" cy="411480"/>
          </a:xfrm>
          <a:prstGeom prst="rect">
            <a:avLst/>
          </a:prstGeom>
          <a:solidFill>
            <a:srgbClr val="0F1F3D"/>
          </a:solidFill>
          <a:ln/>
        </p:spPr>
        <p:txBody>
          <a:bodyPr/>
          <a:lstStyle/>
          <a:p>
            <a:endParaRPr/>
          </a:p>
        </p:txBody>
      </p:sp>
      <p:sp>
        <p:nvSpPr>
          <p:cNvPr id="28" name="Shape 23"/>
          <p:cNvSpPr/>
          <p:nvPr/>
        </p:nvSpPr>
        <p:spPr>
          <a:xfrm>
            <a:off x="8458200" y="2148840"/>
            <a:ext cx="457200" cy="457200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9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0" y="2240280"/>
            <a:ext cx="274320" cy="274320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9052560" y="21488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목표 3</a:t>
            </a:r>
            <a:endParaRPr lang="en-US" sz="1700" dirty="0"/>
          </a:p>
        </p:txBody>
      </p:sp>
      <p:sp>
        <p:nvSpPr>
          <p:cNvPr id="31" name="Text 25"/>
          <p:cNvSpPr/>
          <p:nvPr/>
        </p:nvSpPr>
        <p:spPr>
          <a:xfrm>
            <a:off x="8503920" y="301752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/>
              <a:t>AI</a:t>
            </a:r>
            <a:r>
              <a:rPr lang="ko-KR" altLang="en-US" sz="1300" dirty="0"/>
              <a:t>로 생성된 정보들을 </a:t>
            </a:r>
            <a:r>
              <a:rPr lang="en-US" altLang="ko-KR" sz="1300" dirty="0"/>
              <a:t>DB</a:t>
            </a:r>
            <a:r>
              <a:rPr lang="ko-KR" altLang="en-US" sz="1300" dirty="0" err="1"/>
              <a:t>에</a:t>
            </a:r>
            <a:r>
              <a:rPr lang="ko-KR" altLang="en-US" sz="1300" dirty="0"/>
              <a:t> 저장하여 개선 및 문제점 수정을 위한 히스토리 저장</a:t>
            </a:r>
            <a:endParaRPr lang="en-US" sz="1300" dirty="0"/>
          </a:p>
        </p:txBody>
      </p:sp>
      <p:sp>
        <p:nvSpPr>
          <p:cNvPr id="32" name="Text 26"/>
          <p:cNvSpPr/>
          <p:nvPr/>
        </p:nvSpPr>
        <p:spPr>
          <a:xfrm>
            <a:off x="8503920" y="4389120"/>
            <a:ext cx="2971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150" i="1" dirty="0">
                <a:solidFill>
                  <a:schemeClr val="bg2">
                    <a:lumMod val="50000"/>
                  </a:schemeClr>
                </a:solidFill>
              </a:rPr>
              <a:t>개선 및 문제점 수정에 사용할 수 있는 메타 데이터 확보</a:t>
            </a:r>
            <a:endParaRPr lang="en-US" sz="1150" i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3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프로젝트 목표</a:t>
            </a:r>
            <a:endParaRPr lang="en-US" sz="900" dirty="0"/>
          </a:p>
        </p:txBody>
      </p:sp>
      <p:sp>
        <p:nvSpPr>
          <p:cNvPr id="34" name="Text 28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KEY FEATURES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주요 기능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Shape 4"/>
          <p:cNvSpPr/>
          <p:nvPr/>
        </p:nvSpPr>
        <p:spPr>
          <a:xfrm>
            <a:off x="777240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" y="2029968"/>
            <a:ext cx="283464" cy="2834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417320" y="189280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1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777240" y="256032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00" dirty="0" err="1"/>
              <a:t>세대</a:t>
            </a:r>
            <a:r>
              <a:rPr sz="1200" dirty="0"/>
              <a:t> </a:t>
            </a:r>
            <a:r>
              <a:rPr sz="1200" dirty="0" err="1"/>
              <a:t>정보</a:t>
            </a:r>
            <a:r>
              <a:rPr lang="ko-KR" altLang="en-US" sz="1200" dirty="0"/>
              <a:t> 순차 증가</a:t>
            </a:r>
            <a:r>
              <a:rPr sz="1200" dirty="0"/>
              <a:t> </a:t>
            </a:r>
            <a:r>
              <a:rPr sz="1200" dirty="0" err="1"/>
              <a:t>및</a:t>
            </a:r>
            <a:r>
              <a:rPr sz="1200" dirty="0"/>
              <a:t> </a:t>
            </a:r>
            <a:r>
              <a:rPr sz="1200" dirty="0" err="1"/>
              <a:t>랜덤</a:t>
            </a:r>
            <a:r>
              <a:rPr sz="1200" dirty="0"/>
              <a:t> </a:t>
            </a:r>
            <a:r>
              <a:rPr sz="1200" dirty="0" err="1"/>
              <a:t>이름</a:t>
            </a:r>
            <a:r>
              <a:rPr sz="1200" dirty="0"/>
              <a:t> </a:t>
            </a:r>
            <a:r>
              <a:rPr lang="ko-KR" altLang="en-US" sz="1200" dirty="0"/>
              <a:t>생성 및 </a:t>
            </a:r>
            <a:r>
              <a:rPr lang="en-US" altLang="ko-KR" sz="1200" dirty="0"/>
              <a:t>DB </a:t>
            </a:r>
            <a:r>
              <a:rPr lang="ko-KR" altLang="en-US" sz="1200" dirty="0"/>
              <a:t>저장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370832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Shape 8"/>
          <p:cNvSpPr/>
          <p:nvPr/>
        </p:nvSpPr>
        <p:spPr>
          <a:xfrm>
            <a:off x="4599432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9160" y="2029968"/>
            <a:ext cx="283464" cy="28346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239512" y="189280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2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4599432" y="256032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/>
              <a:t>DB</a:t>
            </a:r>
            <a:r>
              <a:rPr lang="ko-KR" altLang="en-US" sz="1200" dirty="0" err="1"/>
              <a:t>에</a:t>
            </a:r>
            <a:r>
              <a:rPr lang="ko-KR" altLang="en-US" sz="1200" dirty="0"/>
              <a:t> 저장된 세대 정보를 기반으로 </a:t>
            </a:r>
            <a:r>
              <a:rPr sz="1200" dirty="0" err="1"/>
              <a:t>사전</a:t>
            </a:r>
            <a:r>
              <a:rPr sz="1200" dirty="0"/>
              <a:t> </a:t>
            </a:r>
            <a:r>
              <a:rPr sz="1200" dirty="0" err="1"/>
              <a:t>대사</a:t>
            </a:r>
            <a:r>
              <a:rPr sz="1200" dirty="0"/>
              <a:t> </a:t>
            </a:r>
            <a:r>
              <a:rPr sz="1200" dirty="0" err="1"/>
              <a:t>생성</a:t>
            </a:r>
            <a:r>
              <a:rPr sz="1200" dirty="0"/>
              <a:t> </a:t>
            </a:r>
            <a:r>
              <a:rPr sz="1200" dirty="0" err="1"/>
              <a:t>및</a:t>
            </a:r>
            <a:r>
              <a:rPr sz="1200" dirty="0"/>
              <a:t> DB </a:t>
            </a:r>
            <a:r>
              <a:rPr sz="1200" dirty="0" err="1"/>
              <a:t>캐싱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8193024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Shape 12"/>
          <p:cNvSpPr/>
          <p:nvPr/>
        </p:nvSpPr>
        <p:spPr>
          <a:xfrm>
            <a:off x="8421624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352" y="2029968"/>
            <a:ext cx="283464" cy="28346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9061704" y="189280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3</a:t>
            </a:r>
            <a:endParaRPr lang="en-US" sz="1550" dirty="0"/>
          </a:p>
        </p:txBody>
      </p:sp>
      <p:sp>
        <p:nvSpPr>
          <p:cNvPr id="20" name="Text 14"/>
          <p:cNvSpPr/>
          <p:nvPr/>
        </p:nvSpPr>
        <p:spPr>
          <a:xfrm>
            <a:off x="8421624" y="256032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 err="1"/>
              <a:t>Npc</a:t>
            </a:r>
            <a:r>
              <a:rPr lang="ko-KR" altLang="en-US" sz="1200" dirty="0"/>
              <a:t>와</a:t>
            </a:r>
            <a:r>
              <a:rPr sz="1200" dirty="0"/>
              <a:t> </a:t>
            </a:r>
            <a:r>
              <a:rPr lang="ko-KR" altLang="en-US" sz="1200" dirty="0"/>
              <a:t>대화 시 </a:t>
            </a:r>
            <a:r>
              <a:rPr sz="1200" dirty="0" err="1"/>
              <a:t>대사</a:t>
            </a:r>
            <a:r>
              <a:rPr lang="ko-KR" altLang="en-US" sz="1200" dirty="0"/>
              <a:t> 노출을</a:t>
            </a:r>
            <a:r>
              <a:rPr sz="1200" dirty="0"/>
              <a:t> </a:t>
            </a:r>
            <a:r>
              <a:rPr lang="ko-KR" altLang="en-US" sz="1200" dirty="0"/>
              <a:t>시각적인 </a:t>
            </a:r>
            <a:r>
              <a:rPr sz="1200" dirty="0" err="1"/>
              <a:t>타자기</a:t>
            </a:r>
            <a:r>
              <a:rPr sz="1200" dirty="0"/>
              <a:t> </a:t>
            </a:r>
            <a:r>
              <a:rPr sz="1200" dirty="0" err="1"/>
              <a:t>효과</a:t>
            </a:r>
            <a:r>
              <a:rPr lang="ko-KR" altLang="en-US" sz="1200" dirty="0"/>
              <a:t>로 표현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548640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2" name="Shape 16"/>
          <p:cNvSpPr/>
          <p:nvPr/>
        </p:nvSpPr>
        <p:spPr>
          <a:xfrm>
            <a:off x="777240" y="4142232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968" y="4251960"/>
            <a:ext cx="283464" cy="28346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417320" y="41148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4</a:t>
            </a:r>
            <a:endParaRPr lang="en-US" sz="1550" dirty="0"/>
          </a:p>
        </p:txBody>
      </p:sp>
      <p:sp>
        <p:nvSpPr>
          <p:cNvPr id="25" name="Text 18"/>
          <p:cNvSpPr/>
          <p:nvPr/>
        </p:nvSpPr>
        <p:spPr>
          <a:xfrm>
            <a:off x="777240" y="4782312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00" dirty="0" err="1"/>
              <a:t>데이터베이스</a:t>
            </a:r>
            <a:r>
              <a:rPr lang="ko-KR" altLang="en-US" sz="1200" dirty="0"/>
              <a:t>의 정보를 인자로 전달하여 </a:t>
            </a:r>
            <a:r>
              <a:rPr lang="en-US" altLang="ko-KR" sz="1200" dirty="0"/>
              <a:t>AI</a:t>
            </a:r>
            <a:r>
              <a:rPr lang="ko-KR" altLang="en-US" sz="1200" dirty="0"/>
              <a:t>에게 프롬프트로 전달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4370832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7" name="Shape 20"/>
          <p:cNvSpPr/>
          <p:nvPr/>
        </p:nvSpPr>
        <p:spPr>
          <a:xfrm>
            <a:off x="4599432" y="4142232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9160" y="4251960"/>
            <a:ext cx="283464" cy="28346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239512" y="41148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5</a:t>
            </a:r>
            <a:endParaRPr lang="en-US" sz="1550" dirty="0"/>
          </a:p>
        </p:txBody>
      </p:sp>
      <p:sp>
        <p:nvSpPr>
          <p:cNvPr id="30" name="Text 22"/>
          <p:cNvSpPr/>
          <p:nvPr/>
        </p:nvSpPr>
        <p:spPr>
          <a:xfrm>
            <a:off x="4599432" y="4782312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00" dirty="0"/>
              <a:t>AI </a:t>
            </a:r>
            <a:r>
              <a:rPr sz="1200" dirty="0" err="1"/>
              <a:t>기반</a:t>
            </a:r>
            <a:r>
              <a:rPr sz="1200" dirty="0"/>
              <a:t> </a:t>
            </a:r>
            <a:r>
              <a:rPr sz="1200" dirty="0" err="1"/>
              <a:t>오토</a:t>
            </a:r>
            <a:r>
              <a:rPr sz="1200" dirty="0"/>
              <a:t> </a:t>
            </a:r>
            <a:r>
              <a:rPr sz="1200" dirty="0" err="1"/>
              <a:t>밸런스</a:t>
            </a:r>
            <a:r>
              <a:rPr sz="1200" dirty="0"/>
              <a:t> </a:t>
            </a:r>
            <a:r>
              <a:rPr sz="1200" dirty="0" err="1"/>
              <a:t>스킬</a:t>
            </a:r>
            <a:r>
              <a:rPr lang="ko-KR" altLang="en-US" sz="1200" dirty="0"/>
              <a:t>기능으로</a:t>
            </a:r>
            <a:r>
              <a:rPr sz="1200" dirty="0"/>
              <a:t> </a:t>
            </a:r>
            <a:r>
              <a:rPr sz="1200" dirty="0" err="1"/>
              <a:t>플레이어</a:t>
            </a:r>
            <a:r>
              <a:rPr sz="1200" dirty="0"/>
              <a:t> </a:t>
            </a:r>
            <a:r>
              <a:rPr sz="1200" dirty="0" err="1"/>
              <a:t>텍스트</a:t>
            </a:r>
            <a:r>
              <a:rPr sz="1200" dirty="0"/>
              <a:t> </a:t>
            </a:r>
            <a:r>
              <a:rPr sz="1200" dirty="0" err="1"/>
              <a:t>입력과</a:t>
            </a:r>
            <a:r>
              <a:rPr sz="1200" dirty="0"/>
              <a:t> </a:t>
            </a:r>
            <a:r>
              <a:rPr sz="1200" dirty="0" err="1"/>
              <a:t>레벨을</a:t>
            </a:r>
            <a:r>
              <a:rPr sz="1200" dirty="0"/>
              <a:t> </a:t>
            </a:r>
            <a:r>
              <a:rPr sz="1200" dirty="0" err="1"/>
              <a:t>받아</a:t>
            </a:r>
            <a:r>
              <a:rPr sz="1200" dirty="0"/>
              <a:t> </a:t>
            </a:r>
            <a:r>
              <a:rPr sz="1200" dirty="0" err="1"/>
              <a:t>스킬</a:t>
            </a:r>
            <a:r>
              <a:rPr sz="1200" dirty="0"/>
              <a:t> </a:t>
            </a:r>
            <a:r>
              <a:rPr sz="1200" dirty="0" err="1"/>
              <a:t>데이터</a:t>
            </a:r>
            <a:r>
              <a:rPr sz="1200" dirty="0"/>
              <a:t> </a:t>
            </a:r>
            <a:r>
              <a:rPr sz="1200" dirty="0" err="1"/>
              <a:t>자동</a:t>
            </a:r>
            <a:r>
              <a:rPr sz="1200" dirty="0"/>
              <a:t> </a:t>
            </a:r>
            <a:r>
              <a:rPr sz="1200" dirty="0" err="1"/>
              <a:t>생성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Ex ) </a:t>
            </a:r>
            <a:r>
              <a:rPr lang="ko-KR" altLang="en-US" sz="1200" dirty="0"/>
              <a:t>데미지</a:t>
            </a:r>
            <a:r>
              <a:rPr lang="en-US" altLang="ko-KR" sz="1200" dirty="0"/>
              <a:t>,</a:t>
            </a:r>
            <a:r>
              <a:rPr lang="ko-KR" altLang="en-US" sz="1200" dirty="0"/>
              <a:t> 오브젝트 스케일 등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8193024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2" name="Shape 24"/>
          <p:cNvSpPr/>
          <p:nvPr/>
        </p:nvSpPr>
        <p:spPr>
          <a:xfrm>
            <a:off x="8421624" y="4142232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1352" y="4251960"/>
            <a:ext cx="283464" cy="283464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9061704" y="411480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기능 6</a:t>
            </a:r>
            <a:endParaRPr lang="en-US" sz="1550" dirty="0"/>
          </a:p>
        </p:txBody>
      </p:sp>
      <p:sp>
        <p:nvSpPr>
          <p:cNvPr id="35" name="Text 26"/>
          <p:cNvSpPr/>
          <p:nvPr/>
        </p:nvSpPr>
        <p:spPr>
          <a:xfrm>
            <a:off x="8421624" y="4782312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ko-KR" altLang="en-US" sz="1200" dirty="0"/>
              <a:t>반복된 플레이 혹은 </a:t>
            </a:r>
            <a:r>
              <a:rPr lang="en-US" altLang="ko-KR" sz="1200" dirty="0" err="1"/>
              <a:t>npc</a:t>
            </a:r>
            <a:r>
              <a:rPr lang="ko-KR" altLang="en-US" sz="1200" dirty="0"/>
              <a:t>의 고정된 대사로 인한 지루함 해소</a:t>
            </a:r>
            <a:endParaRPr lang="en-US" sz="1200" dirty="0"/>
          </a:p>
        </p:txBody>
      </p:sp>
      <p:sp>
        <p:nvSpPr>
          <p:cNvPr id="36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주요 기능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 TECH STACK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기술 스택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Shape 4"/>
          <p:cNvSpPr/>
          <p:nvPr/>
        </p:nvSpPr>
        <p:spPr>
          <a:xfrm>
            <a:off x="777240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968" y="2029968"/>
            <a:ext cx="283464" cy="2834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77240" y="25603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Frontend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777240" y="28986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00" dirty="0">
                <a:solidFill>
                  <a:schemeClr val="bg1"/>
                </a:solidFill>
              </a:rPr>
              <a:t>Unity (C#)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Shape 7"/>
          <p:cNvSpPr/>
          <p:nvPr/>
        </p:nvSpPr>
        <p:spPr>
          <a:xfrm>
            <a:off x="4370832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2" name="Shape 8"/>
          <p:cNvSpPr/>
          <p:nvPr/>
        </p:nvSpPr>
        <p:spPr>
          <a:xfrm>
            <a:off x="4599432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9160" y="2029968"/>
            <a:ext cx="283464" cy="28346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599432" y="25603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Backend</a:t>
            </a:r>
            <a:endParaRPr lang="en-US" sz="1500" dirty="0"/>
          </a:p>
        </p:txBody>
      </p:sp>
      <p:sp>
        <p:nvSpPr>
          <p:cNvPr id="15" name="Text 10"/>
          <p:cNvSpPr/>
          <p:nvPr/>
        </p:nvSpPr>
        <p:spPr>
          <a:xfrm>
            <a:off x="4599432" y="28986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00" dirty="0" err="1">
                <a:solidFill>
                  <a:schemeClr val="bg1"/>
                </a:solidFill>
              </a:rPr>
              <a:t>FastAPI</a:t>
            </a:r>
            <a:r>
              <a:rPr sz="1200" dirty="0">
                <a:solidFill>
                  <a:schemeClr val="bg1"/>
                </a:solidFill>
              </a:rPr>
              <a:t> (Python)</a:t>
            </a:r>
            <a:r>
              <a:rPr lang="en" sz="1200" dirty="0">
                <a:solidFill>
                  <a:schemeClr val="bg1"/>
                </a:solidFill>
              </a:rPr>
              <a:t>, </a:t>
            </a:r>
            <a:r>
              <a:rPr sz="1200" dirty="0" err="1">
                <a:solidFill>
                  <a:schemeClr val="bg1"/>
                </a:solidFill>
              </a:rPr>
              <a:t>PyMySQL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Shape 11"/>
          <p:cNvSpPr/>
          <p:nvPr/>
        </p:nvSpPr>
        <p:spPr>
          <a:xfrm>
            <a:off x="8193024" y="1691640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7" name="Shape 12"/>
          <p:cNvSpPr/>
          <p:nvPr/>
        </p:nvSpPr>
        <p:spPr>
          <a:xfrm>
            <a:off x="8421624" y="1920240"/>
            <a:ext cx="502920" cy="502920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352" y="2029968"/>
            <a:ext cx="283464" cy="28346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421624" y="2560320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/ ML</a:t>
            </a:r>
            <a:endParaRPr lang="en-US" sz="1500" dirty="0"/>
          </a:p>
        </p:txBody>
      </p:sp>
      <p:sp>
        <p:nvSpPr>
          <p:cNvPr id="20" name="Text 14"/>
          <p:cNvSpPr/>
          <p:nvPr/>
        </p:nvSpPr>
        <p:spPr>
          <a:xfrm>
            <a:off x="8421624" y="2898648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00" dirty="0" err="1">
                <a:solidFill>
                  <a:schemeClr val="bg1"/>
                </a:solidFill>
              </a:rPr>
              <a:t>LangChain</a:t>
            </a:r>
            <a:r>
              <a:rPr sz="1200" dirty="0">
                <a:solidFill>
                  <a:schemeClr val="bg1"/>
                </a:solidFill>
              </a:rPr>
              <a:t>, Hugging Face API Router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Shape 15"/>
          <p:cNvSpPr/>
          <p:nvPr/>
        </p:nvSpPr>
        <p:spPr>
          <a:xfrm>
            <a:off x="548640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2" name="Shape 16"/>
          <p:cNvSpPr/>
          <p:nvPr/>
        </p:nvSpPr>
        <p:spPr>
          <a:xfrm>
            <a:off x="777240" y="4142232"/>
            <a:ext cx="502920" cy="502920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6968" y="4251960"/>
            <a:ext cx="283464" cy="28346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77240" y="478231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Database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777240" y="51206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00" dirty="0">
                <a:solidFill>
                  <a:schemeClr val="bg2">
                    <a:lumMod val="50000"/>
                  </a:schemeClr>
                </a:solidFill>
              </a:rPr>
              <a:t>MariaDB (</a:t>
            </a:r>
            <a:r>
              <a:rPr sz="1200" dirty="0" err="1">
                <a:solidFill>
                  <a:schemeClr val="bg2">
                    <a:lumMod val="50000"/>
                  </a:schemeClr>
                </a:solidFill>
              </a:rPr>
              <a:t>SQLAlchemy</a:t>
            </a:r>
            <a:r>
              <a:rPr sz="1200" dirty="0">
                <a:solidFill>
                  <a:schemeClr val="bg2">
                    <a:lumMod val="50000"/>
                  </a:schemeClr>
                </a:solidFill>
              </a:rPr>
              <a:t> ORM)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6" name="Shape 19"/>
          <p:cNvSpPr/>
          <p:nvPr/>
        </p:nvSpPr>
        <p:spPr>
          <a:xfrm>
            <a:off x="4370832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7" name="Shape 20"/>
          <p:cNvSpPr/>
          <p:nvPr/>
        </p:nvSpPr>
        <p:spPr>
          <a:xfrm>
            <a:off x="4599432" y="4142232"/>
            <a:ext cx="502920" cy="502920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8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9160" y="4251960"/>
            <a:ext cx="283464" cy="283464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4599432" y="478231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Infra / DevOps</a:t>
            </a:r>
            <a:endParaRPr lang="en-US" sz="1500" dirty="0"/>
          </a:p>
        </p:txBody>
      </p:sp>
      <p:sp>
        <p:nvSpPr>
          <p:cNvPr id="30" name="Text 22"/>
          <p:cNvSpPr/>
          <p:nvPr/>
        </p:nvSpPr>
        <p:spPr>
          <a:xfrm>
            <a:off x="4599432" y="51206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Windows, Linux, </a:t>
            </a:r>
            <a:r>
              <a:rPr sz="1200" dirty="0">
                <a:solidFill>
                  <a:schemeClr val="bg2">
                    <a:lumMod val="50000"/>
                  </a:schemeClr>
                </a:solidFill>
              </a:rPr>
              <a:t>MacOS, Python </a:t>
            </a:r>
            <a:r>
              <a:rPr sz="1200" dirty="0" err="1">
                <a:solidFill>
                  <a:schemeClr val="bg2">
                    <a:lumMod val="50000"/>
                  </a:schemeClr>
                </a:solidFill>
              </a:rPr>
              <a:t>Virtualenv</a:t>
            </a:r>
            <a:r>
              <a:rPr sz="1200" dirty="0">
                <a:solidFill>
                  <a:schemeClr val="bg2">
                    <a:lumMod val="50000"/>
                  </a:schemeClr>
                </a:solidFill>
              </a:rPr>
              <a:t> (.</a:t>
            </a:r>
            <a:r>
              <a:rPr sz="1200" dirty="0" err="1">
                <a:solidFill>
                  <a:schemeClr val="bg2">
                    <a:lumMod val="50000"/>
                  </a:schemeClr>
                </a:solidFill>
              </a:rPr>
              <a:t>venv</a:t>
            </a:r>
            <a:r>
              <a:rPr sz="1200" dirty="0">
                <a:solidFill>
                  <a:schemeClr val="bg2">
                    <a:lumMod val="50000"/>
                  </a:schemeClr>
                </a:solidFill>
              </a:rPr>
              <a:t>)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1" name="Shape 23"/>
          <p:cNvSpPr/>
          <p:nvPr/>
        </p:nvSpPr>
        <p:spPr>
          <a:xfrm>
            <a:off x="8193024" y="3913632"/>
            <a:ext cx="356616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2" name="Shape 24"/>
          <p:cNvSpPr/>
          <p:nvPr/>
        </p:nvSpPr>
        <p:spPr>
          <a:xfrm>
            <a:off x="8421624" y="4142232"/>
            <a:ext cx="502920" cy="502920"/>
          </a:xfrm>
          <a:prstGeom prst="ellipse">
            <a:avLst/>
          </a:prstGeom>
          <a:solidFill>
            <a:srgbClr val="E9F4F3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31352" y="4251960"/>
            <a:ext cx="283464" cy="283464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8421624" y="478231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협업 도구</a:t>
            </a:r>
            <a:endParaRPr lang="en-US" sz="1500" dirty="0"/>
          </a:p>
        </p:txBody>
      </p:sp>
      <p:sp>
        <p:nvSpPr>
          <p:cNvPr id="35" name="Text 26"/>
          <p:cNvSpPr/>
          <p:nvPr/>
        </p:nvSpPr>
        <p:spPr>
          <a:xfrm>
            <a:off x="8421624" y="51206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200" dirty="0" err="1">
                <a:solidFill>
                  <a:schemeClr val="bg2">
                    <a:lumMod val="50000"/>
                  </a:schemeClr>
                </a:solidFill>
              </a:rPr>
              <a:t>Git</a:t>
            </a:r>
            <a:r>
              <a:rPr lang="en-US" sz="1200" dirty="0" err="1">
                <a:solidFill>
                  <a:schemeClr val="bg2">
                    <a:lumMod val="50000"/>
                  </a:schemeClr>
                </a:solidFill>
              </a:rPr>
              <a:t>ea</a:t>
            </a:r>
            <a:r>
              <a:rPr sz="1200" dirty="0">
                <a:solidFill>
                  <a:schemeClr val="bg2">
                    <a:lumMod val="50000"/>
                  </a:schemeClr>
                </a:solidFill>
              </a:rPr>
              <a:t>, JetBrains Rider, </a:t>
            </a:r>
            <a:r>
              <a:rPr lang="en" sz="1200" dirty="0">
                <a:solidFill>
                  <a:schemeClr val="bg2">
                    <a:lumMod val="50000"/>
                  </a:schemeClr>
                </a:solidFill>
              </a:rPr>
              <a:t>VS Code, </a:t>
            </a:r>
            <a:r>
              <a:rPr lang="en-US" altLang="ko-KR" sz="1200" dirty="0">
                <a:solidFill>
                  <a:schemeClr val="bg2">
                    <a:lumMod val="50000"/>
                  </a:schemeClr>
                </a:solidFill>
              </a:rPr>
              <a:t>PyCharm, phpMyAdmin</a:t>
            </a:r>
            <a:endParaRPr lang="en-US" sz="1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6" name="Text 27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기술 스택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 ARCHITECTURE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시스템 아키텍처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685800" y="2148840"/>
            <a:ext cx="2423160" cy="3017520"/>
          </a:xfrm>
          <a:prstGeom prst="roundRect">
            <a:avLst>
              <a:gd name="adj" fmla="val 301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7" name="Shape 4"/>
          <p:cNvSpPr/>
          <p:nvPr/>
        </p:nvSpPr>
        <p:spPr>
          <a:xfrm>
            <a:off x="1577340" y="2468880"/>
            <a:ext cx="640080" cy="640080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5356" y="2596896"/>
            <a:ext cx="384048" cy="38404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2960" y="33375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Client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822960" y="374904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chemeClr val="bg1"/>
                </a:solidFill>
              </a:rPr>
              <a:t>PC</a:t>
            </a:r>
          </a:p>
        </p:txBody>
      </p:sp>
      <p:sp>
        <p:nvSpPr>
          <p:cNvPr id="11" name="Shape 7"/>
          <p:cNvSpPr/>
          <p:nvPr/>
        </p:nvSpPr>
        <p:spPr>
          <a:xfrm>
            <a:off x="3177540" y="347472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2404" y="3529584"/>
            <a:ext cx="256032" cy="256032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3611880" y="2148840"/>
            <a:ext cx="2423160" cy="3017520"/>
          </a:xfrm>
          <a:prstGeom prst="roundRect">
            <a:avLst>
              <a:gd name="adj" fmla="val 3019"/>
            </a:avLst>
          </a:prstGeom>
          <a:solidFill>
            <a:srgbClr val="0E7C86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4" name="Shape 9"/>
          <p:cNvSpPr/>
          <p:nvPr/>
        </p:nvSpPr>
        <p:spPr>
          <a:xfrm>
            <a:off x="4503420" y="2468880"/>
            <a:ext cx="640080" cy="640080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1436" y="2596896"/>
            <a:ext cx="384048" cy="384048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3749040" y="33375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API / Server</a:t>
            </a:r>
            <a:endParaRPr lang="en-US" sz="1500" dirty="0"/>
          </a:p>
        </p:txBody>
      </p:sp>
      <p:sp>
        <p:nvSpPr>
          <p:cNvPr id="17" name="Text 11"/>
          <p:cNvSpPr/>
          <p:nvPr/>
        </p:nvSpPr>
        <p:spPr>
          <a:xfrm>
            <a:off x="3749040" y="374904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sz="1150" dirty="0" err="1">
                <a:solidFill>
                  <a:schemeClr val="bg1"/>
                </a:solidFill>
              </a:rPr>
              <a:t>FastAPI</a:t>
            </a:r>
            <a:r>
              <a:rPr lang="ko-KR" altLang="en-US" sz="1150" dirty="0">
                <a:solidFill>
                  <a:schemeClr val="bg1"/>
                </a:solidFill>
              </a:rPr>
              <a:t> </a:t>
            </a:r>
            <a:r>
              <a:rPr lang="en" altLang="ko-KR" sz="1150" dirty="0">
                <a:solidFill>
                  <a:schemeClr val="bg1"/>
                </a:solidFill>
              </a:rPr>
              <a:t>/ </a:t>
            </a:r>
            <a:r>
              <a:rPr lang="en" altLang="ko-KR" sz="1150" dirty="0" err="1">
                <a:solidFill>
                  <a:schemeClr val="bg1"/>
                </a:solidFill>
              </a:rPr>
              <a:t>Proxmox</a:t>
            </a:r>
            <a:endParaRPr lang="en-US" sz="1150" dirty="0">
              <a:solidFill>
                <a:schemeClr val="bg1"/>
              </a:solidFill>
            </a:endParaRPr>
          </a:p>
        </p:txBody>
      </p:sp>
      <p:sp>
        <p:nvSpPr>
          <p:cNvPr id="18" name="Shape 12"/>
          <p:cNvSpPr/>
          <p:nvPr/>
        </p:nvSpPr>
        <p:spPr>
          <a:xfrm>
            <a:off x="6103620" y="347472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484" y="3529584"/>
            <a:ext cx="256032" cy="256032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6537960" y="2148840"/>
            <a:ext cx="2423160" cy="3017520"/>
          </a:xfrm>
          <a:prstGeom prst="roundRect">
            <a:avLst>
              <a:gd name="adj" fmla="val 3019"/>
            </a:avLst>
          </a:prstGeom>
          <a:solidFill>
            <a:srgbClr val="0F1F3D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 dirty="0"/>
          </a:p>
        </p:txBody>
      </p:sp>
      <p:sp>
        <p:nvSpPr>
          <p:cNvPr id="21" name="Shape 14"/>
          <p:cNvSpPr/>
          <p:nvPr/>
        </p:nvSpPr>
        <p:spPr>
          <a:xfrm>
            <a:off x="7429500" y="2468880"/>
            <a:ext cx="640080" cy="640080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2" name="Image 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7516" y="2596896"/>
            <a:ext cx="384048" cy="384048"/>
          </a:xfrm>
          <a:prstGeom prst="rect">
            <a:avLst/>
          </a:prstGeom>
        </p:spPr>
      </p:pic>
      <p:sp>
        <p:nvSpPr>
          <p:cNvPr id="23" name="Text 15"/>
          <p:cNvSpPr/>
          <p:nvPr/>
        </p:nvSpPr>
        <p:spPr>
          <a:xfrm>
            <a:off x="6675120" y="33375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Engine</a:t>
            </a:r>
            <a:endParaRPr lang="en-US" sz="1500" dirty="0"/>
          </a:p>
        </p:txBody>
      </p:sp>
      <p:sp>
        <p:nvSpPr>
          <p:cNvPr id="24" name="Text 16"/>
          <p:cNvSpPr/>
          <p:nvPr/>
        </p:nvSpPr>
        <p:spPr>
          <a:xfrm>
            <a:off x="6675120" y="374904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sz="1150" dirty="0" err="1">
                <a:solidFill>
                  <a:schemeClr val="bg1"/>
                </a:solidFill>
              </a:rPr>
              <a:t>LangChain</a:t>
            </a:r>
            <a:r>
              <a:rPr sz="1150" dirty="0">
                <a:solidFill>
                  <a:schemeClr val="bg1"/>
                </a:solidFill>
              </a:rPr>
              <a:t> LLM Chain </a:t>
            </a:r>
            <a:r>
              <a:rPr lang="en-US" sz="1150" dirty="0">
                <a:solidFill>
                  <a:schemeClr val="bg1"/>
                </a:solidFill>
              </a:rPr>
              <a:t>, </a:t>
            </a:r>
            <a:r>
              <a:rPr sz="1150" dirty="0">
                <a:solidFill>
                  <a:schemeClr val="bg1"/>
                </a:solidFill>
              </a:rPr>
              <a:t>Qwen3-8B</a:t>
            </a:r>
            <a:endParaRPr lang="en-US" sz="1150" dirty="0">
              <a:solidFill>
                <a:schemeClr val="bg1"/>
              </a:solidFill>
            </a:endParaRPr>
          </a:p>
        </p:txBody>
      </p:sp>
      <p:sp>
        <p:nvSpPr>
          <p:cNvPr id="25" name="Shape 17"/>
          <p:cNvSpPr/>
          <p:nvPr/>
        </p:nvSpPr>
        <p:spPr>
          <a:xfrm>
            <a:off x="9029700" y="3474720"/>
            <a:ext cx="365760" cy="36576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4564" y="3529584"/>
            <a:ext cx="256032" cy="256032"/>
          </a:xfrm>
          <a:prstGeom prst="rect">
            <a:avLst/>
          </a:prstGeom>
        </p:spPr>
      </p:pic>
      <p:sp>
        <p:nvSpPr>
          <p:cNvPr id="27" name="Shape 18"/>
          <p:cNvSpPr/>
          <p:nvPr/>
        </p:nvSpPr>
        <p:spPr>
          <a:xfrm>
            <a:off x="9464040" y="2148840"/>
            <a:ext cx="2423160" cy="3017520"/>
          </a:xfrm>
          <a:prstGeom prst="roundRect">
            <a:avLst>
              <a:gd name="adj" fmla="val 3019"/>
            </a:avLst>
          </a:prstGeom>
          <a:solidFill>
            <a:srgbClr val="0E7C86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28" name="Shape 19"/>
          <p:cNvSpPr/>
          <p:nvPr/>
        </p:nvSpPr>
        <p:spPr>
          <a:xfrm>
            <a:off x="10355580" y="2468880"/>
            <a:ext cx="640080" cy="640080"/>
          </a:xfrm>
          <a:prstGeom prst="ellipse">
            <a:avLst/>
          </a:prstGeom>
          <a:solidFill>
            <a:srgbClr val="16305C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29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83596" y="2596896"/>
            <a:ext cx="384048" cy="384048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9601200" y="3337560"/>
            <a:ext cx="2148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/ Infra</a:t>
            </a:r>
            <a:endParaRPr lang="en-US" sz="1500" dirty="0"/>
          </a:p>
        </p:txBody>
      </p:sp>
      <p:sp>
        <p:nvSpPr>
          <p:cNvPr id="31" name="Text 21"/>
          <p:cNvSpPr/>
          <p:nvPr/>
        </p:nvSpPr>
        <p:spPr>
          <a:xfrm>
            <a:off x="9601200" y="3749040"/>
            <a:ext cx="2148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sz="1150" dirty="0">
                <a:solidFill>
                  <a:schemeClr val="bg1"/>
                </a:solidFill>
              </a:rPr>
              <a:t>MariaDB Engine</a:t>
            </a:r>
            <a:r>
              <a:rPr lang="en-US" sz="1150" dirty="0">
                <a:solidFill>
                  <a:schemeClr val="bg1"/>
                </a:solidFill>
              </a:rPr>
              <a:t> / </a:t>
            </a:r>
            <a:r>
              <a:rPr lang="en-US" sz="1150" dirty="0" err="1">
                <a:solidFill>
                  <a:schemeClr val="bg1"/>
                </a:solidFill>
              </a:rPr>
              <a:t>SynologyNAS</a:t>
            </a:r>
            <a:endParaRPr lang="en-US" sz="1150" dirty="0">
              <a:solidFill>
                <a:schemeClr val="bg1"/>
              </a:solidFill>
            </a:endParaRPr>
          </a:p>
        </p:txBody>
      </p:sp>
      <p:sp>
        <p:nvSpPr>
          <p:cNvPr id="32" name="Shape 22"/>
          <p:cNvSpPr/>
          <p:nvPr/>
        </p:nvSpPr>
        <p:spPr>
          <a:xfrm>
            <a:off x="685800" y="5440680"/>
            <a:ext cx="11201400" cy="914400"/>
          </a:xfrm>
          <a:prstGeom prst="roundRect">
            <a:avLst>
              <a:gd name="adj" fmla="val 8000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 sz="1250" i="1"/>
          </a:p>
        </p:txBody>
      </p:sp>
      <p:sp>
        <p:nvSpPr>
          <p:cNvPr id="33" name="Text 23"/>
          <p:cNvSpPr/>
          <p:nvPr/>
        </p:nvSpPr>
        <p:spPr>
          <a:xfrm>
            <a:off x="914400" y="5440680"/>
            <a:ext cx="10744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sz="1250" i="1" dirty="0" err="1"/>
              <a:t>유니티</a:t>
            </a:r>
            <a:r>
              <a:rPr sz="1250" i="1" dirty="0"/>
              <a:t> </a:t>
            </a:r>
            <a:r>
              <a:rPr sz="1250" i="1" dirty="0" err="1"/>
              <a:t>클라이언트가</a:t>
            </a:r>
            <a:r>
              <a:rPr sz="1250" i="1" dirty="0"/>
              <a:t> REST HTTP </a:t>
            </a:r>
            <a:r>
              <a:rPr sz="1250" i="1" dirty="0" err="1"/>
              <a:t>API를</a:t>
            </a:r>
            <a:r>
              <a:rPr sz="1250" i="1" dirty="0"/>
              <a:t> </a:t>
            </a:r>
            <a:r>
              <a:rPr sz="1250" i="1" dirty="0" err="1"/>
              <a:t>통해</a:t>
            </a:r>
            <a:r>
              <a:rPr sz="1250" i="1" dirty="0"/>
              <a:t> </a:t>
            </a:r>
            <a:r>
              <a:rPr sz="1250" i="1" dirty="0" err="1"/>
              <a:t>백엔드</a:t>
            </a:r>
            <a:r>
              <a:rPr sz="1250" i="1" dirty="0"/>
              <a:t>(</a:t>
            </a:r>
            <a:r>
              <a:rPr sz="1250" i="1" dirty="0" err="1"/>
              <a:t>FastAPI</a:t>
            </a:r>
            <a:r>
              <a:rPr sz="1250" i="1" dirty="0"/>
              <a:t>)</a:t>
            </a:r>
            <a:r>
              <a:rPr sz="1250" i="1" dirty="0" err="1"/>
              <a:t>와</a:t>
            </a:r>
            <a:r>
              <a:rPr sz="1250" i="1" dirty="0"/>
              <a:t> JSON </a:t>
            </a:r>
            <a:r>
              <a:rPr sz="1250" i="1" dirty="0" err="1"/>
              <a:t>데이터를</a:t>
            </a:r>
            <a:r>
              <a:rPr sz="1250" i="1" dirty="0"/>
              <a:t> </a:t>
            </a:r>
            <a:r>
              <a:rPr sz="1250" i="1" dirty="0" err="1"/>
              <a:t>통신합니다</a:t>
            </a:r>
            <a:r>
              <a:rPr sz="1250" i="1" dirty="0"/>
              <a:t>. </a:t>
            </a:r>
            <a:r>
              <a:rPr sz="1250" i="1" dirty="0" err="1"/>
              <a:t>사망</a:t>
            </a:r>
            <a:r>
              <a:rPr sz="1250" i="1" dirty="0"/>
              <a:t> </a:t>
            </a:r>
            <a:r>
              <a:rPr sz="1250" i="1" dirty="0" err="1"/>
              <a:t>시</a:t>
            </a:r>
            <a:r>
              <a:rPr sz="1250" i="1" dirty="0"/>
              <a:t> </a:t>
            </a:r>
            <a:r>
              <a:rPr sz="1250" i="1" dirty="0" err="1"/>
              <a:t>동기식으로</a:t>
            </a:r>
            <a:r>
              <a:rPr sz="1250" i="1" dirty="0"/>
              <a:t> AI </a:t>
            </a:r>
            <a:r>
              <a:rPr sz="1250" i="1" dirty="0" err="1"/>
              <a:t>추론을</a:t>
            </a:r>
            <a:r>
              <a:rPr sz="1250" i="1" dirty="0"/>
              <a:t> </a:t>
            </a:r>
            <a:r>
              <a:rPr sz="1250" i="1" dirty="0" err="1"/>
              <a:t>돌려</a:t>
            </a:r>
            <a:r>
              <a:rPr sz="1250" i="1" dirty="0"/>
              <a:t> </a:t>
            </a:r>
            <a:r>
              <a:rPr sz="1250" i="1" dirty="0" err="1"/>
              <a:t>MariaDB에</a:t>
            </a:r>
            <a:r>
              <a:rPr sz="1250" i="1" dirty="0"/>
              <a:t> </a:t>
            </a:r>
            <a:r>
              <a:rPr sz="1250" i="1" dirty="0" err="1"/>
              <a:t>캐싱하고</a:t>
            </a:r>
            <a:r>
              <a:rPr sz="1250" i="1" dirty="0"/>
              <a:t>, </a:t>
            </a:r>
            <a:r>
              <a:rPr sz="1250" i="1" dirty="0" err="1"/>
              <a:t>대화</a:t>
            </a:r>
            <a:r>
              <a:rPr sz="1250" i="1" dirty="0"/>
              <a:t> </a:t>
            </a:r>
            <a:r>
              <a:rPr sz="1250" i="1" dirty="0" err="1"/>
              <a:t>시에는</a:t>
            </a:r>
            <a:r>
              <a:rPr sz="1250" i="1" dirty="0"/>
              <a:t> DB </a:t>
            </a:r>
            <a:r>
              <a:rPr sz="1250" i="1" dirty="0" err="1"/>
              <a:t>캐시에서</a:t>
            </a:r>
            <a:r>
              <a:rPr sz="1250" i="1" dirty="0"/>
              <a:t> 0.03초 </a:t>
            </a:r>
            <a:r>
              <a:rPr sz="1250" i="1" dirty="0" err="1"/>
              <a:t>만에</a:t>
            </a:r>
            <a:r>
              <a:rPr sz="1250" i="1" dirty="0"/>
              <a:t> </a:t>
            </a:r>
            <a:r>
              <a:rPr sz="1250" i="1" dirty="0" err="1"/>
              <a:t>꺼내와</a:t>
            </a:r>
            <a:r>
              <a:rPr sz="1250" i="1" dirty="0"/>
              <a:t> </a:t>
            </a:r>
            <a:r>
              <a:rPr sz="1250" i="1" dirty="0" err="1"/>
              <a:t>유니티</a:t>
            </a:r>
            <a:r>
              <a:rPr sz="1250" i="1" dirty="0"/>
              <a:t> </a:t>
            </a:r>
            <a:r>
              <a:rPr sz="1250" i="1" dirty="0" err="1"/>
              <a:t>UI에</a:t>
            </a:r>
            <a:r>
              <a:rPr sz="1250" i="1" dirty="0"/>
              <a:t> </a:t>
            </a:r>
            <a:r>
              <a:rPr sz="1250" i="1" dirty="0" err="1"/>
              <a:t>즉시</a:t>
            </a:r>
            <a:r>
              <a:rPr sz="1250" i="1" dirty="0"/>
              <a:t> </a:t>
            </a:r>
            <a:r>
              <a:rPr sz="1250" i="1" dirty="0" err="1"/>
              <a:t>뿌려줍니다</a:t>
            </a:r>
            <a:r>
              <a:rPr sz="1250" i="1" dirty="0"/>
              <a:t>.</a:t>
            </a:r>
            <a:endParaRPr lang="en-US" sz="1250" i="1" dirty="0"/>
          </a:p>
        </p:txBody>
      </p:sp>
      <p:sp>
        <p:nvSpPr>
          <p:cNvPr id="34" name="Text 24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시스템 아키텍처</a:t>
            </a:r>
            <a:endParaRPr lang="en-US" sz="900" dirty="0"/>
          </a:p>
        </p:txBody>
      </p:sp>
      <p:sp>
        <p:nvSpPr>
          <p:cNvPr id="35" name="Text 25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502920"/>
            <a:ext cx="566928" cy="566928"/>
          </a:xfrm>
          <a:prstGeom prst="ellipse">
            <a:avLst/>
          </a:prstGeom>
          <a:solidFill>
            <a:srgbClr val="0E7C86"/>
          </a:solidFill>
          <a:ln/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944" y="649224"/>
            <a:ext cx="274320" cy="2743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80160" y="457200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 DATABASE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80160" y="713232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F1F3D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데이터베이스 (ERD)</a:t>
            </a:r>
            <a:endParaRPr lang="en-US" sz="3000" dirty="0"/>
          </a:p>
        </p:txBody>
      </p:sp>
      <p:sp>
        <p:nvSpPr>
          <p:cNvPr id="6" name="Shape 3"/>
          <p:cNvSpPr/>
          <p:nvPr/>
        </p:nvSpPr>
        <p:spPr>
          <a:xfrm>
            <a:off x="548640" y="1600200"/>
            <a:ext cx="7406640" cy="4434840"/>
          </a:xfrm>
          <a:prstGeom prst="roundRect">
            <a:avLst>
              <a:gd name="adj" fmla="val 1649"/>
            </a:avLst>
          </a:prstGeom>
          <a:solidFill>
            <a:srgbClr val="E9F4F3"/>
          </a:solidFill>
          <a:ln w="12700">
            <a:solidFill>
              <a:srgbClr val="E2E6EC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1" name="Shape 28"/>
          <p:cNvSpPr/>
          <p:nvPr/>
        </p:nvSpPr>
        <p:spPr>
          <a:xfrm>
            <a:off x="8183880" y="1600200"/>
            <a:ext cx="3429000" cy="443484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2700">
            <a:solidFill>
              <a:srgbClr val="E2E6EC"/>
            </a:solidFill>
            <a:prstDash val="solid"/>
          </a:ln>
          <a:effectLst>
            <a:outerShdw blurRad="101600" dist="25400" dir="5400000" algn="bl" rotWithShape="0">
              <a:srgbClr val="0F1F3D">
                <a:alpha val="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32" name="Text 29"/>
          <p:cNvSpPr/>
          <p:nvPr/>
        </p:nvSpPr>
        <p:spPr>
          <a:xfrm>
            <a:off x="8412480" y="182880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t>데이터 모델 설계 포인트</a:t>
            </a:r>
            <a:endParaRPr lang="en-US" sz="1500" dirty="0"/>
          </a:p>
        </p:txBody>
      </p:sp>
      <p:sp>
        <p:nvSpPr>
          <p:cNvPr id="33" name="Text 30"/>
          <p:cNvSpPr/>
          <p:nvPr/>
        </p:nvSpPr>
        <p:spPr>
          <a:xfrm>
            <a:off x="8412480" y="2286000"/>
            <a:ext cx="301752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200" dirty="0"/>
              <a:t>1:N </a:t>
            </a:r>
            <a:r>
              <a:rPr sz="1200" dirty="0" err="1"/>
              <a:t>관계</a:t>
            </a:r>
            <a:r>
              <a:rPr sz="1200" dirty="0"/>
              <a:t> </a:t>
            </a:r>
            <a:r>
              <a:rPr sz="1200" dirty="0" err="1"/>
              <a:t>대신</a:t>
            </a:r>
            <a:r>
              <a:rPr sz="1200" dirty="0"/>
              <a:t> </a:t>
            </a:r>
            <a:r>
              <a:rPr sz="1200" dirty="0" err="1"/>
              <a:t>세대</a:t>
            </a:r>
            <a:r>
              <a:rPr sz="1200" dirty="0"/>
              <a:t> </a:t>
            </a:r>
            <a:r>
              <a:rPr sz="1200" dirty="0" err="1"/>
              <a:t>번호를</a:t>
            </a:r>
            <a:r>
              <a:rPr sz="1200" dirty="0"/>
              <a:t> </a:t>
            </a:r>
            <a:r>
              <a:rPr sz="1200" dirty="0" err="1"/>
              <a:t>PK로</a:t>
            </a:r>
            <a:r>
              <a:rPr sz="1200" dirty="0"/>
              <a:t> </a:t>
            </a:r>
            <a:r>
              <a:rPr sz="1200" dirty="0" err="1"/>
              <a:t>엮어</a:t>
            </a:r>
            <a:r>
              <a:rPr sz="1200" dirty="0"/>
              <a:t>, </a:t>
            </a:r>
            <a:r>
              <a:rPr sz="1200" dirty="0" err="1"/>
              <a:t>다음</a:t>
            </a:r>
            <a:r>
              <a:rPr sz="1200" dirty="0"/>
              <a:t> </a:t>
            </a:r>
            <a:r>
              <a:rPr sz="1200" dirty="0" err="1"/>
              <a:t>도전</a:t>
            </a:r>
            <a:r>
              <a:rPr sz="1200" dirty="0"/>
              <a:t> </a:t>
            </a:r>
            <a:r>
              <a:rPr sz="1200" dirty="0" err="1"/>
              <a:t>자손에게</a:t>
            </a:r>
            <a:r>
              <a:rPr sz="1200" dirty="0"/>
              <a:t> </a:t>
            </a:r>
            <a:r>
              <a:rPr sz="1200" dirty="0" err="1"/>
              <a:t>들려줄</a:t>
            </a:r>
            <a:r>
              <a:rPr sz="1200" dirty="0"/>
              <a:t> </a:t>
            </a:r>
            <a:r>
              <a:rPr sz="1200" dirty="0" err="1"/>
              <a:t>조언</a:t>
            </a:r>
            <a:r>
              <a:rPr sz="1200" dirty="0"/>
              <a:t> </a:t>
            </a:r>
            <a:r>
              <a:rPr sz="1200" dirty="0" err="1"/>
              <a:t>대사를</a:t>
            </a:r>
            <a:r>
              <a:rPr sz="1200" dirty="0"/>
              <a:t> </a:t>
            </a:r>
            <a:r>
              <a:rPr sz="1200" dirty="0" err="1"/>
              <a:t>DialogueCache에</a:t>
            </a:r>
            <a:r>
              <a:rPr sz="1200" dirty="0"/>
              <a:t> 1:1 </a:t>
            </a:r>
            <a:r>
              <a:rPr sz="1200" dirty="0" err="1"/>
              <a:t>형태로</a:t>
            </a:r>
            <a:r>
              <a:rPr sz="1200" dirty="0"/>
              <a:t> </a:t>
            </a:r>
            <a:r>
              <a:rPr sz="1200" dirty="0" err="1"/>
              <a:t>매핑되도록</a:t>
            </a:r>
            <a:r>
              <a:rPr sz="1200" dirty="0"/>
              <a:t> </a:t>
            </a:r>
            <a:r>
              <a:rPr sz="1200" dirty="0" err="1"/>
              <a:t>설계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200" dirty="0" err="1"/>
              <a:t>auto_increment</a:t>
            </a:r>
            <a:r>
              <a:rPr sz="1200" dirty="0"/>
              <a:t> </a:t>
            </a:r>
            <a:r>
              <a:rPr sz="1200" dirty="0" err="1"/>
              <a:t>값을</a:t>
            </a:r>
            <a:r>
              <a:rPr sz="1200" dirty="0"/>
              <a:t> 1로 </a:t>
            </a:r>
            <a:r>
              <a:rPr sz="1200" dirty="0" err="1"/>
              <a:t>완전히</a:t>
            </a:r>
            <a:r>
              <a:rPr sz="1200" dirty="0"/>
              <a:t> </a:t>
            </a:r>
            <a:r>
              <a:rPr sz="1200" dirty="0" err="1"/>
              <a:t>비워주는</a:t>
            </a:r>
            <a:r>
              <a:rPr sz="1200" dirty="0"/>
              <a:t> TRUNCATE </a:t>
            </a:r>
            <a:r>
              <a:rPr sz="1200" dirty="0" err="1"/>
              <a:t>처리를</a:t>
            </a:r>
            <a:r>
              <a:rPr sz="1200" dirty="0"/>
              <a:t> </a:t>
            </a:r>
            <a:r>
              <a:rPr sz="1200" dirty="0" err="1"/>
              <a:t>위해</a:t>
            </a:r>
            <a:r>
              <a:rPr sz="1200" dirty="0"/>
              <a:t> </a:t>
            </a:r>
            <a:r>
              <a:rPr sz="1200" dirty="0" err="1"/>
              <a:t>외래키</a:t>
            </a:r>
            <a:r>
              <a:rPr sz="1200" dirty="0"/>
              <a:t>(FK) </a:t>
            </a:r>
            <a:r>
              <a:rPr sz="1200" dirty="0" err="1"/>
              <a:t>제약</a:t>
            </a:r>
            <a:r>
              <a:rPr sz="1200" dirty="0"/>
              <a:t> </a:t>
            </a:r>
            <a:r>
              <a:rPr sz="1200" dirty="0" err="1"/>
              <a:t>조건을</a:t>
            </a:r>
            <a:r>
              <a:rPr sz="1200" dirty="0"/>
              <a:t> </a:t>
            </a:r>
            <a:r>
              <a:rPr sz="1200" dirty="0" err="1"/>
              <a:t>동적으로</a:t>
            </a:r>
            <a:r>
              <a:rPr sz="1200" dirty="0"/>
              <a:t> </a:t>
            </a:r>
            <a:r>
              <a:rPr sz="1200" dirty="0" err="1"/>
              <a:t>껐다</a:t>
            </a:r>
            <a:r>
              <a:rPr sz="1200" dirty="0"/>
              <a:t> </a:t>
            </a:r>
            <a:r>
              <a:rPr sz="1200" dirty="0" err="1"/>
              <a:t>켜는</a:t>
            </a:r>
            <a:r>
              <a:rPr sz="1200" dirty="0"/>
              <a:t> </a:t>
            </a:r>
            <a:r>
              <a:rPr sz="1200" dirty="0" err="1"/>
              <a:t>초기화</a:t>
            </a:r>
            <a:r>
              <a:rPr sz="1200" dirty="0"/>
              <a:t> </a:t>
            </a:r>
            <a:r>
              <a:rPr sz="1200" dirty="0" err="1"/>
              <a:t>트랜잭션</a:t>
            </a:r>
            <a:r>
              <a:rPr sz="1200" dirty="0"/>
              <a:t> </a:t>
            </a:r>
            <a:r>
              <a:rPr sz="1200" dirty="0" err="1"/>
              <a:t>설계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altLang="ko-KR" sz="1200" dirty="0"/>
              <a:t>1</a:t>
            </a:r>
            <a:r>
              <a:rPr sz="1200" dirty="0"/>
              <a:t>세대 </a:t>
            </a:r>
            <a:r>
              <a:rPr sz="1200" dirty="0" err="1"/>
              <a:t>예외</a:t>
            </a:r>
            <a:r>
              <a:rPr sz="1200" dirty="0"/>
              <a:t> </a:t>
            </a:r>
            <a:r>
              <a:rPr sz="1200" dirty="0" err="1"/>
              <a:t>처리를</a:t>
            </a:r>
            <a:r>
              <a:rPr sz="1200" dirty="0"/>
              <a:t> </a:t>
            </a:r>
            <a:r>
              <a:rPr sz="1200" dirty="0" err="1"/>
              <a:t>통해</a:t>
            </a:r>
            <a:r>
              <a:rPr sz="1200" dirty="0"/>
              <a:t> </a:t>
            </a:r>
            <a:r>
              <a:rPr sz="1200" dirty="0" err="1"/>
              <a:t>DB에</a:t>
            </a:r>
            <a:r>
              <a:rPr sz="1200" dirty="0"/>
              <a:t> </a:t>
            </a:r>
            <a:r>
              <a:rPr sz="1200" dirty="0" err="1"/>
              <a:t>아무런</a:t>
            </a:r>
            <a:r>
              <a:rPr sz="1200" dirty="0"/>
              <a:t> </a:t>
            </a:r>
            <a:r>
              <a:rPr sz="1200" dirty="0" err="1"/>
              <a:t>데이터가</a:t>
            </a:r>
            <a:r>
              <a:rPr sz="1200" dirty="0"/>
              <a:t> </a:t>
            </a:r>
            <a:r>
              <a:rPr sz="1200" dirty="0" err="1"/>
              <a:t>없는</a:t>
            </a:r>
            <a:r>
              <a:rPr sz="1200" dirty="0"/>
              <a:t> </a:t>
            </a:r>
            <a:r>
              <a:rPr sz="1200" dirty="0" err="1"/>
              <a:t>상황에서도</a:t>
            </a:r>
            <a:r>
              <a:rPr sz="1200" dirty="0"/>
              <a:t> </a:t>
            </a:r>
            <a:r>
              <a:rPr sz="1200" dirty="0" err="1"/>
              <a:t>캐시</a:t>
            </a:r>
            <a:r>
              <a:rPr sz="1200" dirty="0"/>
              <a:t> </a:t>
            </a:r>
            <a:r>
              <a:rPr sz="1200" dirty="0" err="1"/>
              <a:t>미스</a:t>
            </a:r>
            <a:r>
              <a:rPr sz="1200" dirty="0"/>
              <a:t> </a:t>
            </a:r>
            <a:r>
              <a:rPr sz="1200" dirty="0" err="1"/>
              <a:t>없이</a:t>
            </a:r>
            <a:r>
              <a:rPr sz="1200" dirty="0"/>
              <a:t> </a:t>
            </a:r>
            <a:r>
              <a:rPr sz="1200" dirty="0" err="1"/>
              <a:t>디폴트</a:t>
            </a:r>
            <a:r>
              <a:rPr sz="1200" dirty="0"/>
              <a:t> </a:t>
            </a:r>
            <a:r>
              <a:rPr sz="1200" dirty="0" err="1"/>
              <a:t>텍스트를</a:t>
            </a:r>
            <a:r>
              <a:rPr sz="1200" dirty="0"/>
              <a:t> </a:t>
            </a:r>
            <a:r>
              <a:rPr sz="1200" dirty="0" err="1"/>
              <a:t>강제</a:t>
            </a:r>
            <a:r>
              <a:rPr sz="1200" dirty="0"/>
              <a:t> </a:t>
            </a:r>
            <a:r>
              <a:rPr sz="1200" dirty="0" err="1"/>
              <a:t>리턴하도록</a:t>
            </a:r>
            <a:r>
              <a:rPr sz="1200" dirty="0"/>
              <a:t> </a:t>
            </a:r>
            <a:r>
              <a:rPr sz="1200" dirty="0" err="1"/>
              <a:t>안정성</a:t>
            </a:r>
            <a:r>
              <a:rPr sz="1200" dirty="0"/>
              <a:t> </a:t>
            </a:r>
            <a:r>
              <a:rPr lang="ko-KR" altLang="en-US" sz="1200" dirty="0" err="1"/>
              <a:t>항샹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sz="1200" dirty="0" err="1"/>
              <a:t>실시간</a:t>
            </a:r>
            <a:r>
              <a:rPr sz="1200" dirty="0"/>
              <a:t> AI </a:t>
            </a:r>
            <a:r>
              <a:rPr sz="1200" dirty="0" err="1"/>
              <a:t>호출을</a:t>
            </a:r>
            <a:r>
              <a:rPr sz="1200" dirty="0"/>
              <a:t> DB </a:t>
            </a:r>
            <a:r>
              <a:rPr sz="1200" dirty="0" err="1"/>
              <a:t>캐싱으로</a:t>
            </a:r>
            <a:r>
              <a:rPr sz="1200" dirty="0"/>
              <a:t> </a:t>
            </a:r>
            <a:r>
              <a:rPr sz="1200" dirty="0" err="1"/>
              <a:t>대체하여</a:t>
            </a:r>
            <a:r>
              <a:rPr sz="1200" dirty="0"/>
              <a:t> </a:t>
            </a:r>
            <a:r>
              <a:rPr sz="1200" dirty="0" err="1"/>
              <a:t>데이터</a:t>
            </a:r>
            <a:r>
              <a:rPr sz="1200" dirty="0"/>
              <a:t> </a:t>
            </a:r>
            <a:r>
              <a:rPr sz="1200" dirty="0" err="1"/>
              <a:t>조회</a:t>
            </a:r>
            <a:r>
              <a:rPr sz="1200" dirty="0"/>
              <a:t> </a:t>
            </a:r>
            <a:r>
              <a:rPr sz="1200" dirty="0" err="1"/>
              <a:t>지연</a:t>
            </a:r>
            <a:r>
              <a:rPr sz="1200" dirty="0"/>
              <a:t> </a:t>
            </a:r>
            <a:r>
              <a:rPr sz="1200" dirty="0" err="1"/>
              <a:t>성능을</a:t>
            </a:r>
            <a:r>
              <a:rPr lang="ko-KR" altLang="en-US" sz="1200" dirty="0"/>
              <a:t>개선</a:t>
            </a:r>
            <a:endParaRPr lang="en-US" sz="1200" dirty="0"/>
          </a:p>
        </p:txBody>
      </p:sp>
      <p:sp>
        <p:nvSpPr>
          <p:cNvPr id="34" name="Text 31"/>
          <p:cNvSpPr/>
          <p:nvPr/>
        </p:nvSpPr>
        <p:spPr>
          <a:xfrm>
            <a:off x="548640" y="6473952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데이터베이스 (ERD)</a:t>
            </a:r>
            <a:endParaRPr lang="en-US" sz="900" dirty="0"/>
          </a:p>
        </p:txBody>
      </p:sp>
      <p:sp>
        <p:nvSpPr>
          <p:cNvPr id="35" name="Text 32"/>
          <p:cNvSpPr/>
          <p:nvPr/>
        </p:nvSpPr>
        <p:spPr>
          <a:xfrm>
            <a:off x="11155680" y="6473952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B76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pic>
        <p:nvPicPr>
          <p:cNvPr id="37" name="그래픽 36">
            <a:extLst>
              <a:ext uri="{FF2B5EF4-FFF2-40B4-BE49-F238E27FC236}">
                <a16:creationId xmlns:a16="http://schemas.microsoft.com/office/drawing/2014/main" id="{008E209D-1ED2-BE9A-8B24-8900663983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r="45287" b="49555"/>
          <a:stretch>
            <a:fillRect/>
          </a:stretch>
        </p:blipFill>
        <p:spPr>
          <a:xfrm>
            <a:off x="969264" y="2666306"/>
            <a:ext cx="6241197" cy="259149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1708</Words>
  <Application>Microsoft Macintosh PowerPoint</Application>
  <PresentationFormat>와이드스크린</PresentationFormat>
  <Paragraphs>246</Paragraphs>
  <Slides>14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8" baseType="lpstr">
      <vt:lpstr>Arial</vt:lpstr>
      <vt:lpstr>Calibri</vt:lpstr>
      <vt:lpstr>Cambria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프로젝트 발표 템플릿</dc:title>
  <dc:subject>PptxGenJS Presentation</dc:subject>
  <dc:creator>Solidesk AI Campus</dc:creator>
  <cp:lastModifiedBy>김민구</cp:lastModifiedBy>
  <cp:revision>4</cp:revision>
  <dcterms:created xsi:type="dcterms:W3CDTF">2026-07-03T07:35:25Z</dcterms:created>
  <dcterms:modified xsi:type="dcterms:W3CDTF">2026-07-07T08:33:14Z</dcterms:modified>
</cp:coreProperties>
</file>