
<file path=[Content_Types].xml><?xml version="1.0" encoding="utf-8"?>
<Types xmlns="http://schemas.openxmlformats.org/package/2006/content-types">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modernComment_102_0.xml" ContentType="application/vnd.ms-powerpoint.comments+xml"/>
  <Override PartName="/ppt/notesSlides/notesSlide4.xml" ContentType="application/vnd.openxmlformats-officedocument.presentationml.notesSlide+xml"/>
  <Override PartName="/ppt/comments/modernComment_103_0.xml" ContentType="application/vnd.ms-powerpoint.comments+xml"/>
  <Override PartName="/ppt/notesSlides/notesSlide5.xml" ContentType="application/vnd.openxmlformats-officedocument.presentationml.notesSlide+xml"/>
  <Override PartName="/ppt/comments/modernComment_104_0.xml" ContentType="application/vnd.ms-powerpoint.comments+xml"/>
  <Override PartName="/ppt/notesSlides/notesSlide6.xml" ContentType="application/vnd.openxmlformats-officedocument.presentationml.notesSlide+xml"/>
  <Override PartName="/ppt/comments/modernComment_105_0.xml" ContentType="application/vnd.ms-powerpoint.comments+xml"/>
  <Override PartName="/ppt/notesSlides/notesSlide7.xml" ContentType="application/vnd.openxmlformats-officedocument.presentationml.notesSlide+xml"/>
  <Override PartName="/ppt/comments/modernComment_106_0.xml" ContentType="application/vnd.ms-powerpoint.comments+xml"/>
  <Override PartName="/ppt/notesSlides/notesSlide8.xml" ContentType="application/vnd.openxmlformats-officedocument.presentationml.notesSlide+xml"/>
  <Override PartName="/ppt/comments/modernComment_107_0.xml" ContentType="application/vnd.ms-powerpoint.comments+xml"/>
  <Override PartName="/ppt/notesSlides/notesSlide9.xml" ContentType="application/vnd.openxmlformats-officedocument.presentationml.notesSlide+xml"/>
  <Override PartName="/ppt/comments/modernComment_108_0.xml" ContentType="application/vnd.ms-powerpoint.comments+xml"/>
  <Override PartName="/ppt/notesSlides/notesSlide10.xml" ContentType="application/vnd.openxmlformats-officedocument.presentationml.notesSlide+xml"/>
  <Override PartName="/ppt/comments/modernComment_109_0.xml" ContentType="application/vnd.ms-powerpoint.comments+xml"/>
  <Override PartName="/ppt/notesSlides/notesSlide11.xml" ContentType="application/vnd.openxmlformats-officedocument.presentationml.notesSlide+xml"/>
  <Override PartName="/ppt/comments/modernComment_10A_0.xml" ContentType="application/vnd.ms-powerpoint.comments+xml"/>
  <Override PartName="/ppt/notesSlides/notesSlide12.xml" ContentType="application/vnd.openxmlformats-officedocument.presentationml.notesSlide+xml"/>
  <Override PartName="/ppt/comments/modernComment_10B_0.xml" ContentType="application/vnd.ms-powerpoint.comments+xml"/>
  <Override PartName="/ppt/notesSlides/notesSlide13.xml" ContentType="application/vnd.openxmlformats-officedocument.presentationml.notesSlide+xml"/>
  <Override PartName="/ppt/comments/modernComment_10C_0.xml" ContentType="application/vnd.ms-powerpoint.comments+xml"/>
  <Override PartName="/ppt/notesSlides/notesSlide1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E942949-30C1-9970-BCBC-9A01B68C36A4}" name="김민구" initials="민김" userId="S::mcutegs2@g.yju.ac.kr::9a9c4546-efa5-4749-bb77-12608e0584b6"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19F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465"/>
    <p:restoredTop sz="65616" autoAdjust="0"/>
  </p:normalViewPr>
  <p:slideViewPr>
    <p:cSldViewPr snapToGrid="0" snapToObjects="1">
      <p:cViewPr varScale="1">
        <p:scale>
          <a:sx n="81" d="100"/>
          <a:sy n="81" d="100"/>
        </p:scale>
        <p:origin x="1608"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omments/modernComment_102_0.xml><?xml version="1.0" encoding="utf-8"?>
<p188:cmLst xmlns:a="http://schemas.openxmlformats.org/drawingml/2006/main" xmlns:r="http://schemas.openxmlformats.org/officeDocument/2006/relationships" xmlns:p188="http://schemas.microsoft.com/office/powerpoint/2018/8/main">
  <p188:cm id="{473D363B-7E7D-4DBC-AD88-B3793AB4730B}" authorId="{EE942949-30C1-9970-BCBC-9A01B68C36A4}" status="resolved" created="2026-07-07T09:36:38.083" complete="100000">
    <ac:deMkLst xmlns:ac="http://schemas.microsoft.com/office/drawing/2013/main/command">
      <pc:docMk xmlns:pc="http://schemas.microsoft.com/office/powerpoint/2013/main/command"/>
      <pc:sldMk xmlns:pc="http://schemas.microsoft.com/office/powerpoint/2013/main/command" cId="0" sldId="258"/>
      <ac:spMk id="27" creationId="{00000000-0000-0000-0000-000000000000}"/>
    </ac:deMkLst>
    <p188:txBody>
      <a:bodyPr/>
      <a:lstStyle/>
      <a:p>
        <a:r>
          <a:rPr lang="ko-KR" altLang="en-US"/>
          <a:t>Unity 2D · FastAPI (REST API) · MariaDB</a:t>
        </a:r>
      </a:p>
    </p188:txBody>
    <p188:extLst>
      <p:ext xmlns:p="http://schemas.openxmlformats.org/presentationml/2006/main" uri="{57CB4572-C831-44C2-8A1C-0ADB6CCDFE69}">
        <p223:reactions xmlns:p223="http://schemas.microsoft.com/office/powerpoint/2022/03/main">
          <p223:rxn type="👍">
            <p223:instance time="2026-07-07T16:46:08.947" authorId="{EE942949-30C1-9970-BCBC-9A01B68C36A4}"/>
          </p223:rxn>
        </p223:reactions>
      </p:ext>
    </p188:extLst>
  </p188:cm>
  <p188:cm id="{15695079-FB22-49DF-BB26-8DC402C8DB9D}" authorId="{EE942949-30C1-9970-BCBC-9A01B68C36A4}" status="resolved" created="2026-07-07T09:38:00.830" complete="100000">
    <ac:deMkLst xmlns:ac="http://schemas.microsoft.com/office/drawing/2013/main/command">
      <pc:docMk xmlns:pc="http://schemas.microsoft.com/office/powerpoint/2013/main/command"/>
      <pc:sldMk xmlns:pc="http://schemas.microsoft.com/office/powerpoint/2013/main/command" cId="0" sldId="258"/>
      <ac:spMk id="22" creationId="{00000000-0000-0000-0000-000000000000}"/>
    </ac:deMkLst>
    <p188:txBody>
      <a:bodyPr/>
      <a:lstStyle/>
      <a:p>
        <a:r>
          <a:rPr lang="ko-KR" altLang="en-US"/>
          <a:t>로그라이크 게임을 선호하는 게이머</a:t>
        </a:r>
      </a:p>
    </p188:txBody>
    <p188:extLst>
      <p:ext xmlns:p="http://schemas.openxmlformats.org/presentationml/2006/main" uri="{57CB4572-C831-44C2-8A1C-0ADB6CCDFE69}">
        <p223:reactions xmlns:p223="http://schemas.microsoft.com/office/powerpoint/2022/03/main">
          <p223:rxn type="👍">
            <p223:instance time="2026-07-07T16:46:12.236" authorId="{EE942949-30C1-9970-BCBC-9A01B68C36A4}"/>
          </p223:rxn>
        </p223:reactions>
      </p:ext>
    </p188:extLst>
  </p188:cm>
  <p188:cm id="{867A6A05-1492-4E8A-9C28-D51FA5AB662F}" authorId="{EE942949-30C1-9970-BCBC-9A01B68C36A4}" status="resolved" created="2026-07-07T09:53:31.944" complete="100000">
    <ac:txMkLst xmlns:ac="http://schemas.microsoft.com/office/drawing/2013/main/command">
      <pc:docMk xmlns:pc="http://schemas.microsoft.com/office/powerpoint/2013/main/command"/>
      <pc:sldMk xmlns:pc="http://schemas.microsoft.com/office/powerpoint/2013/main/command" cId="0" sldId="258"/>
      <ac:spMk id="8" creationId="{00000000-0000-0000-0000-000000000000}"/>
      <ac:txMk cp="0" len="203">
        <ac:context len="204" hash="3792189222"/>
      </ac:txMk>
    </ac:txMkLst>
    <p188:pos x="4827270" y="1712595"/>
    <p188:replyLst>
      <p188:reply id="{CF5DD130-46DE-44DD-AE6F-997863822572}" authorId="{EE942949-30C1-9970-BCBC-9A01B68C36A4}" created="2026-07-07T14:13:15.199">
        <p188:txBody>
          <a:bodyPr/>
          <a:lstStyle/>
          <a:p>
            <a:r>
              <a:rPr lang="ko-KR" altLang="en-US"/>
              <a:t>최소 수정
가문(세대)의 누적된 사망 데이터를 분석한 후 NPC 대사 생성 및 텍스트 기반 스킬 생성 백엔드를 연동한 Unity 기반 AI 로그라이크 프로젝트
2번 노수정
AI를 게임 콘텐츠에 활용하여 개발 편의성을 향상하고, 반복된 콘텐츠 노출로 인한 플레이어의 지루함을 감소
</a:t>
            </a:r>
          </a:p>
        </p188:txBody>
      </p188:reply>
      <p188:reply id="{745D8108-2CE4-BB45-A1AC-44E84262D1CA}" authorId="{EE942949-30C1-9970-BCBC-9A01B68C36A4}" created="2026-07-07T16:47:46.695">
        <p188:txBody>
          <a:bodyPr/>
          <a:lstStyle/>
          <a:p>
            <a:r>
              <a:rPr lang="ko-KR" altLang="en-US"/>
              <a:t>가문(세대)의 누적 사망 데이터를 활용해 NPC 대사와 텍스트로 입력 받은 내용을 기반으로 스킬을 생성하는 Unity  AI 로그라이크 게임 프로젝트
AI를 스토리 연출과 스킬 밸런싱에 활용하고, 가문의 사망 기록을 기반으로 NPC 조언을 사전 생성·캐싱하여 인게임 응답 지연을 최소화
AI를 활용해 콘텐츠 제작 효율을 높이고, 반복 플레이의 콘텐츠 다양성을 확보</a:t>
            </a:r>
          </a:p>
        </p188:txBody>
        <p188:extLst>
          <p:ext xmlns:p="http://schemas.openxmlformats.org/presentationml/2006/main" uri="{57CB4572-C831-44C2-8A1C-0ADB6CCDFE69}">
            <p223:reactions xmlns:p223="http://schemas.microsoft.com/office/powerpoint/2022/03/main">
              <p223:rxn type="👍">
                <p223:instance time="2026-07-07T16:47:50.254" authorId="{EE942949-30C1-9970-BCBC-9A01B68C36A4}"/>
              </p223:rxn>
            </p223:reactions>
          </p:ext>
        </p188:extLst>
      </p188:reply>
    </p188:replyLst>
    <p188:txBody>
      <a:bodyPr/>
      <a:lstStyle/>
      <a:p>
        <a:r>
          <a:rPr lang="ko-KR" altLang="en-US"/>
          <a:t>가문(세대)의 누적 사망 데이터를 활용해 NPC 대사와 텍스트 기반 스킬을 생성하는 Unity 기반 AI 로그라이크 게임 프로젝트
AI를 스토리 연출과 스킬 밸런싱에 활용하고, 가문의 사망 기록을 기반으로 NPC 조언을 사전 생성·캐싱하여 인게임 응답 지연을 최소화
AI를 활용해 콘텐츠 제작 효율을 높이고, 반복 플레이의 콘텐츠 다양성을 확보
</a:t>
        </a:r>
      </a:p>
    </p188:txBody>
  </p188:cm>
  <p188:cm id="{93757C76-E377-4A10-B838-D63AF6CBF4F7}" authorId="{EE942949-30C1-9970-BCBC-9A01B68C36A4}" status="resolved" created="2026-07-07T12:32:25.181" complete="100000">
    <ac:txMkLst xmlns:ac="http://schemas.microsoft.com/office/drawing/2013/main/command">
      <pc:docMk xmlns:pc="http://schemas.microsoft.com/office/powerpoint/2013/main/command"/>
      <pc:sldMk xmlns:pc="http://schemas.microsoft.com/office/powerpoint/2013/main/command" cId="0" sldId="258"/>
      <ac:spMk id="11" creationId="{00000000-0000-0000-0000-000000000000}"/>
      <ac:txMk cp="0" len="74">
        <ac:context len="75" hash="123252070"/>
      </ac:txMk>
    </ac:txMkLst>
    <p188:pos x="4493895" y="603885"/>
    <p188:replyLst>
      <p188:reply id="{509A41EB-8064-4FFB-BA97-DAF0F62BB188}" authorId="{EE942949-30C1-9970-BCBC-9A01B68C36A4}" created="2026-07-07T14:14:23.939">
        <p188:txBody>
          <a:bodyPr/>
          <a:lstStyle/>
          <a:p>
            <a:r>
              <a:rPr lang="ko-KR" altLang="en-US"/>
              <a:t>최소 수정 
플레이어(조상들)의 죽음을 기억하는 문지기(NPC)와 자유로운 텍스트 입력으로 AI가 설계한 스킬을 활용해 무한한 도전을 그리는 로그라이크 게임</a:t>
            </a:r>
          </a:p>
        </p188:txBody>
      </p188:reply>
      <p188:reply id="{B78D3034-708F-BB49-84A4-63F7D95250C8}" authorId="{EE942949-30C1-9970-BCBC-9A01B68C36A4}" created="2026-07-07T16:51:06.937">
        <p188:txBody>
          <a:bodyPr/>
          <a:lstStyle/>
          <a:p>
            <a:r>
              <a:rPr lang="ko-KR" altLang="en-US"/>
              <a:t>문지기로써 지나간 사람들을 기억하는 NPC와 자유롭게 텍스트 입력을 통해 생성되는 스클이 만들어내는 세대 계승 AI 로그라이크 게임</a:t>
            </a:r>
          </a:p>
        </p188:txBody>
        <p188:extLst>
          <p:ext xmlns:p="http://schemas.openxmlformats.org/presentationml/2006/main" uri="{57CB4572-C831-44C2-8A1C-0ADB6CCDFE69}">
            <p223:reactions xmlns:p223="http://schemas.microsoft.com/office/powerpoint/2022/03/main">
              <p223:rxn type="👍">
                <p223:instance time="2026-07-07T16:51:08.683" authorId="{EE942949-30C1-9970-BCBC-9A01B68C36A4}"/>
              </p223:rxn>
            </p223:reactions>
          </p:ext>
        </p188:extLst>
      </p188:reply>
    </p188:replyLst>
    <p188:txBody>
      <a:bodyPr/>
      <a:lstStyle/>
      <a:p>
        <a:r>
          <a:rPr lang="ko-KR" altLang="en-US"/>
          <a:t>가문의 죽음을 기억하는 문지기 NPC와 자유로운 텍스트 입력 기반 스킬이 만들어내는 세대 계승형 AI 로그라이크 게임</a:t>
        </a:r>
      </a:p>
    </p188:txBody>
  </p188:cm>
</p188:cmLst>
</file>

<file path=ppt/comments/modernComment_103_0.xml><?xml version="1.0" encoding="utf-8"?>
<p188:cmLst xmlns:a="http://schemas.openxmlformats.org/drawingml/2006/main" xmlns:r="http://schemas.openxmlformats.org/officeDocument/2006/relationships" xmlns:p188="http://schemas.microsoft.com/office/powerpoint/2018/8/main">
  <p188:cm id="{02CA4FEE-F042-4D47-9C03-272AE2060005}" authorId="{EE942949-30C1-9970-BCBC-9A01B68C36A4}" status="resolved" created="2026-07-07T10:13:43.502" complete="100000">
    <ac:deMkLst xmlns:ac="http://schemas.microsoft.com/office/drawing/2013/main/command">
      <pc:docMk xmlns:pc="http://schemas.microsoft.com/office/powerpoint/2013/main/command"/>
      <pc:sldMk xmlns:pc="http://schemas.microsoft.com/office/powerpoint/2013/main/command" cId="0" sldId="259"/>
      <ac:spMk id="11" creationId="{00000000-0000-0000-0000-000000000000}"/>
    </ac:deMkLst>
    <p188:replyLst>
      <p188:reply id="{B38FE2A9-1EF9-4D62-97A7-682B98B002EA}" authorId="{EE942949-30C1-9970-BCBC-9A01B68C36A4}" created="2026-07-07T14:18:05.297">
        <p188:txBody>
          <a:bodyPr/>
          <a:lstStyle/>
          <a:p>
            <a:r>
              <a:rPr lang="ko-KR" altLang="en-US"/>
              <a:t>&lt;최소 수정&gt;
AI를 활용한 실시간 대사 생성은 3~15초 이상의 연산 지연을 발생시켜 인게임의 흐름을 완전히 끊고 플레이 경험을 해침.
비동기(Background Tasks) 방식 채택 시에도, 플레이어가 부활 후 1~2초 내 NPC에게 말을 거는 예외 상황에서는 캐시가 준비되지 않아 AI 대사 생성 지연이 발생.
사망 연출 대기 시간을 활용한 동기식 사전 생성 설계로 대화 대기 시간을 약 0.03초로 줄여 플레이 흐름이 끊어지는 문제를 해소함.
</a:t>
            </a:r>
          </a:p>
        </p188:txBody>
      </p188:reply>
    </p188:replyLst>
    <p188:txBody>
      <a:bodyPr/>
      <a:lstStyle/>
      <a:p>
        <a:r>
          <a:rPr lang="ko-KR" altLang="en-US"/>
          <a:t>AI 기반 실시간 NPC 대사 생성은 3~15초의 응답 지연이 발생하여 게임의 흐름과 플레이 경험을 저해함.
비동기(Background Tasks) 방식에서도 부활 직후 NPC와 상호작용하는 경우 캐시가 준비되지 않아 AI 응답 지연이 발생함.
게임의 흐름을 유지하면서도 플레이어 경험을 반영할 수 있는 AI 대사 생성 방식이 필요함.</a:t>
        </a:r>
      </a:p>
    </p188:txBody>
    <p188:extLst>
      <p:ext xmlns:p="http://schemas.openxmlformats.org/presentationml/2006/main" uri="{57CB4572-C831-44C2-8A1C-0ADB6CCDFE69}">
        <p223:reactions xmlns:p223="http://schemas.microsoft.com/office/powerpoint/2022/03/main">
          <p223:rxn type="👍">
            <p223:instance time="2026-07-07T16:58:30.255" authorId="{EE942949-30C1-9970-BCBC-9A01B68C36A4}"/>
          </p223:rxn>
        </p223:reactions>
      </p:ext>
    </p188:extLst>
  </p188:cm>
  <p188:cm id="{D75EBFC0-7C14-4B55-A10B-C854DF60D175}" authorId="{EE942949-30C1-9970-BCBC-9A01B68C36A4}" status="resolved" created="2026-07-07T10:15:17.197" complete="100000">
    <ac:deMkLst xmlns:ac="http://schemas.microsoft.com/office/drawing/2013/main/command">
      <pc:docMk xmlns:pc="http://schemas.microsoft.com/office/powerpoint/2013/main/command"/>
      <pc:sldMk xmlns:pc="http://schemas.microsoft.com/office/powerpoint/2013/main/command" cId="0" sldId="259"/>
      <ac:spMk id="6" creationId="{00000000-0000-0000-0000-000000000000}"/>
    </ac:deMkLst>
    <p188:replyLst>
      <p188:reply id="{5D551164-6739-4E97-ADE0-22196587FD3A}" authorId="{EE942949-30C1-9970-BCBC-9A01B68C36A4}" created="2026-07-07T14:16:25.851">
        <p188:txBody>
          <a:bodyPr/>
          <a:lstStyle/>
          <a:p>
            <a:r>
              <a:rPr lang="ko-KR" altLang="en-US"/>
              <a:t>&lt;최소수정ver&gt;
전통적인 게임의 NPC 대사가 고정되어 반복적으로 노출됨에 따라 플레이어가 지루함을 느끼는 문제를 LLM 기반의 동적 대사 생성으로 보완하고, 플레이어가 원하는 스킬을 텍스트로 실시간 구현하되 게임 시스템 밸런스를 훼손하지 않도록 프롬프트 조건을 적용하고자 함.
최근 AI를 활용해 NPC 대사를 사전 생성하는 사례가 있으나, 이를 넘어 게임 플레이 정보를 바탕으로 플레이가 자연스럽게 반영되는 재미를 느낄 수 있도록 기획하였으며, AI를 활용한 스킬 생성으로 더욱 자유로운 커맨드 입력을 통해 색다른 재미 요소를 제공하고자 함.</a:t>
            </a:r>
          </a:p>
        </p188:txBody>
      </p188:reply>
    </p188:replyLst>
    <p188:txBody>
      <a:bodyPr/>
      <a:lstStyle/>
      <a:p>
        <a:r>
          <a:rPr lang="ko-KR" altLang="en-US"/>
          <a:t>전통적인 게임의 고정된 NPC 대사로 인해 발생하는 반복성과 지루함을 LLM 기반 동적 대사 생성으로 보완하고, 플레이어의 텍스트 입력을 기반으로 스킬을 생성하되 프롬프트 제어를 통해 게임 밸런스를 유지하고자 함.
기존 AI 기반 NPC 대사 시스템에서 나아가, 플레이어의 게임 플레이 정보를 반영한 동적 대사 생성과 AI 기반 스킬 생성으로 차별화된 플레이 경험을 제공하고자 함.</a:t>
        </a:r>
      </a:p>
    </p188:txBody>
    <p188:extLst>
      <p:ext xmlns:p="http://schemas.openxmlformats.org/presentationml/2006/main" uri="{57CB4572-C831-44C2-8A1C-0ADB6CCDFE69}">
        <p223:reactions xmlns:p223="http://schemas.microsoft.com/office/powerpoint/2022/03/main">
          <p223:rxn type="👍">
            <p223:instance time="2026-07-07T16:58:52.436" authorId="{EE942949-30C1-9970-BCBC-9A01B68C36A4}"/>
          </p223:rxn>
        </p223:reactions>
      </p:ext>
    </p188:extLst>
  </p188:cm>
</p188:cmLst>
</file>

<file path=ppt/comments/modernComment_104_0.xml><?xml version="1.0" encoding="utf-8"?>
<p188:cmLst xmlns:a="http://schemas.openxmlformats.org/drawingml/2006/main" xmlns:r="http://schemas.openxmlformats.org/officeDocument/2006/relationships" xmlns:p188="http://schemas.microsoft.com/office/powerpoint/2018/8/main">
  <p188:cm id="{18FD0579-F3D5-4F26-BB3B-7D1B3DBD9C64}" authorId="{EE942949-30C1-9970-BCBC-9A01B68C36A4}" status="resolved" created="2026-07-07T09:32:37.471" complete="100000">
    <ac:deMkLst xmlns:ac="http://schemas.microsoft.com/office/drawing/2013/main/command">
      <pc:docMk xmlns:pc="http://schemas.microsoft.com/office/powerpoint/2013/main/command"/>
      <pc:sldMk xmlns:pc="http://schemas.microsoft.com/office/powerpoint/2013/main/command" cId="0" sldId="260"/>
      <ac:spMk id="6" creationId="{00000000-0000-0000-0000-000000000000}"/>
    </ac:deMkLst>
    <p188:replyLst>
      <p188:reply id="{49B18D1F-6011-4429-A35E-BD0ACEADAF27}" authorId="{EE942949-30C1-9970-BCBC-9A01B68C36A4}" created="2026-07-07T14:20:12.009">
        <p188:txBody>
          <a:bodyPr/>
          <a:lstStyle/>
          <a:p>
            <a:r>
              <a:rPr lang="ko-KR" altLang="en-US"/>
              <a:t>누적된 조상들의 죽음을 기반으로 문지기 NPC 조언 시스템 구축</a:t>
            </a:r>
          </a:p>
        </p188:txBody>
      </p188:reply>
    </p188:replyLst>
    <p188:txBody>
      <a:bodyPr/>
      <a:lstStyle/>
      <a:p>
        <a:r>
          <a:rPr lang="ko-KR" altLang="en-US"/>
          <a:t>누적된 세대별 사망 기록 기반 문지기 NPC 조언 시스템 구축</a:t>
        </a:r>
      </a:p>
    </p188:txBody>
    <p188:extLst>
      <p:ext xmlns:p="http://schemas.openxmlformats.org/presentationml/2006/main" uri="{57CB4572-C831-44C2-8A1C-0ADB6CCDFE69}">
        <p223:reactions xmlns:p223="http://schemas.microsoft.com/office/powerpoint/2022/03/main">
          <p223:rxn type="👍">
            <p223:instance time="2026-07-07T17:03:18.564" authorId="{EE942949-30C1-9970-BCBC-9A01B68C36A4}"/>
          </p223:rxn>
        </p223:reactions>
      </p:ext>
    </p188:extLst>
  </p188:cm>
  <p188:cm id="{BAB9EF2C-A8AB-4876-AC69-CB6B62863042}" authorId="{EE942949-30C1-9970-BCBC-9A01B68C36A4}" status="resolved" created="2026-07-07T10:43:16.437" complete="100000">
    <ac:deMkLst xmlns:ac="http://schemas.microsoft.com/office/drawing/2013/main/command">
      <pc:docMk xmlns:pc="http://schemas.microsoft.com/office/powerpoint/2013/main/command"/>
      <pc:sldMk xmlns:pc="http://schemas.microsoft.com/office/powerpoint/2013/main/command" cId="0" sldId="260"/>
      <ac:spMk id="14" creationId="{00000000-0000-0000-0000-000000000000}"/>
    </ac:deMkLst>
    <p188:replyLst/>
    <p188:txBody>
      <a:bodyPr/>
      <a:lstStyle/>
      <a:p>
        <a:r>
          <a:rPr lang="ko-KR" altLang="en-US"/>
          <a:t>반복적인 동일 대사 노출을 줄여, 로그라이크 장르의 반복 플레이에서 발생하는 지루함을 완화하고 몰입감을 향상</a:t>
        </a:r>
      </a:p>
    </p188:txBody>
    <p188:extLst>
      <p:ext xmlns:p="http://schemas.openxmlformats.org/presentationml/2006/main" uri="{57CB4572-C831-44C2-8A1C-0ADB6CCDFE69}">
        <p223:reactions xmlns:p223="http://schemas.microsoft.com/office/powerpoint/2022/03/main">
          <p223:rxn type="👍">
            <p223:instance time="2026-07-07T17:04:08.451" authorId="{EE942949-30C1-9970-BCBC-9A01B68C36A4}"/>
          </p223:rxn>
        </p223:reactions>
      </p:ext>
    </p188:extLst>
  </p188:cm>
  <p188:cm id="{7E83C741-76BB-4E01-B210-7749B4556AB0}" authorId="{EE942949-30C1-9970-BCBC-9A01B68C36A4}" status="resolved" created="2026-07-07T10:44:13.082" complete="100000">
    <ac:txMkLst xmlns:ac="http://schemas.microsoft.com/office/drawing/2013/main/command">
      <pc:docMk xmlns:pc="http://schemas.microsoft.com/office/powerpoint/2013/main/command"/>
      <pc:sldMk xmlns:pc="http://schemas.microsoft.com/office/powerpoint/2013/main/command" cId="0" sldId="260"/>
      <ac:spMk id="22" creationId="{00000000-0000-0000-0000-000000000000}"/>
      <ac:txMk cp="0" len="41">
        <ac:context len="42" hash="2292878992"/>
      </ac:txMk>
    </ac:txMkLst>
    <p188:pos x="2956560" y="668655"/>
    <p188:txBody>
      <a:bodyPr/>
      <a:lstStyle/>
      <a:p>
        <a:r>
          <a:rPr lang="ko-KR" altLang="en-US"/>
          <a:t>텍스트 입력을 레벨 밸런스에 맞게 보정하는 AI 스킬 생성 및 백엔드 연동</a:t>
        </a:r>
      </a:p>
    </p188:txBody>
    <p188:extLst>
      <p:ext xmlns:p="http://schemas.openxmlformats.org/presentationml/2006/main" uri="{57CB4572-C831-44C2-8A1C-0ADB6CCDFE69}">
        <p223:reactions xmlns:p223="http://schemas.microsoft.com/office/powerpoint/2022/03/main">
          <p223:rxn type="👍">
            <p223:instance time="2026-07-07T17:04:17.966" authorId="{EE942949-30C1-9970-BCBC-9A01B68C36A4}"/>
          </p223:rxn>
        </p223:reactions>
      </p:ext>
    </p188:extLst>
  </p188:cm>
  <p188:cm id="{1E6185A0-0BA3-4D60-B156-88626089111C}" authorId="{EE942949-30C1-9970-BCBC-9A01B68C36A4}" status="resolved" created="2026-07-07T11:04:59.765" complete="100000">
    <ac:deMkLst xmlns:ac="http://schemas.microsoft.com/office/drawing/2013/main/command">
      <pc:docMk xmlns:pc="http://schemas.microsoft.com/office/powerpoint/2013/main/command"/>
      <pc:sldMk xmlns:pc="http://schemas.microsoft.com/office/powerpoint/2013/main/command" cId="0" sldId="260"/>
      <ac:spMk id="23" creationId="{00000000-0000-0000-0000-000000000000}"/>
    </ac:deMkLst>
    <p188:replyLst>
      <p188:reply id="{2DC1A6B3-130C-45F3-8034-C7FE535D7266}" authorId="{EE942949-30C1-9970-BCBC-9A01B68C36A4}" created="2026-07-07T14:26:03.983">
        <p188:txBody>
          <a:bodyPr/>
          <a:lstStyle/>
          <a:p>
            <a:r>
              <a:rPr lang="ko-KR" altLang="en-US"/>
              <a:t>&lt;최소&gt;
입력된 스킬 강도를 밸런스 한도 내에서 보정하여 밸런스가 무너지지 않도록 자동 제어하고, 반복되지 않는 스킬로 지루함 감소</a:t>
            </a:r>
          </a:p>
        </p188:txBody>
      </p188:reply>
    </p188:replyLst>
    <p188:txBody>
      <a:bodyPr/>
      <a:lstStyle/>
      <a:p>
        <a:r>
          <a:rPr lang="ko-KR" altLang="en-US"/>
          <a:t>입력된 스킬 강도를 밸런스 범위 내에서 자동 보정하여 게임 밸런스를 유지하고, 다양한 스킬 생성으로 반복 플레이의 지루함을 완화</a:t>
        </a:r>
      </a:p>
    </p188:txBody>
    <p188:extLst>
      <p:ext xmlns:p="http://schemas.openxmlformats.org/presentationml/2006/main" uri="{57CB4572-C831-44C2-8A1C-0ADB6CCDFE69}">
        <p223:reactions xmlns:p223="http://schemas.microsoft.com/office/powerpoint/2022/03/main">
          <p223:rxn type="👍">
            <p223:instance time="2026-07-07T17:05:01.426" authorId="{EE942949-30C1-9970-BCBC-9A01B68C36A4}"/>
          </p223:rxn>
        </p223:reactions>
      </p:ext>
    </p188:extLst>
  </p188:cm>
  <p188:cm id="{F4BD5207-0FDF-4077-9A91-3DA60BB0AB56}" authorId="{EE942949-30C1-9970-BCBC-9A01B68C36A4}" status="resolved" created="2026-07-07T11:10:46.318" complete="100000">
    <ac:deMkLst xmlns:ac="http://schemas.microsoft.com/office/drawing/2013/main/command">
      <pc:docMk xmlns:pc="http://schemas.microsoft.com/office/powerpoint/2013/main/command"/>
      <pc:sldMk xmlns:pc="http://schemas.microsoft.com/office/powerpoint/2013/main/command" cId="0" sldId="260"/>
      <ac:spMk id="31" creationId="{00000000-0000-0000-0000-000000000000}"/>
    </ac:deMkLst>
    <p188:replyLst>
      <p188:reply id="{5C1857F5-02AF-4419-9B61-6B9A5753674C}" authorId="{EE942949-30C1-9970-BCBC-9A01B68C36A4}" created="2026-07-07T12:43:40.261">
        <p188:txBody>
          <a:bodyPr/>
          <a:lstStyle/>
          <a:p>
            <a:r>
              <a:rPr lang="ko-KR" altLang="en-US"/>
              <a:t>AI 생성 정보를 DB에 저장하여 개선 및 문제 분석을 위한 히스토리 관리</a:t>
            </a:r>
          </a:p>
        </p188:txBody>
      </p188:reply>
      <p188:reply id="{080A77C8-49EE-FA4A-85A4-35A1C9410A13}" authorId="{EE942949-30C1-9970-BCBC-9A01B68C36A4}" created="2026-07-07T17:07:24.138">
        <p188:txBody>
          <a:bodyPr/>
          <a:lstStyle/>
          <a:p>
            <a:r>
              <a:rPr lang="ko-KR" altLang="en-US"/>
              <a:t>AI 생성 결과를 DB에 저장하여 품질 개선 및 재사용</a:t>
            </a:r>
          </a:p>
        </p188:txBody>
        <p188:extLst>
          <p:ext xmlns:p="http://schemas.openxmlformats.org/presentationml/2006/main" uri="{57CB4572-C831-44C2-8A1C-0ADB6CCDFE69}">
            <p223:reactions xmlns:p223="http://schemas.microsoft.com/office/powerpoint/2022/03/main">
              <p223:rxn type="👍">
                <p223:instance time="2026-07-07T17:07:25.215" authorId="{EE942949-30C1-9970-BCBC-9A01B68C36A4}"/>
              </p223:rxn>
            </p223:reactions>
          </p:ext>
        </p188:extLst>
      </p188:reply>
    </p188:replyLst>
    <p188:txBody>
      <a:bodyPr/>
      <a:lstStyle/>
      <a:p>
        <a:r>
          <a:rPr lang="ko-KR" altLang="en-US"/>
          <a:t>AI 생성 결과를 DB에 저장하여 품질 개선 및 재사용에 활용</a:t>
        </a:r>
      </a:p>
    </p188:txBody>
  </p188:cm>
  <p188:cm id="{29DEB7C2-6BC4-4F21-99C0-71659AD7C15A}" authorId="{EE942949-30C1-9970-BCBC-9A01B68C36A4}" status="resolved" created="2026-07-07T14:24:55.297" complete="100000">
    <ac:deMkLst xmlns:ac="http://schemas.microsoft.com/office/drawing/2013/main/command">
      <pc:docMk xmlns:pc="http://schemas.microsoft.com/office/powerpoint/2013/main/command"/>
      <pc:sldMk xmlns:pc="http://schemas.microsoft.com/office/powerpoint/2013/main/command" cId="0" sldId="260"/>
      <ac:spMk id="32" creationId="{00000000-0000-0000-0000-000000000000}"/>
    </ac:deMkLst>
    <p188:txBody>
      <a:bodyPr/>
      <a:lstStyle/>
      <a:p>
        <a:r>
          <a:rPr lang="ko-KR" altLang="en-US"/>
          <a:t>개선 및 문제점 수정에 활용할 수 있는 메타데이터 확보</a:t>
        </a:r>
      </a:p>
    </p188:txBody>
    <p188:extLst>
      <p:ext xmlns:p="http://schemas.openxmlformats.org/presentationml/2006/main" uri="{57CB4572-C831-44C2-8A1C-0ADB6CCDFE69}">
        <p223:reactions xmlns:p223="http://schemas.microsoft.com/office/powerpoint/2022/03/main">
          <p223:rxn type="👍">
            <p223:instance time="2026-07-07T17:07:28.323" authorId="{EE942949-30C1-9970-BCBC-9A01B68C36A4}"/>
          </p223:rxn>
        </p223:reactions>
      </p:ext>
    </p188:extLst>
  </p188:cm>
</p188:cmLst>
</file>

<file path=ppt/comments/modernComment_105_0.xml><?xml version="1.0" encoding="utf-8"?>
<p188:cmLst xmlns:a="http://schemas.openxmlformats.org/drawingml/2006/main" xmlns:r="http://schemas.openxmlformats.org/officeDocument/2006/relationships" xmlns:p188="http://schemas.microsoft.com/office/powerpoint/2018/8/main">
  <p188:cm id="{D83A57C5-C01B-4AB2-9CFE-A862373BBD88}" authorId="{EE942949-30C1-9970-BCBC-9A01B68C36A4}" status="resolved" created="2026-07-07T09:31:07.820" complete="100000">
    <ac:txMkLst xmlns:ac="http://schemas.microsoft.com/office/drawing/2013/main/command">
      <pc:docMk xmlns:pc="http://schemas.microsoft.com/office/powerpoint/2013/main/command"/>
      <pc:sldMk xmlns:pc="http://schemas.microsoft.com/office/powerpoint/2013/main/command" cId="0" sldId="261"/>
      <ac:spMk id="25" creationId="{00000000-0000-0000-0000-000000000000}"/>
      <ac:txMk cp="0" len="30">
        <ac:context len="31" hash="3072718862"/>
      </ac:txMk>
    </ac:txMkLst>
    <p188:pos x="2766060" y="523113"/>
    <p188:replyLst>
      <p188:reply id="{F58C9D73-6345-42DC-87E4-429E17BA51E7}" authorId="{EE942949-30C1-9970-BCBC-9A01B68C36A4}" created="2026-07-07T14:31:58.496">
        <p188:txBody>
          <a:bodyPr/>
          <a:lstStyle/>
          <a:p>
            <a:r>
              <a:rPr lang="ko-KR" altLang="en-US"/>
              <a:t>DB의 정보를 인자로 활용하여 AI 프롬프트에 전달</a:t>
            </a:r>
          </a:p>
        </p188:txBody>
      </p188:reply>
      <p188:reply id="{6D051B7F-00DE-B44F-B1AA-21DFBDFD7E2E}" authorId="{EE942949-30C1-9970-BCBC-9A01B68C36A4}" created="2026-07-07T17:10:42.554">
        <p188:txBody>
          <a:bodyPr/>
          <a:lstStyle/>
          <a:p>
            <a:r>
              <a:rPr lang="ko-KR" altLang="en-US"/>
              <a:t>DB에 저장되어 있는 데이터를 AI에게 프로프트로 전달</a:t>
            </a:r>
          </a:p>
        </p188:txBody>
        <p188:extLst>
          <p:ext xmlns:p="http://schemas.openxmlformats.org/presentationml/2006/main" uri="{57CB4572-C831-44C2-8A1C-0ADB6CCDFE69}">
            <p223:reactions xmlns:p223="http://schemas.microsoft.com/office/powerpoint/2022/03/main">
              <p223:rxn type="👍">
                <p223:instance time="2026-07-07T17:10:43.402" authorId="{EE942949-30C1-9970-BCBC-9A01B68C36A4}"/>
              </p223:rxn>
            </p223:reactions>
          </p:ext>
        </p188:extLst>
      </p188:reply>
    </p188:replyLst>
    <p188:txBody>
      <a:bodyPr/>
      <a:lstStyle/>
      <a:p>
        <a:r>
          <a:rPr lang="ko-KR" altLang="en-US"/>
          <a:t>DB 내 정보를 인자값으로 활용하여 AI 프롬프트에 반영</a:t>
        </a:r>
      </a:p>
    </p188:txBody>
  </p188:cm>
  <p188:cm id="{85845D5A-D7E2-4E05-825A-EAEE176395B0}" authorId="{EE942949-30C1-9970-BCBC-9A01B68C36A4}" status="resolved" created="2026-07-07T12:52:51.215" complete="100000">
    <ac:deMkLst xmlns:ac="http://schemas.microsoft.com/office/drawing/2013/main/command">
      <pc:docMk xmlns:pc="http://schemas.microsoft.com/office/powerpoint/2013/main/command"/>
      <pc:sldMk xmlns:pc="http://schemas.microsoft.com/office/powerpoint/2013/main/command" cId="0" sldId="261"/>
      <ac:spMk id="11" creationId="{00000000-0000-0000-0000-000000000000}"/>
    </ac:deMkLst>
    <p188:replyLst>
      <p188:reply id="{52B47DA7-74DB-4AA3-8238-646BBC79ACFC}" authorId="{EE942949-30C1-9970-BCBC-9A01B68C36A4}" created="2026-07-07T13:01:54.021">
        <p188:txBody>
          <a:bodyPr/>
          <a:lstStyle/>
          <a:p>
            <a:r>
              <a:rPr lang="ko-KR" altLang="en-US"/>
              <a:t>지피티가 db저장 및 재사용인지 진짜 캐싱인지 구분해서 써야 질문을 받을 상황을 좀 줄일 수 있다고 합미다! 어찌 생각하시는지? 내가 한 설명으로는 db 저장 및 재사용에 가까워보인대</a:t>
            </a:r>
          </a:p>
        </p188:txBody>
      </p188:reply>
      <p188:reply id="{9B0345C1-F507-4830-AD29-89E135FD2533}" authorId="{EE942949-30C1-9970-BCBC-9A01B68C36A4}" created="2026-07-07T14:28:58.871">
        <p188:txBody>
          <a:bodyPr/>
          <a:lstStyle/>
          <a:p>
            <a:r>
              <a:rPr lang="ko-KR" altLang="en-US"/>
              <a:t>최소 수정
DB에 저장된 세대 정보를 기반으로 사전 대사 생성 및 캐싱</a:t>
            </a:r>
          </a:p>
        </p188:txBody>
      </p188:reply>
    </p188:replyLst>
    <p188:txBody>
      <a:bodyPr/>
      <a:lstStyle/>
      <a:p>
        <a:r>
          <a:rPr lang="ko-KR" altLang="en-US"/>
          <a:t>세대별 DB 정보를 활용한 사전 대사 생성 및 데이터 캐싱처리</a:t>
        </a:r>
      </a:p>
    </p188:txBody>
    <p188:extLst>
      <p:ext xmlns:p="http://schemas.openxmlformats.org/presentationml/2006/main" uri="{57CB4572-C831-44C2-8A1C-0ADB6CCDFE69}">
        <p223:reactions xmlns:p223="http://schemas.microsoft.com/office/powerpoint/2022/03/main">
          <p223:rxn type="👍">
            <p223:instance time="2026-07-07T17:11:44.060" authorId="{EE942949-30C1-9970-BCBC-9A01B68C36A4}"/>
          </p223:rxn>
        </p223:reactions>
      </p:ext>
    </p188:extLst>
  </p188:cm>
  <p188:cm id="{62936D42-6406-4B06-8A48-C3E93B01658E}" authorId="{EE942949-30C1-9970-BCBC-9A01B68C36A4}" status="resolved" created="2026-07-07T12:53:34.499" complete="100000">
    <ac:deMkLst xmlns:ac="http://schemas.microsoft.com/office/drawing/2013/main/command">
      <pc:docMk xmlns:pc="http://schemas.microsoft.com/office/powerpoint/2013/main/command"/>
      <pc:sldMk xmlns:pc="http://schemas.microsoft.com/office/powerpoint/2013/main/command" cId="0" sldId="261"/>
      <ac:spMk id="16" creationId="{00000000-0000-0000-0000-000000000000}"/>
    </ac:deMkLst>
    <p188:replyLst>
      <p188:reply id="{58967A85-2DFE-4601-ADAE-79FB35953190}" authorId="{EE942949-30C1-9970-BCBC-9A01B68C36A4}" created="2026-07-07T14:29:28.366">
        <p188:txBody>
          <a:bodyPr/>
          <a:lstStyle/>
          <a:p>
            <a:r>
              <a:rPr lang="ko-KR" altLang="en-US"/>
              <a:t>최소
NPC 대화 시 대사를 시각적인 타자기 효과로 표현
</a:t>
            </a:r>
          </a:p>
        </p188:txBody>
      </p188:reply>
    </p188:replyLst>
    <p188:txBody>
      <a:bodyPr/>
      <a:lstStyle/>
      <a:p>
        <a:r>
          <a:rPr lang="ko-KR" altLang="en-US"/>
          <a:t>NPC 대사 타자기 효과 적용</a:t>
        </a:r>
      </a:p>
    </p188:txBody>
    <p188:extLst>
      <p:ext xmlns:p="http://schemas.openxmlformats.org/presentationml/2006/main" uri="{57CB4572-C831-44C2-8A1C-0ADB6CCDFE69}">
        <p223:reactions xmlns:p223="http://schemas.microsoft.com/office/powerpoint/2022/03/main">
          <p223:rxn type="👍">
            <p223:instance time="2026-07-07T17:12:00.364" authorId="{EE942949-30C1-9970-BCBC-9A01B68C36A4}"/>
          </p223:rxn>
        </p223:reactions>
      </p:ext>
    </p188:extLst>
  </p188:cm>
  <p188:cm id="{8C2B7C53-DD41-4C0D-A712-DDD6D4B3C38A}" authorId="{EE942949-30C1-9970-BCBC-9A01B68C36A4}" status="resolved" created="2026-07-07T12:55:01.964" complete="100000">
    <ac:deMkLst xmlns:ac="http://schemas.microsoft.com/office/drawing/2013/main/command">
      <pc:docMk xmlns:pc="http://schemas.microsoft.com/office/powerpoint/2013/main/command"/>
      <pc:sldMk xmlns:pc="http://schemas.microsoft.com/office/powerpoint/2013/main/command" cId="0" sldId="261"/>
      <ac:spMk id="26" creationId="{00000000-0000-0000-0000-000000000000}"/>
    </ac:deMkLst>
    <p188:txBody>
      <a:bodyPr/>
      <a:lstStyle/>
      <a:p>
        <a:r>
          <a:rPr lang="ko-KR" altLang="en-US"/>
          <a:t>플레이어 입력과 레벨 기반 AI 스킬 데이터 자동 생성
(예시는 그대로 두고 위에만 바꾸기)</a:t>
        </a:r>
      </a:p>
    </p188:txBody>
    <p188:extLst>
      <p:ext xmlns:p="http://schemas.openxmlformats.org/presentationml/2006/main" uri="{57CB4572-C831-44C2-8A1C-0ADB6CCDFE69}">
        <p223:reactions xmlns:p223="http://schemas.microsoft.com/office/powerpoint/2022/03/main">
          <p223:rxn type="👍">
            <p223:instance time="2026-07-07T17:12:11.913" authorId="{EE942949-30C1-9970-BCBC-9A01B68C36A4}"/>
          </p223:rxn>
        </p223:reactions>
      </p:ext>
    </p188:extLst>
  </p188:cm>
  <p188:cm id="{44E5847B-0495-451C-A978-1A3F3595FCC5}" authorId="{EE942949-30C1-9970-BCBC-9A01B68C36A4}" status="resolved" created="2026-07-07T12:56:32.583" complete="100000">
    <ac:deMkLst xmlns:ac="http://schemas.microsoft.com/office/drawing/2013/main/command">
      <pc:docMk xmlns:pc="http://schemas.microsoft.com/office/powerpoint/2013/main/command"/>
      <pc:sldMk xmlns:pc="http://schemas.microsoft.com/office/powerpoint/2013/main/command" cId="0" sldId="261"/>
      <ac:spMk id="31" creationId="{00000000-0000-0000-0000-000000000000}"/>
    </ac:deMkLst>
    <p188:replyLst>
      <p188:reply id="{0F540843-A23F-6645-AEEC-FB89D45434DA}" authorId="{EE942949-30C1-9970-BCBC-9A01B68C36A4}" created="2026-07-07T17:16:06.479">
        <p188:txBody>
          <a:bodyPr/>
          <a:lstStyle/>
          <a:p>
            <a:r>
              <a:rPr lang="ko-KR" altLang="en-US"/>
              <a:t>AI 생성 데이터 관리 및 재사용</a:t>
            </a:r>
          </a:p>
        </p188:txBody>
        <p188:extLst>
          <p:ext xmlns:p="http://schemas.openxmlformats.org/presentationml/2006/main" uri="{57CB4572-C831-44C2-8A1C-0ADB6CCDFE69}">
            <p223:reactions xmlns:p223="http://schemas.microsoft.com/office/powerpoint/2022/03/main">
              <p223:rxn type="👍">
                <p223:instance time="2026-07-07T17:16:12.809" authorId="{EE942949-30C1-9970-BCBC-9A01B68C36A4}"/>
              </p223:rxn>
            </p223:reactions>
          </p:ext>
        </p188:extLst>
      </p188:reply>
    </p188:replyLst>
    <p188:txBody>
      <a:bodyPr/>
      <a:lstStyle/>
      <a:p>
        <a:r>
          <a:rPr lang="ko-KR" altLang="en-US"/>
          <a:t>적으신건 효과 같아서 
AI 기반 동적 NPC 대사 생성
이건 어떠실지?</a:t>
        </a:r>
      </a:p>
    </p188:txBody>
  </p188:cm>
</p188:cmLst>
</file>

<file path=ppt/comments/modernComment_106_0.xml><?xml version="1.0" encoding="utf-8"?>
<p188:cmLst xmlns:a="http://schemas.openxmlformats.org/drawingml/2006/main" xmlns:r="http://schemas.openxmlformats.org/officeDocument/2006/relationships" xmlns:p188="http://schemas.microsoft.com/office/powerpoint/2018/8/main">
  <p188:cm id="{539AB717-EA81-4493-9556-10FDCC9D429E}" authorId="{EE942949-30C1-9970-BCBC-9A01B68C36A4}" status="resolved" created="2026-07-07T13:03:42.588" complete="100000">
    <ac:deMkLst xmlns:ac="http://schemas.microsoft.com/office/drawing/2013/main/command">
      <pc:docMk xmlns:pc="http://schemas.microsoft.com/office/powerpoint/2013/main/command"/>
      <pc:sldMk xmlns:pc="http://schemas.microsoft.com/office/powerpoint/2013/main/command" cId="0" sldId="262"/>
      <ac:spMk id="11" creationId="{00000000-0000-0000-0000-000000000000}"/>
    </ac:deMkLst>
    <p188:txBody>
      <a:bodyPr/>
      <a:lstStyle/>
      <a:p>
        <a:r>
          <a:rPr lang="ko-KR" altLang="en-US"/>
          <a:t>만약 DB 접근에 SQLAlchemy를 썼다면
FastAPI (Python), SQLAlchemy, PyMySQL로 적는게 일반적이래 SQLAlchemy이걸 안썻다면 지금처럼 써도 된대
</a:t>
        </a:r>
      </a:p>
    </p188:txBody>
    <p188:extLst>
      <p:ext xmlns:p="http://schemas.openxmlformats.org/presentationml/2006/main" uri="{57CB4572-C831-44C2-8A1C-0ADB6CCDFE69}">
        <p223:reactions xmlns:p223="http://schemas.microsoft.com/office/powerpoint/2022/03/main">
          <p223:rxn type="👍">
            <p223:instance time="2026-07-07T17:16:16.555" authorId="{EE942949-30C1-9970-BCBC-9A01B68C36A4}"/>
          </p223:rxn>
        </p223:reactions>
      </p:ext>
    </p188:extLst>
  </p188:cm>
  <p188:cm id="{ECD98E1F-DF0C-4C7A-A982-FC5DF6F8236C}" authorId="{EE942949-30C1-9970-BCBC-9A01B68C36A4}" status="resolved" created="2026-07-07T13:05:12.205" complete="100000">
    <ac:deMkLst xmlns:ac="http://schemas.microsoft.com/office/drawing/2013/main/command">
      <pc:docMk xmlns:pc="http://schemas.microsoft.com/office/powerpoint/2013/main/command"/>
      <pc:sldMk xmlns:pc="http://schemas.microsoft.com/office/powerpoint/2013/main/command" cId="0" sldId="262"/>
      <ac:spMk id="20" creationId="{00000000-0000-0000-0000-000000000000}"/>
    </ac:deMkLst>
    <p188:replyLst>
      <p188:reply id="{D68905DB-4587-C946-87E9-17A09DAAFCFB}" authorId="{EE942949-30C1-9970-BCBC-9A01B68C36A4}" created="2026-07-07T17:17:46.215">
        <p188:txBody>
          <a:bodyPr/>
          <a:lstStyle/>
          <a:p>
            <a:r>
              <a:rPr lang="ko-KR" altLang="en-US"/>
              <a:t>랭체인 썻고 허깅페이스 뒤에 날려줘 오픈에이아이 안썻어</a:t>
            </a:r>
          </a:p>
        </p188:txBody>
        <p188:extLst>
          <p:ext xmlns:p="http://schemas.openxmlformats.org/presentationml/2006/main" uri="{57CB4572-C831-44C2-8A1C-0ADB6CCDFE69}">
            <p223:reactions xmlns:p223="http://schemas.microsoft.com/office/powerpoint/2022/03/main">
              <p223:rxn type="👍">
                <p223:instance time="2026-07-07T17:17:47.128" authorId="{EE942949-30C1-9970-BCBC-9A01B68C36A4}"/>
              </p223:rxn>
            </p223:reactions>
          </p:ext>
        </p188:extLst>
      </p188:reply>
    </p188:replyLst>
    <p188:txBody>
      <a:bodyPr/>
      <a:lstStyle/>
      <a:p>
        <a:r>
          <a:rPr lang="ko-KR" altLang="en-US"/>
          <a:t>LangChain, Hugging Face API Router
여기 확인!
정말 LangChain을 사용했어?
그리고 Hugging Face API Router도 실제 사용한 이름인지 팀원한테 한번 확인하는 게 좋아.
예를 들어 OpenAI를 썼다면
LangChain
OpenAI API
라고 쓰는 경우도 많거든
이래
</a:t>
        </a:r>
      </a:p>
    </p188:txBody>
    <p188:extLst>
      <p:ext xmlns:p="http://schemas.openxmlformats.org/presentationml/2006/main" uri="{57CB4572-C831-44C2-8A1C-0ADB6CCDFE69}">
        <p223:reactions xmlns:p223="http://schemas.microsoft.com/office/powerpoint/2022/03/main">
          <p223:rxn type="👍">
            <p223:instance time="2026-07-07T17:17:50.791" authorId="{EE942949-30C1-9970-BCBC-9A01B68C36A4}"/>
          </p223:rxn>
        </p223:reactions>
      </p:ext>
    </p188:extLst>
  </p188:cm>
  <p188:cm id="{0E1BAEFB-CA85-4C9C-B4F2-AD819D322F84}" authorId="{EE942949-30C1-9970-BCBC-9A01B68C36A4}" status="resolved" created="2026-07-07T13:05:40.988" complete="100000">
    <ac:deMkLst xmlns:ac="http://schemas.microsoft.com/office/drawing/2013/main/command">
      <pc:docMk xmlns:pc="http://schemas.microsoft.com/office/powerpoint/2013/main/command"/>
      <pc:sldMk xmlns:pc="http://schemas.microsoft.com/office/powerpoint/2013/main/command" cId="0" sldId="262"/>
      <ac:spMk id="21" creationId="{00000000-0000-0000-0000-000000000000}"/>
    </ac:deMkLst>
    <p188:txBody>
      <a:bodyPr/>
      <a:lstStyle/>
      <a:p>
        <a:r>
          <a:rPr lang="ko-KR" altLang="en-US"/>
          <a:t>이건 약간 어색해.
왜냐하면
MariaDB → DBMS
SQLAlchemy → ORM
이라 서로 다른 종류야.
보통은
MariaDB, SQLAlchemy ORM
이렇게 쉼표로 적어.</a:t>
        </a:r>
      </a:p>
    </p188:txBody>
    <p188:extLst>
      <p:ext xmlns:p="http://schemas.openxmlformats.org/presentationml/2006/main" uri="{57CB4572-C831-44C2-8A1C-0ADB6CCDFE69}">
        <p223:reactions xmlns:p223="http://schemas.microsoft.com/office/powerpoint/2022/03/main">
          <p223:rxn type="👍">
            <p223:instance time="2026-07-07T17:18:19.027" authorId="{EE942949-30C1-9970-BCBC-9A01B68C36A4}"/>
          </p223:rxn>
        </p223:reactions>
      </p:ext>
    </p188:extLst>
  </p188:cm>
  <p188:cm id="{77ECF375-20C1-4C65-A12A-F12093249F3D}" authorId="{EE942949-30C1-9970-BCBC-9A01B68C36A4}" status="resolved" created="2026-07-07T13:06:36.693" complete="100000">
    <ac:deMkLst xmlns:ac="http://schemas.microsoft.com/office/drawing/2013/main/command">
      <pc:docMk xmlns:pc="http://schemas.microsoft.com/office/powerpoint/2013/main/command"/>
      <pc:sldMk xmlns:pc="http://schemas.microsoft.com/office/powerpoint/2013/main/command" cId="0" sldId="262"/>
      <ac:spMk id="26" creationId="{00000000-0000-0000-0000-000000000000}"/>
    </ac:deMkLst>
    <p188:txBody>
      <a:bodyPr/>
      <a:lstStyle/>
      <a:p>
        <a:r>
          <a:rPr lang="ko-KR" altLang="en-US"/>
          <a:t>MacOS → macOS ✅
애플 공식 표기가 macOS야.
Python Virtualenv (.venv)
보다는
Python venv
또는
Python virtualenv
가 더 흔해.</a:t>
        </a:r>
      </a:p>
    </p188:txBody>
    <p188:extLst>
      <p:ext xmlns:p="http://schemas.openxmlformats.org/presentationml/2006/main" uri="{57CB4572-C831-44C2-8A1C-0ADB6CCDFE69}">
        <p223:reactions xmlns:p223="http://schemas.microsoft.com/office/powerpoint/2022/03/main">
          <p223:rxn type="👍">
            <p223:instance time="2026-07-07T17:18:42.364" authorId="{EE942949-30C1-9970-BCBC-9A01B68C36A4}"/>
          </p223:rxn>
        </p223:reactions>
      </p:ext>
    </p188:extLst>
  </p188:cm>
</p188:cmLst>
</file>

<file path=ppt/comments/modernComment_107_0.xml><?xml version="1.0" encoding="utf-8"?>
<p188:cmLst xmlns:a="http://schemas.openxmlformats.org/drawingml/2006/main" xmlns:r="http://schemas.openxmlformats.org/officeDocument/2006/relationships" xmlns:p188="http://schemas.microsoft.com/office/powerpoint/2018/8/main">
  <p188:cm id="{4C7026E6-6B9B-4562-8AD1-2DE17288A65A}" authorId="{EE942949-30C1-9970-BCBC-9A01B68C36A4}" status="resolved" created="2026-07-07T13:09:38.524" complete="100000">
    <ac:deMkLst xmlns:ac="http://schemas.microsoft.com/office/drawing/2013/main/command">
      <pc:docMk xmlns:pc="http://schemas.microsoft.com/office/powerpoint/2013/main/command"/>
      <pc:sldMk xmlns:pc="http://schemas.microsoft.com/office/powerpoint/2013/main/command" cId="0" sldId="263"/>
      <ac:spMk id="13" creationId="{00000000-0000-0000-0000-000000000000}"/>
    </ac:deMkLst>
    <p188:txBody>
      <a:bodyPr/>
      <a:lstStyle/>
      <a:p>
        <a:r>
          <a:rPr lang="ko-KR" altLang="en-US"/>
          <a:t>FastAPI (Python)
이거나
FastAPI · Proxmox VE
이케 적는건 어떠신지?
</a:t>
        </a:r>
      </a:p>
    </p188:txBody>
  </p188:cm>
  <p188:cm id="{76A1392B-DC30-4CF0-8B3E-164BED2D8E0B}" authorId="{EE942949-30C1-9970-BCBC-9A01B68C36A4}" status="resolved" created="2026-07-07T13:10:12.190" complete="100000">
    <ac:deMkLst xmlns:ac="http://schemas.microsoft.com/office/drawing/2013/main/command">
      <pc:docMk xmlns:pc="http://schemas.microsoft.com/office/powerpoint/2013/main/command"/>
      <pc:sldMk xmlns:pc="http://schemas.microsoft.com/office/powerpoint/2013/main/command" cId="0" sldId="263"/>
      <ac:spMk id="20" creationId="{00000000-0000-0000-0000-000000000000}"/>
    </ac:deMkLst>
    <p188:txBody>
      <a:bodyPr/>
      <a:lstStyle/>
      <a:p>
        <a:r>
          <a:rPr lang="ko-KR" altLang="en-US"/>
          <a:t>LangChain, Qwen3-8B
또는
LangChain (LLM Chain), Qwen3-8B</a:t>
        </a:r>
      </a:p>
    </p188:txBody>
  </p188:cm>
  <p188:cm id="{11943700-5B9D-421E-B546-577C37F6DE72}" authorId="{EE942949-30C1-9970-BCBC-9A01B68C36A4}" status="resolved" created="2026-07-07T13:10:41.201" complete="100000">
    <ac:deMkLst xmlns:ac="http://schemas.microsoft.com/office/drawing/2013/main/command">
      <pc:docMk xmlns:pc="http://schemas.microsoft.com/office/powerpoint/2013/main/command"/>
      <pc:sldMk xmlns:pc="http://schemas.microsoft.com/office/powerpoint/2013/main/command" cId="0" sldId="263"/>
      <ac:spMk id="27" creationId="{00000000-0000-0000-0000-000000000000}"/>
    </ac:deMkLst>
    <p188:txBody>
      <a:bodyPr/>
      <a:lstStyle/>
      <a:p>
        <a:r>
          <a:rPr lang="ko-KR" altLang="en-US"/>
          <a:t>MariaDB Engine은 잘 안 쓰는 표현이야.
MariaDB / Synology NAS</a:t>
        </a:r>
      </a:p>
    </p188:txBody>
    <p188:extLst>
      <p:ext xmlns:p="http://schemas.openxmlformats.org/presentationml/2006/main" uri="{57CB4572-C831-44C2-8A1C-0ADB6CCDFE69}">
        <p223:reactions xmlns:p223="http://schemas.microsoft.com/office/powerpoint/2022/03/main">
          <p223:rxn type="👍">
            <p223:instance time="2026-07-07T17:18:53.123" authorId="{EE942949-30C1-9970-BCBC-9A01B68C36A4}"/>
          </p223:rxn>
        </p223:reactions>
      </p:ext>
    </p188:extLst>
  </p188:cm>
  <p188:cm id="{13873793-F3D5-46DE-8AEE-A246C5E98BF7}" authorId="{EE942949-30C1-9970-BCBC-9A01B68C36A4}" status="resolved" created="2026-07-07T13:12:39.316" complete="100000">
    <ac:deMkLst xmlns:ac="http://schemas.microsoft.com/office/drawing/2013/main/command">
      <pc:docMk xmlns:pc="http://schemas.microsoft.com/office/powerpoint/2013/main/command"/>
      <pc:sldMk xmlns:pc="http://schemas.microsoft.com/office/powerpoint/2013/main/command" cId="0" sldId="263"/>
      <ac:spMk id="32" creationId="{00000000-0000-0000-0000-000000000000}"/>
    </ac:deMkLst>
    <p188:replyLst>
      <p188:reply id="{6028597E-ADAF-47AA-BE64-3398A489AC35}" authorId="{EE942949-30C1-9970-BCBC-9A01B68C36A4}" created="2026-07-07T14:35:15.261">
        <p188:txBody>
          <a:bodyPr/>
          <a:lstStyle/>
          <a:p>
            <a:r>
              <a:rPr lang="ko-KR" altLang="en-US"/>
              <a:t>최소
Unity 클라이언트가 REST HTTP API를 통해 백엔드(FastAPI)와 JSON 데이터를 통신합니다. 사망 시 동기식으로 AI 추론을 수행하여 MariaDB에 캐싱하고, 대화 시에는 DB 캐시에서 0.03초 만에 조회하여 Unity UI에 즉시 출력합니다</a:t>
            </a:r>
          </a:p>
        </p188:txBody>
      </p188:reply>
      <p188:reply id="{CBEA269A-6FBB-6D41-B968-BB83203781DE}" authorId="{EE942949-30C1-9970-BCBC-9A01B68C36A4}" created="2026-07-07T17:20:16.731">
        <p188:txBody>
          <a:bodyPr/>
          <a:lstStyle/>
          <a:p>
            <a:r>
              <a:rPr lang="ko-KR" altLang="en-US"/>
              <a:t>0.003초 내용 빼주고, 빠르게 출력한다로 수정해줘</a:t>
            </a:r>
          </a:p>
        </p188:txBody>
        <p188:extLst>
          <p:ext xmlns:p="http://schemas.openxmlformats.org/presentationml/2006/main" uri="{57CB4572-C831-44C2-8A1C-0ADB6CCDFE69}">
            <p223:reactions xmlns:p223="http://schemas.microsoft.com/office/powerpoint/2022/03/main">
              <p223:rxn type="👍">
                <p223:instance time="2026-07-07T17:20:18.048" authorId="{EE942949-30C1-9970-BCBC-9A01B68C36A4}"/>
              </p223:rxn>
            </p223:reactions>
          </p:ext>
        </p188:extLst>
      </p188:reply>
    </p188:replyLst>
    <p188:txBody>
      <a:bodyPr/>
      <a:lstStyle/>
      <a:p>
        <a:r>
          <a:rPr lang="ko-KR" altLang="en-US"/>
          <a:t>ㅋㅋㅋ 뿌려줍니다 ㅋㅋㅋㅋㅋㅋ 농사꾼이신지? 
Unity 클라이언트는 REST API를 통해 FastAPI 서버와 JSON 형식으로 통신합니다. 플레이어 사망 시 AI가 생성한 대사를 MariaDB에 저장하여 캐시처럼 활용하고, NPC 대화 시에는 저장된 데이터를 조회해 평균 0.03초 이내에 응답합니다.</a:t>
        </a:r>
      </a:p>
    </p188:txBody>
    <p188:extLst>
      <p:ext xmlns:p="http://schemas.openxmlformats.org/presentationml/2006/main" uri="{57CB4572-C831-44C2-8A1C-0ADB6CCDFE69}">
        <p223:reactions xmlns:p223="http://schemas.microsoft.com/office/powerpoint/2022/03/main">
          <p223:rxn type="👍">
            <p223:instance time="2026-07-07T17:21:00.278" authorId="{EE942949-30C1-9970-BCBC-9A01B68C36A4}"/>
          </p223:rxn>
        </p223:reactions>
      </p:ext>
    </p188:extLst>
  </p188:cm>
</p188:cmLst>
</file>

<file path=ppt/comments/modernComment_108_0.xml><?xml version="1.0" encoding="utf-8"?>
<p188:cmLst xmlns:a="http://schemas.openxmlformats.org/drawingml/2006/main" xmlns:r="http://schemas.openxmlformats.org/officeDocument/2006/relationships" xmlns:p188="http://schemas.microsoft.com/office/powerpoint/2018/8/main">
  <p188:cm id="{533AA471-2A9F-4676-9993-6DEADA48DD5E}" authorId="{EE942949-30C1-9970-BCBC-9A01B68C36A4}" status="resolved" created="2026-07-07T13:17:23.907" complete="100000">
    <ac:deMkLst xmlns:ac="http://schemas.microsoft.com/office/drawing/2013/main/command">
      <pc:docMk xmlns:pc="http://schemas.microsoft.com/office/powerpoint/2013/main/command"/>
      <pc:sldMk xmlns:pc="http://schemas.microsoft.com/office/powerpoint/2013/main/command" cId="0" sldId="264"/>
      <ac:spMk id="31" creationId="{00000000-0000-0000-0000-000000000000}"/>
    </ac:deMkLst>
    <p188:txBody>
      <a:bodyPr/>
      <a:lstStyle/>
      <a:p>
        <a:r>
          <a:rPr lang="ko-KR" altLang="en-US"/>
          <a:t>세대 번호(PK)를 기준으로 DialogueCache와 1:1 매핑하여 JOIN 없이 빠른 조회가 가능하도록 설계
TRUNCATE 기반 초기화를 위해 FK 제약을 제거하고 테이블 구조를 재설계
1세대 예외 처리를 적용하여 초기 데이터가 없는 환경에서도 안정적으로 AI 대사를 생성하도록 구현
실시간 AI 호출을 DB 캐싱으로 대체하여 응답 지연을 최소화</a:t>
        </a:r>
      </a:p>
    </p188:txBody>
    <p188:extLst>
      <p:ext xmlns:p="http://schemas.openxmlformats.org/presentationml/2006/main" uri="{57CB4572-C831-44C2-8A1C-0ADB6CCDFE69}">
        <p223:reactions xmlns:p223="http://schemas.microsoft.com/office/powerpoint/2022/03/main">
          <p223:rxn type="👍">
            <p223:instance time="2026-07-07T17:22:26.352" authorId="{EE942949-30C1-9970-BCBC-9A01B68C36A4}"/>
          </p223:rxn>
        </p223:reactions>
      </p:ext>
    </p188:extLst>
  </p188:cm>
</p188:cmLst>
</file>

<file path=ppt/comments/modernComment_109_0.xml><?xml version="1.0" encoding="utf-8"?>
<p188:cmLst xmlns:a="http://schemas.openxmlformats.org/drawingml/2006/main" xmlns:r="http://schemas.openxmlformats.org/officeDocument/2006/relationships" xmlns:p188="http://schemas.microsoft.com/office/powerpoint/2018/8/main">
  <p188:cm id="{B57BA394-9364-4191-A3A5-DCE90CA20AB6}" authorId="{EE942949-30C1-9970-BCBC-9A01B68C36A4}" status="resolved" created="2026-07-07T13:19:59.339" complete="100000">
    <ac:deMkLst xmlns:ac="http://schemas.microsoft.com/office/drawing/2013/main/command">
      <pc:docMk xmlns:pc="http://schemas.microsoft.com/office/powerpoint/2013/main/command"/>
      <pc:sldMk xmlns:pc="http://schemas.microsoft.com/office/powerpoint/2013/main/command" cId="0" sldId="265"/>
      <ac:spMk id="10" creationId="{00000000-0000-0000-0000-000000000000}"/>
    </ac:deMkLst>
    <p188:txBody>
      <a:bodyPr/>
      <a:lstStyle/>
      <a:p>
        <a:r>
          <a:rPr lang="ko-KR" altLang="en-US"/>
          <a:t>플레이어 사망 위치, 사망 원인 및 세대 정보 획득</a:t>
        </a:r>
      </a:p>
    </p188:txBody>
    <p188:extLst>
      <p:ext xmlns:p="http://schemas.openxmlformats.org/presentationml/2006/main" uri="{57CB4572-C831-44C2-8A1C-0ADB6CCDFE69}">
        <p223:reactions xmlns:p223="http://schemas.microsoft.com/office/powerpoint/2022/03/main">
          <p223:rxn type="👍">
            <p223:instance time="2026-07-07T17:25:46.933" authorId="{EE942949-30C1-9970-BCBC-9A01B68C36A4}"/>
          </p223:rxn>
        </p223:reactions>
      </p:ext>
    </p188:extLst>
  </p188:cm>
  <p188:cm id="{354AF780-677D-4255-BB2A-BBF98EDD1787}" authorId="{EE942949-30C1-9970-BCBC-9A01B68C36A4}" status="resolved" created="2026-07-07T13:22:10.282" complete="100000">
    <ac:deMkLst xmlns:ac="http://schemas.microsoft.com/office/drawing/2013/main/command">
      <pc:docMk xmlns:pc="http://schemas.microsoft.com/office/powerpoint/2013/main/command"/>
      <pc:sldMk xmlns:pc="http://schemas.microsoft.com/office/powerpoint/2013/main/command" cId="0" sldId="265"/>
      <ac:spMk id="16" creationId="{00000000-0000-0000-0000-000000000000}"/>
    </ac:deMkLst>
    <p188:replyLst>
      <p188:reply id="{274935D9-15D7-4FF6-842A-73280D65C495}" authorId="{EE942949-30C1-9970-BCBC-9A01B68C36A4}" created="2026-07-07T13:22:39.835">
        <p188:txBody>
          <a:bodyPr/>
          <a:lstStyle/>
          <a:p>
            <a:r>
              <a:rPr lang="ko-KR" altLang="en-US"/>
              <a:t>아예 줄이면
이전 세대의 최근 사망 기록 3건 조회 및 정렬
이케</a:t>
            </a:r>
          </a:p>
        </p188:txBody>
        <p188:extLst>
          <p:ext xmlns:p="http://schemas.openxmlformats.org/presentationml/2006/main" uri="{57CB4572-C831-44C2-8A1C-0ADB6CCDFE69}">
            <p223:reactions xmlns:p223="http://schemas.microsoft.com/office/powerpoint/2022/03/main">
              <p223:rxn type="👍">
                <p223:instance time="2026-07-07T17:26:04.660" authorId="{EE942949-30C1-9970-BCBC-9A01B68C36A4}"/>
              </p223:rxn>
            </p223:reactions>
          </p:ext>
        </p188:extLst>
      </p188:reply>
      <p188:reply id="{2FE2C040-FA51-45EA-B5A8-A44008BD1A04}" authorId="{EE942949-30C1-9970-BCBC-9A01B68C36A4}" created="2026-07-07T13:23:07.157">
        <p188:txBody>
          <a:bodyPr/>
          <a:lstStyle/>
          <a:p>
            <a:r>
              <a:rPr lang="ko-KR" altLang="en-US"/>
              <a:t>근데 왜 3건만 조회하시는지? 궁금하네요</a:t>
            </a:r>
          </a:p>
        </p188:txBody>
      </p188:reply>
      <p188:reply id="{594CFE73-6DAF-494D-8F63-F6A58B7E95D4}" authorId="{EE942949-30C1-9970-BCBC-9A01B68C36A4}" created="2026-07-07T17:26:51.256">
        <p188:txBody>
          <a:bodyPr/>
          <a:lstStyle/>
          <a:p>
            <a:r>
              <a:rPr lang="ko-KR" altLang="en-US"/>
              <a:t>ai에 전달할 수 있는 정보의 크기가 한정되어 있음 너무 많이 보내면 너무 오래걸리거나 ai가 과부화되어 전혀 뚱한 답변을 함</a:t>
            </a:r>
          </a:p>
        </p188:txBody>
      </p188:reply>
    </p188:replyLst>
    <p188:txBody>
      <a:bodyPr/>
      <a:lstStyle/>
      <a:p>
        <a:r>
          <a:rPr lang="ko-KR" altLang="en-US"/>
          <a:t>백엔드에서 이전 세대의 최근 사망 기록 3건 DB 조회 및 정렬</a:t>
        </a:r>
      </a:p>
    </p188:txBody>
  </p188:cm>
  <p188:cm id="{D818517B-30A4-423E-9B55-EF772F02A5BE}" authorId="{EE942949-30C1-9970-BCBC-9A01B68C36A4}" status="resolved" created="2026-07-07T13:24:12.696" complete="100000">
    <ac:txMkLst xmlns:ac="http://schemas.microsoft.com/office/drawing/2013/main/command">
      <pc:docMk xmlns:pc="http://schemas.microsoft.com/office/powerpoint/2013/main/command"/>
      <pc:sldMk xmlns:pc="http://schemas.microsoft.com/office/powerpoint/2013/main/command" cId="0" sldId="265"/>
      <ac:spMk id="22" creationId="{00000000-0000-0000-0000-000000000000}"/>
      <ac:txMk cp="0" len="55">
        <ac:context len="56" hash="1717433167"/>
      </ac:txMk>
    </ac:txMkLst>
    <p188:pos x="1719943" y="217714"/>
    <p188:replyLst/>
    <p188:txBody>
      <a:bodyPr/>
      <a:lstStyle/>
      <a:p>
        <a:r>
          <a:rPr lang="ko-KR" altLang="en-US"/>
          <a:t>Hugging Face API와 LangChain을 활용한 문지기 NPC 톤 프롬프트 적용 및 추론</a:t>
        </a:r>
      </a:p>
    </p188:txBody>
    <p188:extLst>
      <p:ext xmlns:p="http://schemas.openxmlformats.org/presentationml/2006/main" uri="{57CB4572-C831-44C2-8A1C-0ADB6CCDFE69}">
        <p223:reactions xmlns:p223="http://schemas.microsoft.com/office/powerpoint/2022/03/main">
          <p223:rxn type="👍">
            <p223:instance time="2026-07-07T17:26:57.148" authorId="{EE942949-30C1-9970-BCBC-9A01B68C36A4}"/>
          </p223:rxn>
        </p223:reactions>
      </p:ext>
    </p188:extLst>
  </p188:cm>
  <p188:cm id="{EF528014-456B-4C9E-9FFF-41BEEA2C4C6F}" authorId="{EE942949-30C1-9970-BCBC-9A01B68C36A4}" status="resolved" created="2026-07-07T13:25:30.452" complete="100000">
    <ac:deMkLst xmlns:ac="http://schemas.microsoft.com/office/drawing/2013/main/command">
      <pc:docMk xmlns:pc="http://schemas.microsoft.com/office/powerpoint/2013/main/command"/>
      <pc:sldMk xmlns:pc="http://schemas.microsoft.com/office/powerpoint/2013/main/command" cId="0" sldId="265"/>
      <ac:spMk id="25" creationId="{00000000-0000-0000-0000-000000000000}"/>
    </ac:deMkLst>
    <p188:replyLst>
      <p188:reply id="{728CC8D7-6767-394B-A70F-037DB3C9942E}" authorId="{EE942949-30C1-9970-BCBC-9A01B68C36A4}" created="2026-07-07T17:27:50.591">
        <p188:txBody>
          <a:bodyPr/>
          <a:lstStyle/>
          <a:p>
            <a:r>
              <a:rPr lang="ko-KR" altLang="en-US"/>
              <a:t>생성된 대사를 DialogueCache 테이블에 저장하여 캐싱</a:t>
            </a:r>
          </a:p>
        </p188:txBody>
        <p188:extLst>
          <p:ext xmlns:p="http://schemas.openxmlformats.org/presentationml/2006/main" uri="{57CB4572-C831-44C2-8A1C-0ADB6CCDFE69}">
            <p223:reactions xmlns:p223="http://schemas.microsoft.com/office/powerpoint/2022/03/main">
              <p223:rxn type="👍">
                <p223:instance time="2026-07-07T17:27:51.654" authorId="{EE942949-30C1-9970-BCBC-9A01B68C36A4}"/>
              </p223:rxn>
            </p223:reactions>
          </p:ext>
        </p188:extLst>
      </p188:reply>
    </p188:replyLst>
    <p188:txBody>
      <a:bodyPr/>
      <a:lstStyle/>
      <a:p>
        <a:r>
          <a:rPr lang="ko-KR" altLang="en-US"/>
          <a:t>생성된 대사를 DialogueCache 테이블에 저장하여 캐싱 완료를 보장
아니면 
생성된 대사를 DialogueCache 테이블에 동기식으로 저장하여 캐싱 완료를 보장
아니면
생성된 대사를 DialogueCache 테이블에 저장하여 캐시 일관성을 보장</a:t>
        </a:r>
      </a:p>
    </p188:txBody>
  </p188:cm>
  <p188:cm id="{9A1D4EBB-E5E4-4B68-B9D3-0351B5D781FE}" authorId="{EE942949-30C1-9970-BCBC-9A01B68C36A4}" status="resolved" created="2026-07-07T13:27:10.734" complete="100000">
    <ac:deMkLst xmlns:ac="http://schemas.microsoft.com/office/drawing/2013/main/command">
      <pc:docMk xmlns:pc="http://schemas.microsoft.com/office/powerpoint/2013/main/command"/>
      <pc:sldMk xmlns:pc="http://schemas.microsoft.com/office/powerpoint/2013/main/command" cId="0" sldId="265"/>
      <ac:spMk id="34" creationId="{00000000-0000-0000-0000-000000000000}"/>
    </ac:deMkLst>
    <p188:txBody>
      <a:bodyPr/>
      <a:lstStyle/>
      <a:p>
        <a:r>
          <a:rPr lang="ko-KR" altLang="en-US"/>
          <a:t>HTTP 응답을 Unity로 반환하고 타자기 효과를 적용하여 UI 렌더링</a:t>
        </a:r>
      </a:p>
    </p188:txBody>
    <p188:extLst>
      <p:ext xmlns:p="http://schemas.openxmlformats.org/presentationml/2006/main" uri="{57CB4572-C831-44C2-8A1C-0ADB6CCDFE69}">
        <p223:reactions xmlns:p223="http://schemas.microsoft.com/office/powerpoint/2022/03/main">
          <p223:rxn type="👍">
            <p223:instance time="2026-07-07T17:28:02.188" authorId="{EE942949-30C1-9970-BCBC-9A01B68C36A4}"/>
          </p223:rxn>
        </p223:reactions>
      </p:ext>
    </p188:extLst>
  </p188:cm>
  <p188:cm id="{46B9FEB7-1760-4EBD-A569-2513BC2F6D82}" authorId="{EE942949-30C1-9970-BCBC-9A01B68C36A4}" status="resolved" created="2026-07-07T13:33:01.769" complete="100000">
    <ac:deMkLst xmlns:ac="http://schemas.microsoft.com/office/drawing/2013/main/command">
      <pc:docMk xmlns:pc="http://schemas.microsoft.com/office/powerpoint/2013/main/command"/>
      <pc:sldMk xmlns:pc="http://schemas.microsoft.com/office/powerpoint/2013/main/command" cId="0" sldId="265"/>
      <ac:spMk id="35" creationId="{00000000-0000-0000-0000-000000000000}"/>
    </ac:deMkLst>
    <p188:replyLst>
      <p188:reply id="{211C008A-3D38-8241-8EBD-FD608223F4B4}" authorId="{EE942949-30C1-9970-BCBC-9A01B68C36A4}" created="2026-07-07T17:28:32.231">
        <p188:txBody>
          <a:bodyPr/>
          <a:lstStyle/>
          <a:p>
            <a:r>
              <a:rPr lang="ko-KR" altLang="en-US"/>
              <a:t>츤데레 톤 삭제</a:t>
            </a:r>
          </a:p>
        </p188:txBody>
        <p188:extLst>
          <p:ext xmlns:p="http://schemas.openxmlformats.org/presentationml/2006/main" uri="{57CB4572-C831-44C2-8A1C-0ADB6CCDFE69}">
            <p223:reactions xmlns:p223="http://schemas.microsoft.com/office/powerpoint/2022/03/main">
              <p223:rxn type="👍">
                <p223:instance time="2026-07-07T17:28:42.352" authorId="{EE942949-30C1-9970-BCBC-9A01B68C36A4}"/>
              </p223:rxn>
            </p223:reactions>
          </p:ext>
        </p188:extLst>
      </p188:reply>
    </p188:replyLst>
    <p188:txBody>
      <a:bodyPr/>
      <a:lstStyle/>
      <a:p>
        <a:r>
          <a:rPr lang="ko-KR" altLang="en-US"/>
          <a:t>Qwen3-8B via Hugging Face Router: 자연스러운 한국어 구어체와 츤데레 톤의 조언 대사 생성을 위해 채택
Few-Shot Prompting: NPC 대사 프롬프트에 톤 앤 매너를 적용하여 일관된 대사 문체를 유도
Typewriter Effect Coroutine: 쉼표(,)와 마침표(.)에 추가 딜레이를 적용하여 발두르의 자연스러운 구어체 말하기 속도를 Unity UI에서 연출
</a:t>
        </a:r>
      </a:p>
    </p188:txBody>
    <p188:extLst>
      <p:ext xmlns:p="http://schemas.openxmlformats.org/presentationml/2006/main" uri="{57CB4572-C831-44C2-8A1C-0ADB6CCDFE69}">
        <p223:reactions xmlns:p223="http://schemas.microsoft.com/office/powerpoint/2022/03/main">
          <p223:rxn type="👍">
            <p223:instance time="2026-07-07T17:28:40.275" authorId="{EE942949-30C1-9970-BCBC-9A01B68C36A4}"/>
          </p223:rxn>
        </p223:reactions>
      </p:ext>
    </p188:extLst>
  </p188:cm>
</p188:cmLst>
</file>

<file path=ppt/comments/modernComment_10A_0.xml><?xml version="1.0" encoding="utf-8"?>
<p188:cmLst xmlns:a="http://schemas.openxmlformats.org/drawingml/2006/main" xmlns:r="http://schemas.openxmlformats.org/officeDocument/2006/relationships" xmlns:p188="http://schemas.microsoft.com/office/powerpoint/2018/8/main">
  <p188:cm id="{733AA0E9-C816-4565-90A6-2E3D06E423C6}" authorId="{EE942949-30C1-9970-BCBC-9A01B68C36A4}" status="resolved" created="2026-07-07T13:40:45.149" complete="100000">
    <ac:deMkLst xmlns:ac="http://schemas.microsoft.com/office/drawing/2013/main/command">
      <pc:docMk xmlns:pc="http://schemas.microsoft.com/office/powerpoint/2013/main/command"/>
      <pc:sldMk xmlns:pc="http://schemas.microsoft.com/office/powerpoint/2013/main/command" cId="0" sldId="266"/>
      <ac:spMk id="14" creationId="{00000000-0000-0000-0000-000000000000}"/>
    </ac:deMkLst>
    <p188:replyLst>
      <p188:reply id="{32535BEE-9FCC-4548-A4CB-AECB3B078E2A}" authorId="{EE942949-30C1-9970-BCBC-9A01B68C36A4}" created="2026-07-07T17:29:30.288">
        <p188:txBody>
          <a:bodyPr/>
          <a:lstStyle/>
          <a:p>
            <a:r>
              <a:rPr lang="ko-KR" altLang="en-US"/>
              <a:t>윗시야를 넓게 확보하여 화면이 어색하지 않도록 수정</a:t>
            </a:r>
          </a:p>
        </p188:txBody>
        <p188:extLst>
          <p:ext xmlns:p="http://schemas.openxmlformats.org/presentationml/2006/main" uri="{57CB4572-C831-44C2-8A1C-0ADB6CCDFE69}">
            <p223:reactions xmlns:p223="http://schemas.microsoft.com/office/powerpoint/2022/03/main">
              <p223:rxn type="👍">
                <p223:instance time="2026-07-07T17:29:31.025" authorId="{EE942949-30C1-9970-BCBC-9A01B68C36A4}"/>
              </p223:rxn>
            </p223:reactions>
          </p:ext>
        </p188:extLst>
      </p188:reply>
    </p188:replyLst>
    <p188:txBody>
      <a:bodyPr/>
      <a:lstStyle/>
      <a:p>
        <a:r>
          <a:rPr lang="ko-KR" altLang="en-US"/>
          <a:t>카메라의 자식 관계를 즉시 해제하고, Lerp 기반의 독립 카메라 추적 스크립트(CameraFollow.cs)를 작성. Y축 오프셋을 1.5로 설정하여 캐릭터의 위치가 화면 중앙보다 약간 하단에 배치되도록 하고, 윗시야를 넓게 확보하도록 개선함.</a:t>
        </a:r>
      </a:p>
    </p188:txBody>
    <p188:extLst>
      <p:ext xmlns:p="http://schemas.openxmlformats.org/presentationml/2006/main" uri="{57CB4572-C831-44C2-8A1C-0ADB6CCDFE69}">
        <p223:reactions xmlns:p223="http://schemas.microsoft.com/office/powerpoint/2022/03/main">
          <p223:rxn type="👍">
            <p223:instance time="2026-07-07T17:28:57.949" authorId="{EE942949-30C1-9970-BCBC-9A01B68C36A4}"/>
          </p223:rxn>
        </p223:reactions>
      </p:ext>
    </p188:extLst>
  </p188:cm>
  <p188:cm id="{A33C4EC7-C1B1-4363-9D77-BCDD90076079}" authorId="{EE942949-30C1-9970-BCBC-9A01B68C36A4}" status="resolved" created="2026-07-07T13:42:18.164" complete="100000">
    <ac:deMkLst xmlns:ac="http://schemas.microsoft.com/office/drawing/2013/main/command">
      <pc:docMk xmlns:pc="http://schemas.microsoft.com/office/powerpoint/2013/main/command"/>
      <pc:sldMk xmlns:pc="http://schemas.microsoft.com/office/powerpoint/2013/main/command" cId="0" sldId="266"/>
      <ac:spMk id="10" creationId="{00000000-0000-0000-0000-000000000000}"/>
    </ac:deMkLst>
    <p188:replyLst>
      <p188:reply id="{10F2F5C3-CEEA-3A45-9C70-E2DEFD974A6F}" authorId="{EE942949-30C1-9970-BCBC-9A01B68C36A4}" created="2026-07-07T17:29:47.009">
        <p188:txBody>
          <a:bodyPr/>
          <a:lstStyle/>
          <a:p>
            <a:r>
              <a:rPr lang="ko-KR" altLang="en-US"/>
              <a:t>끝에 마침표 삭제</a:t>
            </a:r>
          </a:p>
        </p188:txBody>
        <p188:extLst>
          <p:ext xmlns:p="http://schemas.openxmlformats.org/presentationml/2006/main" uri="{57CB4572-C831-44C2-8A1C-0ADB6CCDFE69}">
            <p223:reactions xmlns:p223="http://schemas.microsoft.com/office/powerpoint/2022/03/main">
              <p223:rxn type="👍">
                <p223:instance time="2026-07-07T17:29:47.658" authorId="{EE942949-30C1-9970-BCBC-9A01B68C36A4}"/>
              </p223:rxn>
            </p223:reactions>
          </p:ext>
        </p188:extLst>
      </p188:reply>
    </p188:replyLst>
    <p188:txBody>
      <a:bodyPr/>
      <a:lstStyle/>
      <a:p>
        <a:r>
          <a:rPr lang="ko-KR" altLang="en-US"/>
          <a:t>플레이어 좌우 전환(localScale.x 반전) 시, 자식으로 연결된 메인 카메라도 함께 반전되며 뷰포트가 좌우 끝으로 요동침.</a:t>
        </a:r>
      </a:p>
    </p188:txBody>
    <p188:extLst>
      <p:ext xmlns:p="http://schemas.openxmlformats.org/presentationml/2006/main" uri="{57CB4572-C831-44C2-8A1C-0ADB6CCDFE69}">
        <p223:reactions xmlns:p223="http://schemas.microsoft.com/office/powerpoint/2022/03/main">
          <p223:rxn type="👍">
            <p223:instance time="2026-07-07T17:29:35.724" authorId="{EE942949-30C1-9970-BCBC-9A01B68C36A4}"/>
          </p223:rxn>
        </p223:reactions>
      </p:ext>
    </p188:extLst>
  </p188:cm>
  <p188:cm id="{B2B11A26-1959-4191-93E0-170F07F7528A}" authorId="{EE942949-30C1-9970-BCBC-9A01B68C36A4}" status="resolved" created="2026-07-07T13:48:10.743" complete="100000">
    <ac:deMkLst xmlns:ac="http://schemas.microsoft.com/office/drawing/2013/main/command">
      <pc:docMk xmlns:pc="http://schemas.microsoft.com/office/powerpoint/2013/main/command"/>
      <pc:sldMk xmlns:pc="http://schemas.microsoft.com/office/powerpoint/2013/main/command" cId="0" sldId="266"/>
      <ac:spMk id="30" creationId="{00000000-0000-0000-0000-000000000000}"/>
    </ac:deMkLst>
    <p188:replyLst>
      <p188:reply id="{D2372761-34E4-3540-B194-4888E8ACA3C3}" authorId="{EE942949-30C1-9970-BCBC-9A01B68C36A4}" created="2026-07-07T17:29:52.065">
        <p188:txBody>
          <a:bodyPr/>
          <a:lstStyle/>
          <a:p>
            <a:r>
              <a:rPr lang="ko-KR" altLang="en-US"/>
              <a:t>마침표 삭제</a:t>
            </a:r>
          </a:p>
        </p188:txBody>
        <p188:extLst>
          <p:ext xmlns:p="http://schemas.openxmlformats.org/presentationml/2006/main" uri="{57CB4572-C831-44C2-8A1C-0ADB6CCDFE69}">
            <p223:reactions xmlns:p223="http://schemas.microsoft.com/office/powerpoint/2022/03/main">
              <p223:rxn type="👍">
                <p223:instance time="2026-07-07T17:29:52.832" authorId="{EE942949-30C1-9970-BCBC-9A01B68C36A4}"/>
              </p223:rxn>
            </p223:reactions>
          </p:ext>
        </p188:extLst>
      </p188:reply>
    </p188:replyLst>
    <p188:txBody>
      <a:bodyPr/>
      <a:lstStyle/>
      <a:p>
        <a:r>
          <a:rPr lang="ko-KR" altLang="en-US"/>
          <a:t>SQLAlchemy text를 활용해 외래키 제약조건을 잠시 우회하고, TRUNCATE TABLE 쿼리를 수행하여 ID 자동 증가 시퀀스까지 1로 
안전하게 초기화하는 /api/game/reset API 엔드포인트 구현.</a:t>
        </a:r>
      </a:p>
    </p188:txBody>
    <p188:extLst>
      <p:ext xmlns:p="http://schemas.openxmlformats.org/presentationml/2006/main" uri="{57CB4572-C831-44C2-8A1C-0ADB6CCDFE69}">
        <p223:reactions xmlns:p223="http://schemas.microsoft.com/office/powerpoint/2022/03/main">
          <p223:rxn type="👍">
            <p223:instance time="2026-07-07T17:29:53.999" authorId="{EE942949-30C1-9970-BCBC-9A01B68C36A4}"/>
          </p223:rxn>
        </p223:reactions>
      </p:ext>
    </p188:extLst>
  </p188:cm>
</p188:cmLst>
</file>

<file path=ppt/comments/modernComment_10B_0.xml><?xml version="1.0" encoding="utf-8"?>
<p188:cmLst xmlns:a="http://schemas.openxmlformats.org/drawingml/2006/main" xmlns:r="http://schemas.openxmlformats.org/officeDocument/2006/relationships" xmlns:p188="http://schemas.microsoft.com/office/powerpoint/2018/8/main">
  <p188:cm id="{9DFD86E8-DD7B-4DD8-B398-C11D23F8AD2F}" authorId="{EE942949-30C1-9970-BCBC-9A01B68C36A4}" status="resolved" created="2026-07-07T13:55:51.885" complete="100000">
    <ac:deMkLst xmlns:ac="http://schemas.microsoft.com/office/drawing/2013/main/command">
      <pc:docMk xmlns:pc="http://schemas.microsoft.com/office/powerpoint/2013/main/command"/>
      <pc:sldMk xmlns:pc="http://schemas.microsoft.com/office/powerpoint/2013/main/command" cId="0" sldId="267"/>
      <ac:spMk id="15" creationId="{00000000-0000-0000-0000-000000000000}"/>
    </ac:deMkLst>
    <p188:replyLst>
      <p188:reply id="{021BE444-82C3-184D-9DD1-B743BD3FEAE2}" authorId="{EE942949-30C1-9970-BCBC-9A01B68C36A4}" created="2026-07-07T17:30:08.267">
        <p188:txBody>
          <a:bodyPr/>
          <a:lstStyle/>
          <a:p>
            <a:r>
              <a:rPr lang="ko-KR" altLang="en-US"/>
              <a:t>렉 말고 딜레이로 단어 치환</a:t>
            </a:r>
          </a:p>
        </p188:txBody>
        <p188:extLst>
          <p:ext xmlns:p="http://schemas.openxmlformats.org/presentationml/2006/main" uri="{57CB4572-C831-44C2-8A1C-0ADB6CCDFE69}">
            <p223:reactions xmlns:p223="http://schemas.microsoft.com/office/powerpoint/2022/03/main">
              <p223:rxn type="👍">
                <p223:instance time="2026-07-07T17:30:09.049" authorId="{EE942949-30C1-9970-BCBC-9A01B68C36A4}"/>
              </p223:rxn>
            </p223:reactions>
          </p:ext>
        </p188:extLst>
      </p188:reply>
    </p188:replyLst>
    <p188:txBody>
      <a:bodyPr/>
      <a:lstStyle/>
      <a:p>
        <a:r>
          <a:rPr lang="ko-KR" altLang="en-US"/>
          <a:t>풋내기 1세손 게임 기동 시, 문지기 발두르에게 말을 걸면 1세대 초기 대사가 렉 없이 바로 출력됨.</a:t>
        </a:r>
      </a:p>
    </p188:txBody>
    <p188:extLst>
      <p:ext xmlns:p="http://schemas.openxmlformats.org/presentationml/2006/main" uri="{57CB4572-C831-44C2-8A1C-0ADB6CCDFE69}">
        <p223:reactions xmlns:p223="http://schemas.microsoft.com/office/powerpoint/2022/03/main">
          <p223:rxn type="👍">
            <p223:instance time="2026-07-07T17:29:59.942" authorId="{EE942949-30C1-9970-BCBC-9A01B68C36A4}"/>
          </p223:rxn>
        </p223:reactions>
      </p:ext>
    </p188:extLst>
  </p188:cm>
  <p188:cm id="{2626DDAB-A1B6-4127-B89C-C6FE6A3D679A}" authorId="{EE942949-30C1-9970-BCBC-9A01B68C36A4}" status="resolved" created="2026-07-07T14:01:47.786" complete="100000">
    <ac:deMkLst xmlns:ac="http://schemas.microsoft.com/office/drawing/2013/main/command">
      <pc:docMk xmlns:pc="http://schemas.microsoft.com/office/powerpoint/2013/main/command"/>
      <pc:sldMk xmlns:pc="http://schemas.microsoft.com/office/powerpoint/2013/main/command" cId="0" sldId="267"/>
      <ac:spMk id="21" creationId="{00000000-0000-0000-0000-000000000000}"/>
    </ac:deMkLst>
    <p188:txBody>
      <a:bodyPr/>
      <a:lstStyle/>
      <a:p>
        <a:r>
          <a:rPr lang="ko-KR" altLang="en-US"/>
          <a:t>캐릭터 사망 (예: 1층 가시 함정) → Unity가 '가시 함정' 사망 정보를 백엔드로 POST 전송 (백엔드에서 2세대용 대사 동기 생성 완료)</a:t>
        </a:r>
      </a:p>
    </p188:txBody>
    <p188:extLst>
      <p:ext xmlns:p="http://schemas.openxmlformats.org/presentationml/2006/main" uri="{57CB4572-C831-44C2-8A1C-0ADB6CCDFE69}">
        <p223:reactions xmlns:p223="http://schemas.microsoft.com/office/powerpoint/2022/03/main">
          <p223:rxn type="👍">
            <p223:instance time="2026-07-07T17:30:14.030" authorId="{EE942949-30C1-9970-BCBC-9A01B68C36A4}"/>
          </p223:rxn>
        </p223:reactions>
      </p:ext>
    </p188:extLst>
  </p188:cm>
  <p188:cm id="{D649CA60-088A-4B98-9A8E-011C75E48778}" authorId="{EE942949-30C1-9970-BCBC-9A01B68C36A4}" status="resolved" created="2026-07-07T14:02:16.037" complete="100000">
    <ac:deMkLst xmlns:ac="http://schemas.microsoft.com/office/drawing/2013/main/command">
      <pc:docMk xmlns:pc="http://schemas.microsoft.com/office/powerpoint/2013/main/command"/>
      <pc:sldMk xmlns:pc="http://schemas.microsoft.com/office/powerpoint/2013/main/command" cId="0" sldId="267"/>
      <ac:spMk id="24" creationId="{00000000-0000-0000-0000-000000000000}"/>
    </ac:deMkLst>
    <p188:txBody>
      <a:bodyPr/>
      <a:lstStyle/>
      <a:p>
        <a:r>
          <a:rPr lang="ko-KR" altLang="en-US"/>
          <a:t>대사 렌더링 &amp; UI 정렬: 타자기 효과음과 부드러운 스크롤을 통해 문장이 순차적으로 타이핑되어 출력됨</a:t>
        </a:r>
      </a:p>
    </p188:txBody>
    <p188:extLst>
      <p:ext xmlns:p="http://schemas.openxmlformats.org/presentationml/2006/main" uri="{57CB4572-C831-44C2-8A1C-0ADB6CCDFE69}">
        <p223:reactions xmlns:p223="http://schemas.microsoft.com/office/powerpoint/2022/03/main">
          <p223:rxn type="👍">
            <p223:instance time="2026-07-07T17:30:21.568" authorId="{EE942949-30C1-9970-BCBC-9A01B68C36A4}"/>
          </p223:rxn>
        </p223:reactions>
      </p:ext>
    </p188:extLst>
  </p188:cm>
</p188:cmLst>
</file>

<file path=ppt/comments/modernComment_10C_0.xml><?xml version="1.0" encoding="utf-8"?>
<p188:cmLst xmlns:a="http://schemas.openxmlformats.org/drawingml/2006/main" xmlns:r="http://schemas.openxmlformats.org/officeDocument/2006/relationships" xmlns:p188="http://schemas.microsoft.com/office/powerpoint/2018/8/main">
  <p188:cm id="{98F34531-5305-42B2-9845-E111F140B5C6}" authorId="{EE942949-30C1-9970-BCBC-9A01B68C36A4}" status="resolved" created="2026-07-07T14:05:40.530" complete="100000">
    <ac:deMkLst xmlns:ac="http://schemas.microsoft.com/office/drawing/2013/main/command">
      <pc:docMk xmlns:pc="http://schemas.microsoft.com/office/powerpoint/2013/main/command"/>
      <pc:sldMk xmlns:pc="http://schemas.microsoft.com/office/powerpoint/2013/main/command" cId="0" sldId="268"/>
      <ac:spMk id="16" creationId="{00000000-0000-0000-0000-000000000000}"/>
    </ac:deMkLst>
    <p188:replyLst>
      <p188:reply id="{B41628DE-7650-4642-BCD1-340B3130C4DC}" authorId="{EE942949-30C1-9970-BCBC-9A01B68C36A4}" created="2026-07-07T17:32:19.559">
        <p188:txBody>
          <a:bodyPr/>
          <a:lstStyle/>
          <a:p>
            <a:r>
              <a:rPr lang="ko-KR" altLang="en-US"/>
              <a:t>1세대 예외 차단: DB가 완전 공백인 상황을 Null에러를 데비하여 기본값을 지정하여 예외처리</a:t>
            </a:r>
          </a:p>
        </p188:txBody>
        <p188:extLst>
          <p:ext xmlns:p="http://schemas.openxmlformats.org/presentationml/2006/main" uri="{57CB4572-C831-44C2-8A1C-0ADB6CCDFE69}">
            <p223:reactions xmlns:p223="http://schemas.microsoft.com/office/powerpoint/2022/03/main">
              <p223:rxn type="👍">
                <p223:instance time="2026-07-07T17:32:20.796" authorId="{EE942949-30C1-9970-BCBC-9A01B68C36A4}"/>
              </p223:rxn>
            </p223:reactions>
          </p:ext>
        </p188:extLst>
      </p188:reply>
    </p188:replyLst>
    <p188:txBody>
      <a:bodyPr/>
      <a:lstStyle/>
      <a:p>
        <a:r>
          <a:rPr lang="ko-KR" altLang="en-US"/>
          <a:t>마지막꺼만
1세대 예외 차단: DB가 완전 공백인 최악의 콜드스타트 환경에서도 1세대 하드코딩 필터를 통해 안정적인 구동력 입증</a:t>
        </a:r>
      </a:p>
    </p188:txBody>
  </p188:cm>
  <p188:cm id="{CC532E53-E472-4870-A176-E7E741BC8A68}" authorId="{EE942949-30C1-9970-BCBC-9A01B68C36A4}" status="resolved" created="2026-07-07T14:06:11.190" complete="100000">
    <ac:deMkLst xmlns:ac="http://schemas.microsoft.com/office/drawing/2013/main/command">
      <pc:docMk xmlns:pc="http://schemas.microsoft.com/office/powerpoint/2013/main/command"/>
      <pc:sldMk xmlns:pc="http://schemas.microsoft.com/office/powerpoint/2013/main/command" cId="0" sldId="268"/>
      <ac:spMk id="22" creationId="{00000000-0000-0000-0000-000000000000}"/>
    </ac:deMkLst>
    <p188:txBody>
      <a:bodyPr/>
      <a:lstStyle/>
      <a:p>
        <a:r>
          <a:rPr lang="ko-KR" altLang="en-US"/>
          <a:t>AI 문지기 조언 시 플레이어의 현재 장착 스킬과 레벨 정보를 추가하여 '스킬 훈수' 기능 보완</a:t>
        </a:r>
      </a:p>
    </p188:txBody>
    <p188:extLst>
      <p:ext xmlns:p="http://schemas.openxmlformats.org/presentationml/2006/main" uri="{57CB4572-C831-44C2-8A1C-0ADB6CCDFE69}">
        <p223:reactions xmlns:p223="http://schemas.microsoft.com/office/powerpoint/2022/03/main">
          <p223:rxn type="👍">
            <p223:instance time="2026-07-07T17:32:26.863" authorId="{EE942949-30C1-9970-BCBC-9A01B68C36A4}"/>
          </p223:rxn>
        </p223:reactions>
      </p:ext>
    </p188:extLst>
  </p188:cm>
  <p188:cm id="{0052D795-DFE2-43AC-9AFE-B75EBE8892FE}" authorId="{EE942949-30C1-9970-BCBC-9A01B68C36A4}" status="resolved" created="2026-07-07T14:07:27.010" complete="100000">
    <ac:deMkLst xmlns:ac="http://schemas.microsoft.com/office/drawing/2013/main/command">
      <pc:docMk xmlns:pc="http://schemas.microsoft.com/office/powerpoint/2013/main/command"/>
      <pc:sldMk xmlns:pc="http://schemas.microsoft.com/office/powerpoint/2013/main/command" cId="0" sldId="268"/>
      <ac:spMk id="25" creationId="{00000000-0000-0000-0000-000000000000}"/>
    </ac:deMkLst>
    <p188:txBody>
      <a:bodyPr/>
      <a:lstStyle/>
      <a:p>
        <a:r>
          <a:rPr lang="ko-KR" altLang="en-US"/>
          <a:t>생성된 AI 스킬에 맞추어 LLM이 Unity 스킬 프리팹, 파티클 이펙트, 색상 및 쉐이더를 JSON으로 자동 생성하도록 연동</a:t>
        </a:r>
      </a:p>
    </p188:txBody>
    <p188:extLst>
      <p:ext xmlns:p="http://schemas.openxmlformats.org/presentationml/2006/main" uri="{57CB4572-C831-44C2-8A1C-0ADB6CCDFE69}">
        <p223:reactions xmlns:p223="http://schemas.microsoft.com/office/powerpoint/2022/03/main">
          <p223:rxn type="👍">
            <p223:instance time="2026-07-07T17:32:32.020" authorId="{EE942949-30C1-9970-BCBC-9A01B68C36A4}"/>
          </p223:rxn>
        </p223:reactions>
      </p:ext>
    </p188:extLst>
  </p188:cm>
  <p188:cm id="{5C2F608B-56AF-46A1-9370-39DC5F5E3007}" authorId="{EE942949-30C1-9970-BCBC-9A01B68C36A4}" status="resolved" created="2026-07-07T14:08:05.852" complete="100000">
    <ac:deMkLst xmlns:ac="http://schemas.microsoft.com/office/drawing/2013/main/command">
      <pc:docMk xmlns:pc="http://schemas.microsoft.com/office/powerpoint/2013/main/command"/>
      <pc:sldMk xmlns:pc="http://schemas.microsoft.com/office/powerpoint/2013/main/command" cId="0" sldId="268"/>
      <ac:spMk id="31" creationId="{00000000-0000-0000-0000-000000000000}"/>
    </ac:deMkLst>
    <p188:txBody>
      <a:bodyPr/>
      <a:lstStyle/>
      <a:p>
        <a:r>
          <a:rPr lang="ko-KR" altLang="en-US"/>
          <a:t>도전자 가문의 역사를 도감 형태의 웹북(Web Book)으로 자동 드로잉하는 'AI 가문 크로니클 연대기' 연동 기능</a:t>
        </a:r>
      </a:p>
    </p188:txBody>
    <p188:extLst>
      <p:ext xmlns:p="http://schemas.openxmlformats.org/presentationml/2006/main" uri="{57CB4572-C831-44C2-8A1C-0ADB6CCDFE69}">
        <p223:reactions xmlns:p223="http://schemas.microsoft.com/office/powerpoint/2022/03/main">
          <p223:rxn type="👍">
            <p223:instance time="2026-07-07T17:32:41.136" authorId="{EE942949-30C1-9970-BCBC-9A01B68C36A4}"/>
          </p223:rxn>
        </p223:reactions>
      </p:ext>
    </p188:extLst>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8782782"/>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ko-KR" altLang="en-US" dirty="0"/>
              <a:t>안녕하십니까</a:t>
            </a:r>
            <a:r>
              <a:rPr lang="en-US" altLang="ko-KR" dirty="0"/>
              <a:t>.</a:t>
            </a:r>
          </a:p>
          <a:p>
            <a:endParaRPr lang="en-US" altLang="ko-KR" dirty="0"/>
          </a:p>
          <a:p>
            <a:r>
              <a:rPr lang="en-US" altLang="ko-KR" dirty="0"/>
              <a:t>ONE</a:t>
            </a:r>
            <a:r>
              <a:rPr lang="ko-KR" altLang="en-US" dirty="0"/>
              <a:t>팀의 </a:t>
            </a:r>
            <a:r>
              <a:rPr lang="ko-KR" altLang="en-US" dirty="0" err="1"/>
              <a:t>김민구입니다</a:t>
            </a:r>
            <a:r>
              <a:rPr lang="en-US" altLang="ko-KR" dirty="0"/>
              <a:t>.</a:t>
            </a:r>
          </a:p>
          <a:p>
            <a:endParaRPr lang="en-US" altLang="ko-KR" dirty="0"/>
          </a:p>
          <a:p>
            <a:r>
              <a:rPr lang="ko-KR" altLang="en-US" dirty="0"/>
              <a:t>오늘 발표드릴 프로젝트는 </a:t>
            </a:r>
            <a:r>
              <a:rPr lang="en-US" altLang="ko-KR" dirty="0"/>
              <a:t>AI-Chronicle</a:t>
            </a:r>
            <a:r>
              <a:rPr lang="ko-KR" altLang="en-US" dirty="0"/>
              <a:t>입니다</a:t>
            </a:r>
            <a:r>
              <a:rPr lang="en-US" altLang="ko-KR" dirty="0"/>
              <a:t>.</a:t>
            </a:r>
          </a:p>
          <a:p>
            <a:endParaRPr lang="en-US" altLang="ko-KR" dirty="0"/>
          </a:p>
          <a:p>
            <a:r>
              <a:rPr lang="ko-KR" altLang="en-US" dirty="0"/>
              <a:t>이 프로젝트는 </a:t>
            </a:r>
            <a:r>
              <a:rPr lang="ko-KR" altLang="ko-KR" dirty="0"/>
              <a:t>문지기 </a:t>
            </a:r>
            <a:r>
              <a:rPr lang="ko-KR" altLang="ko-KR" dirty="0" err="1"/>
              <a:t>NPC의</a:t>
            </a:r>
            <a:r>
              <a:rPr lang="ko-KR" altLang="ko-KR" dirty="0"/>
              <a:t> 조언과 스킬을 </a:t>
            </a:r>
            <a:r>
              <a:rPr lang="ko-KR" altLang="ko-KR" dirty="0" err="1"/>
              <a:t>AI로</a:t>
            </a:r>
            <a:r>
              <a:rPr lang="ko-KR" altLang="ko-KR" dirty="0"/>
              <a:t> 생성하는 </a:t>
            </a:r>
            <a:r>
              <a:rPr lang="ko-KR" altLang="ko-KR" dirty="0" err="1"/>
              <a:t>로그라이크</a:t>
            </a:r>
            <a:r>
              <a:rPr lang="ko-KR" altLang="ko-KR" dirty="0"/>
              <a:t> 게임입니다</a:t>
            </a:r>
            <a:r>
              <a:rPr lang="en-US" altLang="ko-KR" dirty="0"/>
              <a:t>.</a:t>
            </a:r>
          </a:p>
          <a:p>
            <a:endParaRPr lang="en-US" altLang="ko-KR" dirty="0"/>
          </a:p>
          <a:p>
            <a:r>
              <a:rPr lang="ko-KR" altLang="en-US" dirty="0"/>
              <a:t>지금부터 프로젝트를 </a:t>
            </a:r>
            <a:r>
              <a:rPr lang="ko-KR" altLang="en-US" dirty="0" err="1"/>
              <a:t>소개드리겠습니다</a:t>
            </a:r>
            <a:r>
              <a:rPr lang="en-US" altLang="ko-KR" dirty="0"/>
              <a: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ko-KR" altLang="ko-KR" dirty="0"/>
              <a:t>핵심 구현 흐름입니다.</a:t>
            </a:r>
          </a:p>
          <a:p>
            <a:endParaRPr lang="en-US" altLang="ko-KR" dirty="0"/>
          </a:p>
          <a:p>
            <a:r>
              <a:rPr lang="ko-KR" altLang="ko-KR" dirty="0"/>
              <a:t>먼저 플레이어의 사망 정보를 수집합니다.</a:t>
            </a:r>
          </a:p>
          <a:p>
            <a:endParaRPr lang="en-US" altLang="ko-KR" dirty="0"/>
          </a:p>
          <a:p>
            <a:r>
              <a:rPr lang="ko-KR" altLang="ko-KR" dirty="0"/>
              <a:t>이후 이전 세대의 최근 사망 기록을 조회하여</a:t>
            </a:r>
            <a:br>
              <a:rPr lang="ko-KR" altLang="ko-KR" dirty="0"/>
            </a:br>
            <a:endParaRPr lang="en-US" altLang="ko-KR" dirty="0"/>
          </a:p>
          <a:p>
            <a:r>
              <a:rPr lang="ko-KR" altLang="ko-KR" dirty="0" err="1"/>
              <a:t>AI에게</a:t>
            </a:r>
            <a:r>
              <a:rPr lang="ko-KR" altLang="ko-KR" dirty="0"/>
              <a:t> 전달할 프롬프트를 구성합니다.</a:t>
            </a:r>
          </a:p>
          <a:p>
            <a:endParaRPr lang="en-US" altLang="ko-KR" dirty="0"/>
          </a:p>
          <a:p>
            <a:r>
              <a:rPr lang="ko-KR" altLang="ko-KR" dirty="0" err="1"/>
              <a:t>LangChain과</a:t>
            </a:r>
            <a:r>
              <a:rPr lang="ko-KR" altLang="ko-KR" dirty="0"/>
              <a:t> </a:t>
            </a:r>
            <a:r>
              <a:rPr lang="ko-KR" altLang="ko-KR" dirty="0" err="1"/>
              <a:t>Hugging</a:t>
            </a:r>
            <a:r>
              <a:rPr lang="ko-KR" altLang="ko-KR" dirty="0"/>
              <a:t> </a:t>
            </a:r>
            <a:r>
              <a:rPr lang="ko-KR" altLang="ko-KR" dirty="0" err="1"/>
              <a:t>Face</a:t>
            </a:r>
            <a:r>
              <a:rPr lang="ko-KR" altLang="ko-KR" dirty="0"/>
              <a:t> </a:t>
            </a:r>
            <a:r>
              <a:rPr lang="ko-KR" altLang="ko-KR" dirty="0" err="1"/>
              <a:t>Router를</a:t>
            </a:r>
            <a:r>
              <a:rPr lang="ko-KR" altLang="ko-KR" dirty="0"/>
              <a:t> 이용하여</a:t>
            </a:r>
            <a:br>
              <a:rPr lang="ko-KR" altLang="ko-KR" dirty="0"/>
            </a:br>
            <a:endParaRPr lang="en-US" altLang="ko-KR" dirty="0"/>
          </a:p>
          <a:p>
            <a:r>
              <a:rPr lang="ko-KR" altLang="ko-KR" dirty="0"/>
              <a:t>문지기 </a:t>
            </a:r>
            <a:r>
              <a:rPr lang="ko-KR" altLang="ko-KR" dirty="0" err="1"/>
              <a:t>NPC의</a:t>
            </a:r>
            <a:r>
              <a:rPr lang="ko-KR" altLang="ko-KR" dirty="0"/>
              <a:t> 말투를 유지하면서 새로운 대사를 생성합니다.</a:t>
            </a:r>
          </a:p>
          <a:p>
            <a:endParaRPr lang="en-US" altLang="ko-KR" dirty="0"/>
          </a:p>
          <a:p>
            <a:r>
              <a:rPr lang="ko-KR" altLang="ko-KR" dirty="0"/>
              <a:t>생성된 결과는 데이터베이스에 저장되고,</a:t>
            </a:r>
          </a:p>
          <a:p>
            <a:endParaRPr lang="en-US" altLang="ko-KR" dirty="0"/>
          </a:p>
          <a:p>
            <a:r>
              <a:rPr lang="ko-KR" altLang="ko-KR" dirty="0" err="1"/>
              <a:t>NPC와</a:t>
            </a:r>
            <a:r>
              <a:rPr lang="ko-KR" altLang="ko-KR" dirty="0"/>
              <a:t> 대화 시에는 해당 데이터를 불러와</a:t>
            </a:r>
            <a:br>
              <a:rPr lang="ko-KR" altLang="ko-KR" dirty="0"/>
            </a:br>
            <a:endParaRPr lang="en-US" altLang="ko-KR" dirty="0"/>
          </a:p>
          <a:p>
            <a:r>
              <a:rPr lang="ko-KR" altLang="ko-KR" dirty="0" err="1"/>
              <a:t>Unity에서</a:t>
            </a:r>
            <a:r>
              <a:rPr lang="ko-KR" altLang="ko-KR" dirty="0"/>
              <a:t> 타자기 효과를 적용하여 출력합니다.</a:t>
            </a:r>
          </a:p>
          <a:p>
            <a:endParaRPr lang="en-US" altLang="ko-KR" dirty="0"/>
          </a:p>
          <a:p>
            <a:r>
              <a:rPr lang="ko-KR" altLang="ko-KR" dirty="0"/>
              <a:t>특히 </a:t>
            </a:r>
            <a:r>
              <a:rPr lang="ko-KR" altLang="ko-KR" dirty="0" err="1"/>
              <a:t>Few-shot</a:t>
            </a:r>
            <a:r>
              <a:rPr lang="ko-KR" altLang="ko-KR" dirty="0"/>
              <a:t> </a:t>
            </a:r>
            <a:r>
              <a:rPr lang="ko-KR" altLang="ko-KR" dirty="0" err="1"/>
              <a:t>Prompting을</a:t>
            </a:r>
            <a:r>
              <a:rPr lang="ko-KR" altLang="ko-KR" dirty="0"/>
              <a:t> 적용하여</a:t>
            </a:r>
            <a:br>
              <a:rPr lang="ko-KR" altLang="ko-KR" dirty="0"/>
            </a:br>
            <a:endParaRPr lang="en-US" altLang="ko-KR" dirty="0"/>
          </a:p>
          <a:p>
            <a:r>
              <a:rPr lang="ko-KR" altLang="ko-KR" dirty="0" err="1"/>
              <a:t>NPC의</a:t>
            </a:r>
            <a:r>
              <a:rPr lang="ko-KR" altLang="ko-KR" dirty="0"/>
              <a:t> 말투가 매번 바뀌지 않도록 했으며,</a:t>
            </a:r>
          </a:p>
          <a:p>
            <a:endParaRPr lang="en-US" altLang="ko-KR" dirty="0"/>
          </a:p>
          <a:p>
            <a:r>
              <a:rPr lang="ko-KR" altLang="ko-KR" dirty="0"/>
              <a:t>쉼표와 마침표에 추가 딜레이를 주는 타자기 효과를 구현하여</a:t>
            </a:r>
            <a:br>
              <a:rPr lang="ko-KR" altLang="ko-KR" dirty="0"/>
            </a:br>
            <a:endParaRPr lang="en-US" altLang="ko-KR" dirty="0"/>
          </a:p>
          <a:p>
            <a:r>
              <a:rPr lang="ko-KR" altLang="ko-KR" dirty="0"/>
              <a:t>자연스러운 대화 연출도 구현했습니다.</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ko-KR" altLang="ko-KR" dirty="0"/>
              <a:t>개발 과정에서 세 가지 문제를 해결했습니다.</a:t>
            </a:r>
            <a:endParaRPr lang="en-US" altLang="ko-KR" dirty="0"/>
          </a:p>
          <a:p>
            <a:endParaRPr lang="ko-KR" altLang="ko-KR" dirty="0"/>
          </a:p>
          <a:p>
            <a:r>
              <a:rPr lang="ko-KR" altLang="ko-KR" dirty="0"/>
              <a:t>첫 번째는 카메라가 플레이어의 좌우 반전에 함께 영향을 받는 문제였습니다.</a:t>
            </a:r>
          </a:p>
          <a:p>
            <a:endParaRPr lang="en-US" altLang="ko-KR" dirty="0"/>
          </a:p>
          <a:p>
            <a:r>
              <a:rPr lang="ko-KR" altLang="ko-KR" dirty="0"/>
              <a:t>이를 해결하기 위해 카메라를 플레이어로부터 분리하고,</a:t>
            </a:r>
            <a:br>
              <a:rPr lang="ko-KR" altLang="ko-KR" dirty="0"/>
            </a:br>
            <a:endParaRPr lang="en-US" altLang="ko-KR" dirty="0"/>
          </a:p>
          <a:p>
            <a:r>
              <a:rPr lang="ko-KR" altLang="ko-KR" dirty="0" err="1"/>
              <a:t>Lerp</a:t>
            </a:r>
            <a:r>
              <a:rPr lang="ko-KR" altLang="ko-KR" dirty="0"/>
              <a:t> 기반 추적 방식을 적용하여 자연스럽게 이동하도록 수정했습니다.</a:t>
            </a:r>
          </a:p>
          <a:p>
            <a:endParaRPr lang="en-US" altLang="ko-KR" dirty="0"/>
          </a:p>
          <a:p>
            <a:r>
              <a:rPr lang="ko-KR" altLang="ko-KR" dirty="0"/>
              <a:t>두 번째는 AI 응답 지연 문제였습니다.</a:t>
            </a:r>
          </a:p>
          <a:p>
            <a:endParaRPr lang="en-US" altLang="ko-KR" dirty="0"/>
          </a:p>
          <a:p>
            <a:r>
              <a:rPr lang="ko-KR" altLang="ko-KR" dirty="0"/>
              <a:t>처음에는 </a:t>
            </a:r>
            <a:r>
              <a:rPr lang="ko-KR" altLang="ko-KR" dirty="0" err="1"/>
              <a:t>Background</a:t>
            </a:r>
            <a:r>
              <a:rPr lang="ko-KR" altLang="ko-KR" dirty="0"/>
              <a:t> </a:t>
            </a:r>
            <a:r>
              <a:rPr lang="ko-KR" altLang="ko-KR" dirty="0" err="1"/>
              <a:t>Task를</a:t>
            </a:r>
            <a:r>
              <a:rPr lang="ko-KR" altLang="ko-KR" dirty="0"/>
              <a:t> 사용했지만</a:t>
            </a:r>
            <a:br>
              <a:rPr lang="ko-KR" altLang="ko-KR" dirty="0"/>
            </a:br>
            <a:endParaRPr lang="en-US" altLang="ko-KR" dirty="0"/>
          </a:p>
          <a:p>
            <a:r>
              <a:rPr lang="ko-KR" altLang="ko-KR" dirty="0"/>
              <a:t>플레이어가 너무 빠르게 </a:t>
            </a:r>
            <a:r>
              <a:rPr lang="ko-KR" altLang="ko-KR" dirty="0" err="1"/>
              <a:t>NPC에게</a:t>
            </a:r>
            <a:r>
              <a:rPr lang="ko-KR" altLang="ko-KR" dirty="0"/>
              <a:t> 접근하면</a:t>
            </a:r>
            <a:br>
              <a:rPr lang="ko-KR" altLang="ko-KR" dirty="0"/>
            </a:br>
            <a:endParaRPr lang="en-US" altLang="ko-KR" dirty="0"/>
          </a:p>
          <a:p>
            <a:r>
              <a:rPr lang="ko-KR" altLang="ko-KR" dirty="0"/>
              <a:t>캐시가 준비되지 않아 최대 14초 이상의 지연이 발생했습니다.</a:t>
            </a:r>
          </a:p>
          <a:p>
            <a:endParaRPr lang="en-US" altLang="ko-KR" dirty="0"/>
          </a:p>
          <a:p>
            <a:r>
              <a:rPr lang="ko-KR" altLang="ko-KR" dirty="0"/>
              <a:t>이를 해결하기 위해</a:t>
            </a:r>
            <a:br>
              <a:rPr lang="ko-KR" altLang="ko-KR" dirty="0"/>
            </a:br>
            <a:endParaRPr lang="en-US" altLang="ko-KR" dirty="0"/>
          </a:p>
          <a:p>
            <a:r>
              <a:rPr lang="ko-KR" altLang="ko-KR" dirty="0"/>
              <a:t>사망 API 내부에서 AI 생성과 </a:t>
            </a:r>
            <a:r>
              <a:rPr lang="ko-KR" altLang="ko-KR" dirty="0" err="1"/>
              <a:t>캐싱을</a:t>
            </a:r>
            <a:r>
              <a:rPr lang="ko-KR" altLang="ko-KR" dirty="0"/>
              <a:t> 먼저 완료한 뒤</a:t>
            </a:r>
            <a:br>
              <a:rPr lang="ko-KR" altLang="ko-KR" dirty="0"/>
            </a:br>
            <a:endParaRPr lang="en-US" altLang="ko-KR" dirty="0"/>
          </a:p>
          <a:p>
            <a:r>
              <a:rPr lang="ko-KR" altLang="ko-KR" dirty="0" err="1"/>
              <a:t>Unity에</a:t>
            </a:r>
            <a:r>
              <a:rPr lang="ko-KR" altLang="ko-KR" dirty="0"/>
              <a:t> 응답하도록 구조를 변경했습니다.</a:t>
            </a:r>
          </a:p>
          <a:p>
            <a:endParaRPr lang="en-US" altLang="ko-KR" dirty="0"/>
          </a:p>
          <a:p>
            <a:r>
              <a:rPr lang="ko-KR" altLang="ko-KR" dirty="0"/>
              <a:t>플레이어는 사망 연출이 진행되는 동안 AI 생성이 완료되기 때문에</a:t>
            </a:r>
            <a:br>
              <a:rPr lang="ko-KR" altLang="ko-KR" dirty="0"/>
            </a:br>
            <a:endParaRPr lang="en-US" altLang="ko-KR" dirty="0"/>
          </a:p>
          <a:p>
            <a:r>
              <a:rPr lang="ko-KR" altLang="ko-KR" dirty="0"/>
              <a:t>실제 NPC 대화 시에는 거의 즉시 응답을 받을 수 있었습니다.</a:t>
            </a:r>
          </a:p>
          <a:p>
            <a:endParaRPr lang="en-US" altLang="ko-KR" dirty="0"/>
          </a:p>
          <a:p>
            <a:r>
              <a:rPr lang="ko-KR" altLang="ko-KR" dirty="0"/>
              <a:t>마지막으로 DB 초기화 시 </a:t>
            </a:r>
            <a:r>
              <a:rPr lang="ko-KR" altLang="ko-KR" dirty="0" err="1"/>
              <a:t>auto_increment가</a:t>
            </a:r>
            <a:r>
              <a:rPr lang="ko-KR" altLang="ko-KR" dirty="0"/>
              <a:t> 계속 증가하는 문제를 해결하기 위해</a:t>
            </a:r>
            <a:br>
              <a:rPr lang="ko-KR" altLang="ko-KR" dirty="0"/>
            </a:br>
            <a:endParaRPr lang="en-US" altLang="ko-KR" dirty="0"/>
          </a:p>
          <a:p>
            <a:r>
              <a:rPr lang="ko-KR" altLang="ko-KR" dirty="0"/>
              <a:t>TRUNCATE 기반 초기화 </a:t>
            </a:r>
            <a:r>
              <a:rPr lang="ko-KR" altLang="ko-KR" dirty="0" err="1"/>
              <a:t>API를</a:t>
            </a:r>
            <a:r>
              <a:rPr lang="ko-KR" altLang="ko-KR" dirty="0"/>
              <a:t> 별도로 구현했습니다.</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ko-KR" altLang="ko-KR" dirty="0"/>
              <a:t>지금부터 실제 게임을 시연하겠습니다.</a:t>
            </a:r>
            <a:endParaRPr lang="en-US" altLang="ko-KR" dirty="0"/>
          </a:p>
          <a:p>
            <a:endParaRPr lang="ko-KR" altLang="ko-KR" dirty="0"/>
          </a:p>
          <a:p>
            <a:r>
              <a:rPr lang="ko-KR" altLang="en-US" dirty="0"/>
              <a:t>시나리오는 이렇습니다 </a:t>
            </a:r>
            <a:endParaRPr lang="en-US" altLang="ko-KR" dirty="0"/>
          </a:p>
          <a:p>
            <a:endParaRPr lang="en-US" altLang="ko-KR" dirty="0"/>
          </a:p>
          <a:p>
            <a:r>
              <a:rPr lang="ko-KR" altLang="ko-KR" dirty="0"/>
              <a:t>먼저 </a:t>
            </a:r>
            <a:r>
              <a:rPr lang="ko-KR" altLang="ko-KR" dirty="0" err="1"/>
              <a:t>NPC와</a:t>
            </a:r>
            <a:r>
              <a:rPr lang="ko-KR" altLang="ko-KR" dirty="0"/>
              <a:t> 대화를 진행하여</a:t>
            </a:r>
            <a:br>
              <a:rPr lang="ko-KR" altLang="ko-KR" dirty="0"/>
            </a:br>
            <a:endParaRPr lang="en-US" altLang="ko-KR" dirty="0"/>
          </a:p>
          <a:p>
            <a:r>
              <a:rPr lang="ko-KR" altLang="ko-KR" dirty="0" err="1"/>
              <a:t>AI가</a:t>
            </a:r>
            <a:r>
              <a:rPr lang="ko-KR" altLang="ko-KR" dirty="0"/>
              <a:t> 생성한 초기 대사가 즉시 출력되는 것을 보여드리겠습니다.</a:t>
            </a:r>
          </a:p>
          <a:p>
            <a:endParaRPr lang="en-US" altLang="ko-KR" dirty="0"/>
          </a:p>
          <a:p>
            <a:r>
              <a:rPr lang="ko-KR" altLang="ko-KR" dirty="0"/>
              <a:t>이후 플레이어가 직접 공격 문장을 입력하면</a:t>
            </a:r>
            <a:br>
              <a:rPr lang="ko-KR" altLang="ko-KR" dirty="0"/>
            </a:br>
            <a:endParaRPr lang="en-US" altLang="ko-KR" dirty="0"/>
          </a:p>
          <a:p>
            <a:r>
              <a:rPr lang="ko-KR" altLang="ko-KR" dirty="0" err="1"/>
              <a:t>AI가</a:t>
            </a:r>
            <a:r>
              <a:rPr lang="ko-KR" altLang="ko-KR" dirty="0"/>
              <a:t> 이를 분석하여 게임 밸런스에 맞는 스킬 데이터를 생성합니다.</a:t>
            </a:r>
          </a:p>
          <a:p>
            <a:endParaRPr lang="en-US" altLang="ko-KR" dirty="0"/>
          </a:p>
          <a:p>
            <a:r>
              <a:rPr lang="ko-KR" altLang="ko-KR" dirty="0"/>
              <a:t>마지막으로 캐릭터를 </a:t>
            </a:r>
            <a:r>
              <a:rPr lang="ko-KR" altLang="ko-KR" dirty="0" err="1"/>
              <a:t>사망시키고</a:t>
            </a:r>
            <a:r>
              <a:rPr lang="ko-KR" altLang="ko-KR" dirty="0"/>
              <a:t>,</a:t>
            </a:r>
            <a:br>
              <a:rPr lang="ko-KR" altLang="ko-KR" dirty="0"/>
            </a:br>
            <a:endParaRPr lang="en-US" altLang="ko-KR" dirty="0"/>
          </a:p>
          <a:p>
            <a:r>
              <a:rPr lang="ko-KR" altLang="ko-KR" dirty="0"/>
              <a:t>다음 세대에서 이전 사망 기록을 반영한 NPC 대사가 </a:t>
            </a:r>
            <a:r>
              <a:rPr lang="ko-KR" altLang="en-US" dirty="0"/>
              <a:t>출력됩니다</a:t>
            </a:r>
            <a:endParaRPr lang="en-US" altLang="ko-KR" dirty="0"/>
          </a:p>
          <a:p>
            <a:endParaRPr lang="en-US" altLang="ko-KR" dirty="0"/>
          </a:p>
          <a:p>
            <a:r>
              <a:rPr lang="en-US" altLang="ko-KR" dirty="0"/>
              <a:t>(</a:t>
            </a:r>
            <a:r>
              <a:rPr lang="ko-KR" altLang="en-US" dirty="0"/>
              <a:t>데모 영상 재생</a:t>
            </a:r>
            <a:r>
              <a:rPr lang="en-US" altLang="ko-KR" dirty="0"/>
              <a:t>)</a:t>
            </a:r>
          </a:p>
          <a:p>
            <a:endParaRPr lang="en-US" altLang="ko-KR" dirty="0"/>
          </a:p>
          <a:p>
            <a:endParaRPr lang="ko-KR" altLang="ko-KR" dirty="0"/>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ko-KR" altLang="ko-KR" dirty="0"/>
              <a:t>이번 프로젝트를 통해</a:t>
            </a:r>
            <a:endParaRPr lang="en-US" altLang="ko-KR" dirty="0"/>
          </a:p>
          <a:p>
            <a:br>
              <a:rPr lang="ko-KR" altLang="ko-KR" dirty="0"/>
            </a:br>
            <a:r>
              <a:rPr lang="ko-KR" altLang="ko-KR" dirty="0"/>
              <a:t>AI 응답 시간을 게임 플레이 흐름 안으로 자연스럽게 흡수하여</a:t>
            </a:r>
            <a:br>
              <a:rPr lang="ko-KR" altLang="ko-KR" dirty="0"/>
            </a:br>
            <a:endParaRPr lang="en-US" altLang="ko-KR" dirty="0"/>
          </a:p>
          <a:p>
            <a:r>
              <a:rPr lang="ko-KR" altLang="ko-KR" dirty="0"/>
              <a:t>체감 지연을 크게 줄일 수 있었습니다.</a:t>
            </a:r>
          </a:p>
          <a:p>
            <a:endParaRPr lang="en-US" altLang="ko-KR" dirty="0"/>
          </a:p>
          <a:p>
            <a:r>
              <a:rPr lang="ko-KR" altLang="ko-KR" dirty="0"/>
              <a:t>또한 </a:t>
            </a:r>
            <a:r>
              <a:rPr lang="ko-KR" altLang="ko-KR" dirty="0" err="1"/>
              <a:t>AI를</a:t>
            </a:r>
            <a:r>
              <a:rPr lang="ko-KR" altLang="ko-KR" dirty="0"/>
              <a:t> 단순히 대화를 생성하는 수준이 아니라</a:t>
            </a:r>
            <a:br>
              <a:rPr lang="ko-KR" altLang="ko-KR" dirty="0"/>
            </a:br>
            <a:endParaRPr lang="en-US" altLang="ko-KR" dirty="0"/>
          </a:p>
          <a:p>
            <a:r>
              <a:rPr lang="ko-KR" altLang="ko-KR" dirty="0"/>
              <a:t>게임 시스템과 연계하여 활용하는 구조를 구현했습니다.</a:t>
            </a:r>
          </a:p>
          <a:p>
            <a:endParaRPr lang="en-US" altLang="ko-KR" dirty="0"/>
          </a:p>
          <a:p>
            <a:r>
              <a:rPr lang="ko-KR" altLang="ko-KR" dirty="0"/>
              <a:t>앞으로는 플레이어의 장착 스킬과 레벨 정보를 추가 반영하여</a:t>
            </a:r>
            <a:br>
              <a:rPr lang="ko-KR" altLang="ko-KR" dirty="0"/>
            </a:br>
            <a:endParaRPr lang="en-US" altLang="ko-KR" dirty="0"/>
          </a:p>
          <a:p>
            <a:r>
              <a:rPr lang="ko-KR" altLang="ko-KR" dirty="0"/>
              <a:t>더욱 개인화된 NPC 조언을 제공하고,</a:t>
            </a:r>
          </a:p>
          <a:p>
            <a:endParaRPr lang="en-US" altLang="ko-KR" dirty="0"/>
          </a:p>
          <a:p>
            <a:r>
              <a:rPr lang="ko-KR" altLang="ko-KR" dirty="0"/>
              <a:t>생성형 </a:t>
            </a:r>
            <a:r>
              <a:rPr lang="ko-KR" altLang="ko-KR" dirty="0" err="1"/>
              <a:t>AI를</a:t>
            </a:r>
            <a:r>
              <a:rPr lang="ko-KR" altLang="ko-KR" dirty="0"/>
              <a:t> 활용한 스킬 이펙트 생성과</a:t>
            </a:r>
            <a:br>
              <a:rPr lang="ko-KR" altLang="ko-KR" dirty="0"/>
            </a:br>
            <a:endParaRPr lang="en-US" altLang="ko-KR" dirty="0"/>
          </a:p>
          <a:p>
            <a:r>
              <a:rPr lang="ko-KR" altLang="ko-KR" dirty="0"/>
              <a:t>클라우드 환경으로의 확장도 진행해볼 계획입니다.</a:t>
            </a:r>
          </a:p>
          <a:p>
            <a:endParaRPr lang="en-US" altLang="ko-KR" dirty="0"/>
          </a:p>
          <a:p>
            <a:r>
              <a:rPr lang="ko-KR" altLang="ko-KR" dirty="0"/>
              <a:t>이상으로 발표를 마치겠습니다.</a:t>
            </a:r>
            <a:br>
              <a:rPr lang="ko-KR" altLang="ko-KR" dirty="0"/>
            </a:br>
            <a:endParaRPr lang="en-US" altLang="ko-KR" dirty="0"/>
          </a:p>
          <a:p>
            <a:r>
              <a:rPr lang="ko-KR" altLang="ko-KR" dirty="0"/>
              <a:t>감사합니다.</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ko-KR" altLang="ko-KR" dirty="0"/>
              <a:t>발표 순서는</a:t>
            </a:r>
            <a:r>
              <a:rPr lang="en-US" altLang="ko-KR" dirty="0"/>
              <a:t> </a:t>
            </a:r>
          </a:p>
          <a:p>
            <a:endParaRPr lang="en-US" altLang="ko-KR" dirty="0"/>
          </a:p>
          <a:p>
            <a:r>
              <a:rPr lang="ko-KR" altLang="ko-KR" dirty="0"/>
              <a:t>먼저 프로젝트 소개와 개발 배경을 말씀드리고,</a:t>
            </a:r>
            <a:br>
              <a:rPr lang="ko-KR" altLang="ko-KR" dirty="0"/>
            </a:br>
            <a:endParaRPr lang="en-US" altLang="ko-KR" dirty="0"/>
          </a:p>
          <a:p>
            <a:r>
              <a:rPr lang="ko-KR" altLang="ko-KR" dirty="0"/>
              <a:t>프로젝트 목표와 주요 기능,</a:t>
            </a:r>
            <a:br>
              <a:rPr lang="ko-KR" altLang="ko-KR" dirty="0"/>
            </a:br>
            <a:endParaRPr lang="en-US" altLang="ko-KR" dirty="0"/>
          </a:p>
          <a:p>
            <a:r>
              <a:rPr lang="ko-KR" altLang="ko-KR" dirty="0"/>
              <a:t>기술 스택과 시스템 구조,</a:t>
            </a:r>
            <a:r>
              <a:rPr lang="en-US" altLang="ko-KR" dirty="0"/>
              <a:t> </a:t>
            </a:r>
            <a:r>
              <a:rPr lang="ko-KR" altLang="ko-KR" dirty="0"/>
              <a:t>DB 설계</a:t>
            </a:r>
            <a:r>
              <a:rPr lang="en-US" altLang="ko-KR" dirty="0"/>
              <a:t>,</a:t>
            </a:r>
            <a:br>
              <a:rPr lang="ko-KR" altLang="ko-KR" dirty="0"/>
            </a:br>
            <a:endParaRPr lang="en-US" altLang="ko-KR" dirty="0"/>
          </a:p>
          <a:p>
            <a:r>
              <a:rPr lang="ko-KR" altLang="ko-KR" dirty="0"/>
              <a:t>핵심 구현 내용,</a:t>
            </a:r>
            <a:br>
              <a:rPr lang="ko-KR" altLang="ko-KR" dirty="0"/>
            </a:br>
            <a:endParaRPr lang="en-US" altLang="ko-KR" dirty="0"/>
          </a:p>
          <a:p>
            <a:r>
              <a:rPr lang="ko-KR" altLang="ko-KR" dirty="0"/>
              <a:t>개발 과정에서 해결했던 문제,</a:t>
            </a:r>
            <a:br>
              <a:rPr lang="ko-KR" altLang="ko-KR" dirty="0"/>
            </a:br>
            <a:endParaRPr lang="en-US" altLang="ko-KR" dirty="0"/>
          </a:p>
          <a:p>
            <a:r>
              <a:rPr lang="ko-KR" altLang="ko-KR" dirty="0"/>
              <a:t>그리고 데모와 </a:t>
            </a:r>
            <a:r>
              <a:rPr lang="ko-KR" altLang="en-US" dirty="0"/>
              <a:t>결과</a:t>
            </a:r>
            <a:r>
              <a:rPr lang="en-US" altLang="ko-KR" dirty="0"/>
              <a:t>, </a:t>
            </a:r>
            <a:r>
              <a:rPr lang="ko-KR" altLang="ko-KR" dirty="0"/>
              <a:t>향후 개선 방향 순으로 </a:t>
            </a:r>
            <a:r>
              <a:rPr lang="ko-KR" altLang="ko-KR" dirty="0" err="1"/>
              <a:t>설명드리겠습니다</a:t>
            </a:r>
            <a:r>
              <a:rPr lang="ko-KR" altLang="ko-KR" dirty="0"/>
              <a: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ko-KR" altLang="en-US" dirty="0"/>
              <a:t>먼저 프로젝트 소개입니다</a:t>
            </a:r>
            <a:r>
              <a:rPr lang="en-US" altLang="ko-KR" dirty="0"/>
              <a:t>.</a:t>
            </a:r>
          </a:p>
          <a:p>
            <a:endParaRPr lang="en-US" altLang="ko-KR" dirty="0"/>
          </a:p>
          <a:p>
            <a:r>
              <a:rPr lang="ko-KR" altLang="en-US" dirty="0" err="1"/>
              <a:t>로그라이크</a:t>
            </a:r>
            <a:r>
              <a:rPr lang="ko-KR" altLang="en-US" dirty="0"/>
              <a:t> 게임은 반복 플레이가 핵심인 장르입니다</a:t>
            </a:r>
            <a:r>
              <a:rPr lang="en-US" altLang="ko-KR" dirty="0"/>
              <a:t>.</a:t>
            </a:r>
          </a:p>
          <a:p>
            <a:endParaRPr lang="en-US" altLang="ko-KR" dirty="0"/>
          </a:p>
          <a:p>
            <a:r>
              <a:rPr lang="ko-KR" altLang="en-US" dirty="0"/>
              <a:t>하지만 반복 플레이를 하다 보면 </a:t>
            </a:r>
            <a:r>
              <a:rPr lang="en-US" altLang="ko-KR" dirty="0"/>
              <a:t>NPC</a:t>
            </a:r>
            <a:r>
              <a:rPr lang="ko-KR" altLang="en-US" dirty="0"/>
              <a:t>의 대사가 항상 동일하기 때문에 </a:t>
            </a:r>
            <a:endParaRPr lang="en-US" altLang="ko-KR" dirty="0"/>
          </a:p>
          <a:p>
            <a:endParaRPr lang="en-US" altLang="ko-KR" dirty="0"/>
          </a:p>
          <a:p>
            <a:r>
              <a:rPr lang="ko-KR" altLang="en-US" dirty="0"/>
              <a:t>금방 지루해지는 문제가 있습니다</a:t>
            </a:r>
            <a:r>
              <a:rPr lang="en-US" altLang="ko-KR" dirty="0"/>
              <a:t>.</a:t>
            </a:r>
          </a:p>
          <a:p>
            <a:endParaRPr lang="en-US" altLang="ko-KR" dirty="0"/>
          </a:p>
          <a:p>
            <a:r>
              <a:rPr lang="ko-KR" altLang="en-US" dirty="0"/>
              <a:t>저는 이 문제를 해결하기 위해 </a:t>
            </a:r>
            <a:r>
              <a:rPr lang="en-US" altLang="ko-KR" dirty="0"/>
              <a:t>AI</a:t>
            </a:r>
            <a:r>
              <a:rPr lang="ko-KR" altLang="en-US" dirty="0"/>
              <a:t>를 활용했습니다</a:t>
            </a:r>
            <a:r>
              <a:rPr lang="en-US" altLang="ko-KR" dirty="0"/>
              <a:t>.</a:t>
            </a:r>
          </a:p>
          <a:p>
            <a:endParaRPr lang="en-US" altLang="ko-KR" dirty="0"/>
          </a:p>
          <a:p>
            <a:r>
              <a:rPr lang="ko-KR" altLang="en-US" dirty="0"/>
              <a:t>플레이어의 누적 사망 기록을 기반으로 문지기 </a:t>
            </a:r>
            <a:r>
              <a:rPr lang="en-US" altLang="ko-KR" dirty="0"/>
              <a:t>NPC</a:t>
            </a:r>
            <a:r>
              <a:rPr lang="ko-KR" altLang="en-US" dirty="0"/>
              <a:t>가 매번 다른 조언을 생성하며</a:t>
            </a:r>
            <a:r>
              <a:rPr lang="en-US" altLang="ko-KR" dirty="0"/>
              <a:t>,</a:t>
            </a:r>
          </a:p>
          <a:p>
            <a:endParaRPr lang="en-US" altLang="ko-KR" dirty="0"/>
          </a:p>
          <a:p>
            <a:r>
              <a:rPr lang="ko-KR" altLang="en-US" dirty="0"/>
              <a:t>플레이어가 직접 입력한 텍스트를 기반으로 </a:t>
            </a:r>
            <a:r>
              <a:rPr lang="en-US" altLang="ko-KR" dirty="0"/>
              <a:t>AI</a:t>
            </a:r>
            <a:r>
              <a:rPr lang="ko-KR" altLang="en-US" dirty="0"/>
              <a:t>가 게임 밸런스에 맞는 스킬도 생성하도록 구현했습니다</a:t>
            </a:r>
            <a:r>
              <a:rPr lang="en-US" altLang="ko-KR" dirty="0"/>
              <a:t>.</a:t>
            </a:r>
          </a:p>
          <a:p>
            <a:endParaRPr lang="en-US" altLang="ko-KR" dirty="0"/>
          </a:p>
          <a:p>
            <a:r>
              <a:rPr lang="ko-KR" altLang="en-US" dirty="0"/>
              <a:t>또한 </a:t>
            </a:r>
            <a:r>
              <a:rPr lang="en-US" altLang="ko-KR" dirty="0"/>
              <a:t>AI </a:t>
            </a:r>
            <a:r>
              <a:rPr lang="ko-KR" altLang="en-US" dirty="0"/>
              <a:t>응답을 실시간으로 매번 생성하는 것이 아니라</a:t>
            </a:r>
            <a:r>
              <a:rPr lang="en-US" altLang="ko-KR" dirty="0"/>
              <a:t>, </a:t>
            </a:r>
          </a:p>
          <a:p>
            <a:endParaRPr lang="en-US" altLang="ko-KR" dirty="0"/>
          </a:p>
          <a:p>
            <a:r>
              <a:rPr lang="ko-KR" altLang="en-US" dirty="0"/>
              <a:t>사전에 생성하고 </a:t>
            </a:r>
            <a:r>
              <a:rPr lang="ko-KR" altLang="en-US" dirty="0" err="1"/>
              <a:t>캐싱하여</a:t>
            </a:r>
            <a:r>
              <a:rPr lang="ko-KR" altLang="en-US" dirty="0"/>
              <a:t> 게임 플레이 중에는 빠르게 출력되도록 설계했습니다</a:t>
            </a:r>
            <a:r>
              <a:rPr lang="en-US" altLang="ko-KR" dirty="0"/>
              <a:t>.</a:t>
            </a:r>
          </a:p>
          <a:p>
            <a:endParaRPr lang="en-US" altLang="ko-KR" dirty="0"/>
          </a:p>
          <a:p>
            <a:r>
              <a:rPr lang="ko-KR" altLang="en-US" dirty="0"/>
              <a:t>개발 기간은 약 </a:t>
            </a:r>
            <a:r>
              <a:rPr lang="en-US" altLang="ko-KR" dirty="0"/>
              <a:t>2</a:t>
            </a:r>
            <a:r>
              <a:rPr lang="ko-KR" altLang="en-US" dirty="0"/>
              <a:t>주였으며</a:t>
            </a:r>
            <a:r>
              <a:rPr lang="en-US" altLang="ko-KR" dirty="0"/>
              <a:t>,</a:t>
            </a:r>
            <a:r>
              <a:rPr lang="ko-KR" altLang="en-US" dirty="0"/>
              <a:t>기획부터 개발</a:t>
            </a:r>
            <a:r>
              <a:rPr lang="en-US" altLang="ko-KR" dirty="0"/>
              <a:t>, </a:t>
            </a:r>
            <a:r>
              <a:rPr lang="ko-KR" altLang="en-US" dirty="0"/>
              <a:t>디자인까지 모두 </a:t>
            </a:r>
            <a:r>
              <a:rPr lang="en-US" altLang="ko-KR" dirty="0"/>
              <a:t>1</a:t>
            </a:r>
            <a:r>
              <a:rPr lang="ko-KR" altLang="en-US" dirty="0"/>
              <a:t>인으로 진행했습니다</a:t>
            </a:r>
            <a:r>
              <a:rPr lang="en-US" altLang="ko-KR" dirty="0"/>
              <a:t>.</a:t>
            </a:r>
          </a:p>
          <a:p>
            <a:endParaRPr lang="en-US" altLang="ko-KR" dirty="0"/>
          </a:p>
          <a:p>
            <a:r>
              <a:rPr lang="en-US" altLang="ko-KR" dirty="0"/>
              <a:t>Unity 2D </a:t>
            </a:r>
            <a:r>
              <a:rPr lang="ko-KR" altLang="en-US" dirty="0"/>
              <a:t>클라이언트와 </a:t>
            </a:r>
            <a:r>
              <a:rPr lang="en-US" altLang="ko-KR" dirty="0" err="1"/>
              <a:t>FastAPI</a:t>
            </a:r>
            <a:r>
              <a:rPr lang="en-US" altLang="ko-KR" dirty="0"/>
              <a:t> </a:t>
            </a:r>
            <a:r>
              <a:rPr lang="ko-KR" altLang="en-US" dirty="0"/>
              <a:t>기반 </a:t>
            </a:r>
            <a:r>
              <a:rPr lang="en-US" altLang="ko-KR" dirty="0"/>
              <a:t>REST API, MariaDB</a:t>
            </a:r>
            <a:r>
              <a:rPr lang="ko-KR" altLang="en-US" dirty="0"/>
              <a:t>를 사용한 구조입니다</a:t>
            </a:r>
            <a:r>
              <a:rPr lang="en-US" altLang="ko-KR" dirty="0"/>
              <a: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ko-KR" altLang="en-US" dirty="0"/>
              <a:t>기존 게임에서는 </a:t>
            </a:r>
            <a:r>
              <a:rPr lang="en-US" altLang="ko-KR" dirty="0"/>
              <a:t>NPC </a:t>
            </a:r>
            <a:r>
              <a:rPr lang="ko-KR" altLang="en-US" dirty="0"/>
              <a:t>대사가 정적으로 작성되어 있기 때문에 </a:t>
            </a:r>
            <a:endParaRPr lang="en-US" altLang="ko-KR" dirty="0"/>
          </a:p>
          <a:p>
            <a:endParaRPr lang="en-US" altLang="ko-KR" dirty="0"/>
          </a:p>
          <a:p>
            <a:r>
              <a:rPr lang="ko-KR" altLang="en-US" dirty="0"/>
              <a:t>반복 플레이 시 몰입감이 떨어지는 문제가 있습니다</a:t>
            </a:r>
            <a:r>
              <a:rPr lang="en-US" altLang="ko-KR" dirty="0"/>
              <a:t>.</a:t>
            </a:r>
          </a:p>
          <a:p>
            <a:endParaRPr lang="en-US" altLang="ko-KR" dirty="0"/>
          </a:p>
          <a:p>
            <a:r>
              <a:rPr lang="ko-KR" altLang="en-US" dirty="0"/>
              <a:t>이를 </a:t>
            </a:r>
            <a:r>
              <a:rPr lang="en-US" altLang="ko-KR" dirty="0"/>
              <a:t>AI</a:t>
            </a:r>
            <a:r>
              <a:rPr lang="ko-KR" altLang="en-US" dirty="0"/>
              <a:t>를 통해 해결하고자 했지만</a:t>
            </a:r>
            <a:r>
              <a:rPr lang="en-US" altLang="ko-KR" dirty="0"/>
              <a:t>,</a:t>
            </a:r>
            <a:r>
              <a:rPr lang="ko-KR" altLang="en-US" dirty="0"/>
              <a:t>실제 구현 과정에서는 또 다른 문제가 발생했습니다</a:t>
            </a:r>
            <a:r>
              <a:rPr lang="en-US" altLang="ko-KR" dirty="0"/>
              <a:t>.</a:t>
            </a:r>
          </a:p>
          <a:p>
            <a:endParaRPr lang="en-US" altLang="ko-KR" dirty="0"/>
          </a:p>
          <a:p>
            <a:r>
              <a:rPr lang="en-US" altLang="ko-KR" dirty="0"/>
              <a:t>AI</a:t>
            </a:r>
            <a:r>
              <a:rPr lang="ko-KR" altLang="en-US" dirty="0"/>
              <a:t>를 실시간으로 호출하면 평균 </a:t>
            </a:r>
            <a:r>
              <a:rPr lang="en-US" altLang="ko-KR" dirty="0"/>
              <a:t>3</a:t>
            </a:r>
            <a:r>
              <a:rPr lang="ko-KR" altLang="en-US" dirty="0"/>
              <a:t>초에서 길게는 </a:t>
            </a:r>
            <a:r>
              <a:rPr lang="en-US" altLang="ko-KR" dirty="0"/>
              <a:t>15</a:t>
            </a:r>
            <a:r>
              <a:rPr lang="ko-KR" altLang="en-US" dirty="0"/>
              <a:t>초 정도의 응답 시간이 발생했고</a:t>
            </a:r>
            <a:r>
              <a:rPr lang="en-US" altLang="ko-KR" dirty="0"/>
              <a:t>,</a:t>
            </a:r>
          </a:p>
          <a:p>
            <a:endParaRPr lang="en-US" altLang="ko-KR" dirty="0"/>
          </a:p>
          <a:p>
            <a:r>
              <a:rPr lang="ko-KR" altLang="en-US" dirty="0"/>
              <a:t>이는 게임의 흐름을 크게 끊었습니다</a:t>
            </a:r>
            <a:r>
              <a:rPr lang="en-US" altLang="ko-KR" dirty="0"/>
              <a:t>.</a:t>
            </a:r>
          </a:p>
          <a:p>
            <a:br>
              <a:rPr lang="en-US" altLang="ko-KR" dirty="0"/>
            </a:br>
            <a:r>
              <a:rPr lang="ko-KR" altLang="en-US" dirty="0"/>
              <a:t>특히 플레이어가 죽고 바로 </a:t>
            </a:r>
            <a:r>
              <a:rPr lang="en-US" altLang="ko-KR" dirty="0"/>
              <a:t>NPC</a:t>
            </a:r>
            <a:r>
              <a:rPr lang="ko-KR" altLang="en-US" dirty="0"/>
              <a:t>에게 말을 걸면 </a:t>
            </a:r>
            <a:endParaRPr lang="en-US" altLang="ko-KR" dirty="0"/>
          </a:p>
          <a:p>
            <a:endParaRPr lang="en-US" altLang="ko-KR" dirty="0"/>
          </a:p>
          <a:p>
            <a:r>
              <a:rPr lang="ko-KR" altLang="en-US" dirty="0"/>
              <a:t>캐시가 아직 준비되지 않아 긴 응답 지연이 발생했습니다</a:t>
            </a:r>
            <a:r>
              <a:rPr lang="en-US" altLang="ko-KR" dirty="0"/>
              <a:t>.</a:t>
            </a:r>
          </a:p>
          <a:p>
            <a:endParaRPr lang="en-US" altLang="ko-KR" dirty="0"/>
          </a:p>
          <a:p>
            <a:r>
              <a:rPr lang="ko-KR" altLang="en-US" dirty="0"/>
              <a:t>따라서 이번 프로젝트에서는 게임의 흐름을 유지하면서도 </a:t>
            </a:r>
            <a:r>
              <a:rPr lang="en-US" altLang="ko-KR" dirty="0"/>
              <a:t>AI</a:t>
            </a:r>
            <a:r>
              <a:rPr lang="ko-KR" altLang="en-US" dirty="0"/>
              <a:t>의 장점을 살리는 구조를 만드는 것을 가장 중요한 문제로 정의했습니다</a:t>
            </a:r>
            <a:r>
              <a:rPr lang="en-US" altLang="ko-KR" dirty="0"/>
              <a: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ko-KR" altLang="ko-KR" dirty="0"/>
              <a:t>이 문제 정의를 바탕으로 세 가지 목표를 세웠습니다.</a:t>
            </a:r>
            <a:endParaRPr lang="en-US" altLang="ko-KR" dirty="0"/>
          </a:p>
          <a:p>
            <a:endParaRPr lang="ko-KR" altLang="ko-KR" dirty="0"/>
          </a:p>
          <a:p>
            <a:r>
              <a:rPr lang="ko-KR" altLang="ko-KR" dirty="0"/>
              <a:t>첫째, 누적된 세대별 사망 기록을 기반으로 문지기 </a:t>
            </a:r>
            <a:r>
              <a:rPr lang="ko-KR" altLang="ko-KR" dirty="0" err="1"/>
              <a:t>NPC의</a:t>
            </a:r>
            <a:r>
              <a:rPr lang="ko-KR" altLang="ko-KR" dirty="0"/>
              <a:t> 조언 시스템을 구축하는 것입니다. </a:t>
            </a:r>
            <a:endParaRPr lang="en-US" altLang="ko-KR" dirty="0"/>
          </a:p>
          <a:p>
            <a:endParaRPr lang="en-US" altLang="ko-KR" dirty="0"/>
          </a:p>
          <a:p>
            <a:r>
              <a:rPr lang="ko-KR" altLang="ko-KR" dirty="0"/>
              <a:t>이를 통해 반복 플레이에서 발생하는 동일 대사 노출 문제를 줄이고 몰입감을 높이고자 했습니다.</a:t>
            </a:r>
          </a:p>
          <a:p>
            <a:endParaRPr lang="en-US" altLang="ko-KR" dirty="0"/>
          </a:p>
          <a:p>
            <a:r>
              <a:rPr lang="ko-KR" altLang="ko-KR" dirty="0"/>
              <a:t>둘째, 플레이어의 텍스트 입력을 레벨 밸런스에 맞게 자동 보정하는 AI 스킬 생성 시스템을 </a:t>
            </a:r>
            <a:r>
              <a:rPr lang="ko-KR" altLang="ko-KR" dirty="0" err="1"/>
              <a:t>백엔드와</a:t>
            </a:r>
            <a:r>
              <a:rPr lang="ko-KR" altLang="ko-KR" dirty="0"/>
              <a:t> 연동하는 것입니다. </a:t>
            </a:r>
            <a:endParaRPr lang="en-US" altLang="ko-KR" dirty="0"/>
          </a:p>
          <a:p>
            <a:endParaRPr lang="en-US" altLang="ko-KR" dirty="0"/>
          </a:p>
          <a:p>
            <a:r>
              <a:rPr lang="ko-KR" altLang="ko-KR" dirty="0"/>
              <a:t>자유도는 주되, 게임 밸런스는 깨지지 않도록 하는 것이 핵심이었습니다.</a:t>
            </a:r>
          </a:p>
          <a:p>
            <a:endParaRPr lang="en-US" altLang="ko-KR" dirty="0"/>
          </a:p>
          <a:p>
            <a:r>
              <a:rPr lang="ko-KR" altLang="ko-KR" dirty="0"/>
              <a:t>셋째, </a:t>
            </a:r>
            <a:r>
              <a:rPr lang="ko-KR" altLang="ko-KR" dirty="0" err="1"/>
              <a:t>AI가</a:t>
            </a:r>
            <a:r>
              <a:rPr lang="ko-KR" altLang="ko-KR" dirty="0"/>
              <a:t> 생성한 결과물을 전부 </a:t>
            </a:r>
            <a:r>
              <a:rPr lang="ko-KR" altLang="ko-KR" dirty="0" err="1"/>
              <a:t>DB에</a:t>
            </a:r>
            <a:r>
              <a:rPr lang="ko-KR" altLang="ko-KR" dirty="0"/>
              <a:t> 저장해서, 추후 품질 개선이나 재사용에 활용할 수 있는 메타데이터로 남기는 것이었습니다.</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ko-KR" altLang="ko-KR" dirty="0"/>
              <a:t>주요 기능은 총 6가지입니다.</a:t>
            </a:r>
            <a:endParaRPr lang="en-US" altLang="ko-KR" dirty="0"/>
          </a:p>
          <a:p>
            <a:endParaRPr lang="ko-KR" altLang="ko-KR" dirty="0"/>
          </a:p>
          <a:p>
            <a:r>
              <a:rPr lang="ko-KR" altLang="ko-KR" dirty="0"/>
              <a:t>세대 정보가 순차적으로 증가하면서 랜덤 이름이 생성되고 </a:t>
            </a:r>
            <a:r>
              <a:rPr lang="ko-KR" altLang="ko-KR" dirty="0" err="1"/>
              <a:t>DB에</a:t>
            </a:r>
            <a:r>
              <a:rPr lang="ko-KR" altLang="ko-KR" dirty="0"/>
              <a:t> 저장되는 기능, </a:t>
            </a:r>
            <a:endParaRPr lang="en-US" altLang="ko-KR" dirty="0"/>
          </a:p>
          <a:p>
            <a:endParaRPr lang="en-US" altLang="ko-KR" dirty="0"/>
          </a:p>
          <a:p>
            <a:r>
              <a:rPr lang="ko-KR" altLang="ko-KR" dirty="0"/>
              <a:t>세대별 DB 정보를 활용해서 대사를 사전에 생성하고 </a:t>
            </a:r>
            <a:r>
              <a:rPr lang="ko-KR" altLang="ko-KR" dirty="0" err="1"/>
              <a:t>캐싱</a:t>
            </a:r>
            <a:r>
              <a:rPr lang="ko-KR" altLang="ko-KR" dirty="0"/>
              <a:t> 처리하는 기능, </a:t>
            </a:r>
            <a:endParaRPr lang="en-US" altLang="ko-KR" dirty="0"/>
          </a:p>
          <a:p>
            <a:endParaRPr lang="en-US" altLang="ko-KR" dirty="0"/>
          </a:p>
          <a:p>
            <a:r>
              <a:rPr lang="ko-KR" altLang="ko-KR" dirty="0"/>
              <a:t>NPC 대사에 타자기 효과를 적용해 몰입감을 주는 기능이 있습니다.</a:t>
            </a:r>
          </a:p>
          <a:p>
            <a:endParaRPr lang="en-US" altLang="ko-KR" dirty="0"/>
          </a:p>
          <a:p>
            <a:r>
              <a:rPr lang="ko-KR" altLang="ko-KR" dirty="0"/>
              <a:t>그리고 </a:t>
            </a:r>
            <a:r>
              <a:rPr lang="ko-KR" altLang="ko-KR" dirty="0" err="1"/>
              <a:t>DB에</a:t>
            </a:r>
            <a:r>
              <a:rPr lang="ko-KR" altLang="ko-KR" dirty="0"/>
              <a:t> 저장된 데이터를 </a:t>
            </a:r>
            <a:r>
              <a:rPr lang="ko-KR" altLang="ko-KR" dirty="0" err="1"/>
              <a:t>AI에게</a:t>
            </a:r>
            <a:r>
              <a:rPr lang="ko-KR" altLang="ko-KR" dirty="0"/>
              <a:t> 프롬프트로 전달하는 기능, </a:t>
            </a:r>
            <a:endParaRPr lang="en-US" altLang="ko-KR" dirty="0"/>
          </a:p>
          <a:p>
            <a:endParaRPr lang="en-US" altLang="ko-KR" dirty="0"/>
          </a:p>
          <a:p>
            <a:r>
              <a:rPr lang="ko-KR" altLang="ko-KR" dirty="0"/>
              <a:t>플레이어 입력과 레벨을 기반으로 데미지나 오브젝트 스케일 같은 스킬 데이터를 </a:t>
            </a:r>
            <a:r>
              <a:rPr lang="ko-KR" altLang="ko-KR" dirty="0" err="1"/>
              <a:t>AI가</a:t>
            </a:r>
            <a:r>
              <a:rPr lang="ko-KR" altLang="ko-KR" dirty="0"/>
              <a:t> 자동 생성하는 기능, </a:t>
            </a:r>
            <a:endParaRPr lang="en-US" altLang="ko-KR" dirty="0"/>
          </a:p>
          <a:p>
            <a:endParaRPr lang="en-US" altLang="ko-KR" dirty="0"/>
          </a:p>
          <a:p>
            <a:r>
              <a:rPr lang="ko-KR" altLang="ko-KR" dirty="0"/>
              <a:t>마지막으로 이렇게 생성된 AI 데이터를 관리하고 재사용하는 기능까지 구현했습니다.</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ko-KR" altLang="ko-KR" dirty="0"/>
              <a:t>기술 스택입니다.</a:t>
            </a:r>
            <a:endParaRPr lang="en-US" altLang="ko-KR" dirty="0"/>
          </a:p>
          <a:p>
            <a:endParaRPr lang="en-US" dirty="0"/>
          </a:p>
          <a:p>
            <a:r>
              <a:rPr lang="ko-KR" altLang="ko-KR" dirty="0" err="1"/>
              <a:t>프론트엔드는</a:t>
            </a:r>
            <a:r>
              <a:rPr lang="ko-KR" altLang="ko-KR" dirty="0"/>
              <a:t> </a:t>
            </a:r>
            <a:r>
              <a:rPr lang="ko-KR" altLang="ko-KR" dirty="0" err="1"/>
              <a:t>Unity와</a:t>
            </a:r>
            <a:r>
              <a:rPr lang="ko-KR" altLang="ko-KR" dirty="0"/>
              <a:t> </a:t>
            </a:r>
            <a:r>
              <a:rPr lang="ko-KR" altLang="ko-KR" dirty="0" err="1"/>
              <a:t>C#을</a:t>
            </a:r>
            <a:r>
              <a:rPr lang="ko-KR" altLang="ko-KR" dirty="0"/>
              <a:t> 사용했고,</a:t>
            </a:r>
            <a:endParaRPr lang="en-US" altLang="ko-KR" dirty="0"/>
          </a:p>
          <a:p>
            <a:endParaRPr lang="ko-KR" altLang="ko-KR" dirty="0"/>
          </a:p>
          <a:p>
            <a:r>
              <a:rPr lang="ko-KR" altLang="ko-KR" dirty="0" err="1"/>
              <a:t>백엔드는</a:t>
            </a:r>
            <a:r>
              <a:rPr lang="ko-KR" altLang="ko-KR" dirty="0"/>
              <a:t> </a:t>
            </a:r>
            <a:r>
              <a:rPr lang="ko-KR" altLang="ko-KR" dirty="0" err="1"/>
              <a:t>FastAPI와</a:t>
            </a:r>
            <a:r>
              <a:rPr lang="ko-KR" altLang="ko-KR" dirty="0"/>
              <a:t> </a:t>
            </a:r>
            <a:r>
              <a:rPr lang="ko-KR" altLang="ko-KR" dirty="0" err="1"/>
              <a:t>SQLAlchemy를</a:t>
            </a:r>
            <a:r>
              <a:rPr lang="ko-KR" altLang="ko-KR" dirty="0"/>
              <a:t> 사용하여 REST </a:t>
            </a:r>
            <a:r>
              <a:rPr lang="ko-KR" altLang="ko-KR" dirty="0" err="1"/>
              <a:t>API를</a:t>
            </a:r>
            <a:r>
              <a:rPr lang="ko-KR" altLang="ko-KR" dirty="0"/>
              <a:t> 구축했습니다.</a:t>
            </a:r>
          </a:p>
          <a:p>
            <a:endParaRPr lang="en-US" altLang="ko-KR" dirty="0"/>
          </a:p>
          <a:p>
            <a:r>
              <a:rPr lang="ko-KR" altLang="ko-KR" dirty="0" err="1"/>
              <a:t>AI는</a:t>
            </a:r>
            <a:r>
              <a:rPr lang="ko-KR" altLang="ko-KR" dirty="0"/>
              <a:t> </a:t>
            </a:r>
            <a:r>
              <a:rPr lang="ko-KR" altLang="ko-KR" dirty="0" err="1"/>
              <a:t>LangChain과</a:t>
            </a:r>
            <a:r>
              <a:rPr lang="ko-KR" altLang="ko-KR" dirty="0"/>
              <a:t> </a:t>
            </a:r>
            <a:r>
              <a:rPr lang="ko-KR" altLang="ko-KR" dirty="0" err="1"/>
              <a:t>Hugging</a:t>
            </a:r>
            <a:r>
              <a:rPr lang="ko-KR" altLang="ko-KR" dirty="0"/>
              <a:t> </a:t>
            </a:r>
            <a:r>
              <a:rPr lang="ko-KR" altLang="ko-KR" dirty="0" err="1"/>
              <a:t>Face</a:t>
            </a:r>
            <a:r>
              <a:rPr lang="ko-KR" altLang="ko-KR" dirty="0"/>
              <a:t> </a:t>
            </a:r>
            <a:r>
              <a:rPr lang="ko-KR" altLang="ko-KR" dirty="0" err="1"/>
              <a:t>Router를</a:t>
            </a:r>
            <a:r>
              <a:rPr lang="ko-KR" altLang="ko-KR" dirty="0"/>
              <a:t> 활용했으며,</a:t>
            </a:r>
            <a:br>
              <a:rPr lang="ko-KR" altLang="ko-KR" dirty="0"/>
            </a:br>
            <a:endParaRPr lang="en-US" altLang="ko-KR" dirty="0"/>
          </a:p>
          <a:p>
            <a:r>
              <a:rPr lang="ko-KR" altLang="ko-KR" dirty="0"/>
              <a:t>데이터베이스는 </a:t>
            </a:r>
            <a:r>
              <a:rPr lang="ko-KR" altLang="ko-KR" dirty="0" err="1"/>
              <a:t>MariaDB를</a:t>
            </a:r>
            <a:r>
              <a:rPr lang="ko-KR" altLang="ko-KR" dirty="0"/>
              <a:t> 사용했습니다.</a:t>
            </a:r>
          </a:p>
          <a:p>
            <a:endParaRPr lang="en-US" altLang="ko-KR" dirty="0"/>
          </a:p>
          <a:p>
            <a:r>
              <a:rPr lang="ko-KR" altLang="ko-KR" dirty="0"/>
              <a:t>개발 환경은 </a:t>
            </a:r>
            <a:r>
              <a:rPr lang="ko-KR" altLang="ko-KR" dirty="0" err="1"/>
              <a:t>Windows와</a:t>
            </a:r>
            <a:r>
              <a:rPr lang="ko-KR" altLang="ko-KR" dirty="0"/>
              <a:t> </a:t>
            </a:r>
            <a:r>
              <a:rPr lang="ko-KR" altLang="ko-KR" dirty="0" err="1"/>
              <a:t>Linux를</a:t>
            </a:r>
            <a:r>
              <a:rPr lang="ko-KR" altLang="ko-KR" dirty="0"/>
              <a:t> 함께 사용했고,</a:t>
            </a:r>
            <a:br>
              <a:rPr lang="ko-KR" altLang="ko-KR" dirty="0"/>
            </a:br>
            <a:endParaRPr lang="en-US" altLang="ko-KR" dirty="0"/>
          </a:p>
          <a:p>
            <a:r>
              <a:rPr lang="ko-KR" altLang="ko-KR" dirty="0" err="1"/>
              <a:t>Git</a:t>
            </a:r>
            <a:r>
              <a:rPr lang="ko-KR" altLang="ko-KR" dirty="0"/>
              <a:t> 기반으로 버전 관리를 진행했습니다.</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ko-KR" altLang="ko-KR" dirty="0"/>
              <a:t>시스템 구조입니다.</a:t>
            </a:r>
            <a:endParaRPr lang="en-US" altLang="ko-KR" dirty="0"/>
          </a:p>
          <a:p>
            <a:endParaRPr lang="ko-KR" altLang="ko-KR" dirty="0"/>
          </a:p>
          <a:p>
            <a:r>
              <a:rPr lang="ko-KR" altLang="ko-KR" dirty="0" err="1"/>
              <a:t>Unity</a:t>
            </a:r>
            <a:r>
              <a:rPr lang="ko-KR" altLang="ko-KR" dirty="0"/>
              <a:t> 클라이언트는 REST </a:t>
            </a:r>
            <a:r>
              <a:rPr lang="ko-KR" altLang="ko-KR" dirty="0" err="1"/>
              <a:t>API를</a:t>
            </a:r>
            <a:r>
              <a:rPr lang="ko-KR" altLang="ko-KR" dirty="0"/>
              <a:t> 통해 </a:t>
            </a:r>
            <a:r>
              <a:rPr lang="ko-KR" altLang="ko-KR" dirty="0" err="1"/>
              <a:t>FastAPI</a:t>
            </a:r>
            <a:r>
              <a:rPr lang="ko-KR" altLang="ko-KR" dirty="0"/>
              <a:t> 서버와 JSON 형식으로 통신합니다.</a:t>
            </a:r>
          </a:p>
          <a:p>
            <a:endParaRPr lang="en-US" altLang="ko-KR" dirty="0"/>
          </a:p>
          <a:p>
            <a:r>
              <a:rPr lang="ko-KR" altLang="ko-KR" dirty="0"/>
              <a:t>플레이어가 사망하면 </a:t>
            </a:r>
            <a:r>
              <a:rPr lang="ko-KR" altLang="ko-KR" dirty="0" err="1"/>
              <a:t>Unity가</a:t>
            </a:r>
            <a:r>
              <a:rPr lang="ko-KR" altLang="ko-KR" dirty="0"/>
              <a:t> 사망 정보를 서버로 전달하고,</a:t>
            </a:r>
          </a:p>
          <a:p>
            <a:endParaRPr lang="en-US" altLang="ko-KR" dirty="0"/>
          </a:p>
          <a:p>
            <a:r>
              <a:rPr lang="ko-KR" altLang="ko-KR" dirty="0"/>
              <a:t>서버는 </a:t>
            </a:r>
            <a:r>
              <a:rPr lang="ko-KR" altLang="ko-KR" dirty="0" err="1"/>
              <a:t>AI를</a:t>
            </a:r>
            <a:r>
              <a:rPr lang="ko-KR" altLang="ko-KR" dirty="0"/>
              <a:t> 호출하여 NPC 대사를 생성한 뒤 </a:t>
            </a:r>
            <a:r>
              <a:rPr lang="ko-KR" altLang="ko-KR" dirty="0" err="1"/>
              <a:t>MariaDB에</a:t>
            </a:r>
            <a:r>
              <a:rPr lang="ko-KR" altLang="ko-KR" dirty="0"/>
              <a:t> 저장합니다.</a:t>
            </a:r>
          </a:p>
          <a:p>
            <a:endParaRPr lang="en-US" altLang="ko-KR" dirty="0"/>
          </a:p>
          <a:p>
            <a:r>
              <a:rPr lang="ko-KR" altLang="ko-KR" dirty="0"/>
              <a:t>이후 </a:t>
            </a:r>
            <a:r>
              <a:rPr lang="ko-KR" altLang="ko-KR" dirty="0" err="1"/>
              <a:t>NPC와</a:t>
            </a:r>
            <a:r>
              <a:rPr lang="ko-KR" altLang="ko-KR" dirty="0"/>
              <a:t> 대화할 때는 </a:t>
            </a:r>
            <a:r>
              <a:rPr lang="ko-KR" altLang="ko-KR" dirty="0" err="1"/>
              <a:t>AI를</a:t>
            </a:r>
            <a:r>
              <a:rPr lang="ko-KR" altLang="ko-KR" dirty="0"/>
              <a:t> 다시 호출하는 것이 아니라</a:t>
            </a:r>
            <a:br>
              <a:rPr lang="ko-KR" altLang="ko-KR" dirty="0"/>
            </a:br>
            <a:endParaRPr lang="en-US" altLang="ko-KR" dirty="0"/>
          </a:p>
          <a:p>
            <a:r>
              <a:rPr lang="ko-KR" altLang="ko-KR" dirty="0"/>
              <a:t>저장된 데이터를 조회하여 즉시 출력하도록 구성했습니다.</a:t>
            </a:r>
          </a:p>
          <a:p>
            <a:endParaRPr lang="en-US" altLang="ko-KR" dirty="0"/>
          </a:p>
          <a:p>
            <a:r>
              <a:rPr lang="ko-KR" altLang="ko-KR" dirty="0"/>
              <a:t>이를 통해 AI 호출 횟수를 줄이고 응답 속도를 개선했습니다.</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ko-KR" altLang="ko-KR" dirty="0"/>
              <a:t>데이터베이스는 두 개의 핵심 테이블로 구성했습니다.</a:t>
            </a:r>
          </a:p>
          <a:p>
            <a:endParaRPr lang="en-US" altLang="ko-KR" dirty="0"/>
          </a:p>
          <a:p>
            <a:r>
              <a:rPr lang="ko-KR" altLang="ko-KR" dirty="0"/>
              <a:t>세대별 사망 기록과 NPC 대사를 각각 관리하며,</a:t>
            </a:r>
          </a:p>
          <a:p>
            <a:endParaRPr lang="en-US" altLang="ko-KR" dirty="0"/>
          </a:p>
          <a:p>
            <a:r>
              <a:rPr lang="ko-KR" altLang="ko-KR" dirty="0"/>
              <a:t>세대 번호를 기준으로 빠르게 조회할 수 있도록 설계했습니다.</a:t>
            </a:r>
          </a:p>
          <a:p>
            <a:endParaRPr lang="en-US" altLang="ko-KR" dirty="0"/>
          </a:p>
          <a:p>
            <a:r>
              <a:rPr lang="ko-KR" altLang="ko-KR" dirty="0"/>
              <a:t>또한 FK 제약을 제거하여 게임 초기화 시</a:t>
            </a:r>
            <a:br>
              <a:rPr lang="ko-KR" altLang="ko-KR" dirty="0"/>
            </a:br>
            <a:endParaRPr lang="en-US" altLang="ko-KR" dirty="0"/>
          </a:p>
          <a:p>
            <a:r>
              <a:rPr lang="ko-KR" altLang="ko-KR" dirty="0" err="1"/>
              <a:t>TRUNCATE를</a:t>
            </a:r>
            <a:r>
              <a:rPr lang="ko-KR" altLang="ko-KR" dirty="0"/>
              <a:t> 통한 빠른 리셋이 가능하도록 구성했습니다.</a:t>
            </a:r>
          </a:p>
          <a:p>
            <a:br>
              <a:rPr lang="en-US" altLang="ko-KR" sz="1200" b="0" i="0" kern="1200" dirty="0">
                <a:solidFill>
                  <a:schemeClr val="tx1"/>
                </a:solidFill>
                <a:effectLst/>
                <a:latin typeface="+mn-lt"/>
                <a:ea typeface="+mn-ea"/>
                <a:cs typeface="+mn-cs"/>
              </a:rPr>
            </a:br>
            <a:r>
              <a:rPr lang="en-US" altLang="ko-KR" sz="1200" b="0" i="0" kern="1200" dirty="0">
                <a:solidFill>
                  <a:schemeClr val="tx1"/>
                </a:solidFill>
                <a:effectLst/>
                <a:latin typeface="+mn-lt"/>
                <a:ea typeface="+mn-ea"/>
                <a:cs typeface="+mn-cs"/>
              </a:rPr>
              <a:t>---------------------------------------------------------------------------</a:t>
            </a:r>
          </a:p>
          <a:p>
            <a:endParaRPr lang="en-US" altLang="ko-KR" sz="1200" b="0" i="0" kern="1200" dirty="0">
              <a:solidFill>
                <a:schemeClr val="tx1"/>
              </a:solidFill>
              <a:effectLst/>
              <a:latin typeface="+mn-lt"/>
              <a:ea typeface="+mn-ea"/>
              <a:cs typeface="+mn-cs"/>
            </a:endParaRPr>
          </a:p>
          <a:p>
            <a:r>
              <a:rPr lang="ko-KR" altLang="ko-KR" sz="1200" b="0" i="0" kern="1200" dirty="0">
                <a:solidFill>
                  <a:schemeClr val="tx1"/>
                </a:solidFill>
                <a:effectLst/>
                <a:latin typeface="+mn-lt"/>
                <a:ea typeface="+mn-ea"/>
                <a:cs typeface="+mn-cs"/>
              </a:rPr>
              <a:t># 데이터베이스 전체 초기화 API (데이터 비우기 + ID 1번 리셋)</a:t>
            </a:r>
          </a:p>
          <a:p>
            <a:r>
              <a:rPr lang="ko-KR" altLang="ko-KR" sz="1200" b="0" i="0" kern="1200" dirty="0" err="1">
                <a:solidFill>
                  <a:schemeClr val="tx1"/>
                </a:solidFill>
                <a:effectLst/>
                <a:latin typeface="+mn-lt"/>
                <a:ea typeface="+mn-ea"/>
                <a:cs typeface="+mn-cs"/>
              </a:rPr>
              <a:t>from</a:t>
            </a:r>
            <a:r>
              <a:rPr lang="ko-KR" altLang="ko-KR" sz="1200" b="0" i="0" kern="1200" dirty="0">
                <a:solidFill>
                  <a:schemeClr val="tx1"/>
                </a:solidFill>
                <a:effectLst/>
                <a:latin typeface="+mn-lt"/>
                <a:ea typeface="+mn-ea"/>
                <a:cs typeface="+mn-cs"/>
              </a:rPr>
              <a:t> </a:t>
            </a:r>
            <a:r>
              <a:rPr lang="ko-KR" altLang="ko-KR" sz="1200" b="0" i="0" kern="1200" dirty="0" err="1">
                <a:solidFill>
                  <a:schemeClr val="tx1"/>
                </a:solidFill>
                <a:effectLst/>
                <a:latin typeface="+mn-lt"/>
                <a:ea typeface="+mn-ea"/>
                <a:cs typeface="+mn-cs"/>
              </a:rPr>
              <a:t>sqlalchemy</a:t>
            </a:r>
            <a:r>
              <a:rPr lang="ko-KR" altLang="ko-KR" sz="1200" b="0" i="0" kern="1200" dirty="0">
                <a:solidFill>
                  <a:schemeClr val="tx1"/>
                </a:solidFill>
                <a:effectLst/>
                <a:latin typeface="+mn-lt"/>
                <a:ea typeface="+mn-ea"/>
                <a:cs typeface="+mn-cs"/>
              </a:rPr>
              <a:t> </a:t>
            </a:r>
            <a:r>
              <a:rPr lang="ko-KR" altLang="ko-KR" sz="1200" b="0" i="0" kern="1200" dirty="0" err="1">
                <a:solidFill>
                  <a:schemeClr val="tx1"/>
                </a:solidFill>
                <a:effectLst/>
                <a:latin typeface="+mn-lt"/>
                <a:ea typeface="+mn-ea"/>
                <a:cs typeface="+mn-cs"/>
              </a:rPr>
              <a:t>import</a:t>
            </a:r>
            <a:r>
              <a:rPr lang="ko-KR" altLang="ko-KR" sz="1200" b="0" i="0" kern="1200" dirty="0">
                <a:solidFill>
                  <a:schemeClr val="tx1"/>
                </a:solidFill>
                <a:effectLst/>
                <a:latin typeface="+mn-lt"/>
                <a:ea typeface="+mn-ea"/>
                <a:cs typeface="+mn-cs"/>
              </a:rPr>
              <a:t> </a:t>
            </a:r>
            <a:r>
              <a:rPr lang="ko-KR" altLang="ko-KR" sz="1200" b="0" i="0" kern="1200" dirty="0" err="1">
                <a:solidFill>
                  <a:schemeClr val="tx1"/>
                </a:solidFill>
                <a:effectLst/>
                <a:latin typeface="+mn-lt"/>
                <a:ea typeface="+mn-ea"/>
                <a:cs typeface="+mn-cs"/>
              </a:rPr>
              <a:t>text</a:t>
            </a:r>
            <a:endParaRPr lang="ko-KR" altLang="ko-KR" sz="1200" b="0" i="0" kern="1200" dirty="0">
              <a:solidFill>
                <a:schemeClr val="tx1"/>
              </a:solidFill>
              <a:effectLst/>
              <a:latin typeface="+mn-lt"/>
              <a:ea typeface="+mn-ea"/>
              <a:cs typeface="+mn-cs"/>
            </a:endParaRPr>
          </a:p>
          <a:p>
            <a:r>
              <a:rPr lang="ko-KR" altLang="ko-KR" sz="1200" b="0" i="0" kern="1200" dirty="0">
                <a:solidFill>
                  <a:schemeClr val="tx1"/>
                </a:solidFill>
                <a:effectLst/>
                <a:latin typeface="+mn-lt"/>
                <a:ea typeface="+mn-ea"/>
                <a:cs typeface="+mn-cs"/>
              </a:rPr>
              <a:t>@</a:t>
            </a:r>
            <a:r>
              <a:rPr lang="ko-KR" altLang="ko-KR" sz="1200" b="0" i="0" kern="1200" dirty="0" err="1">
                <a:solidFill>
                  <a:schemeClr val="tx1"/>
                </a:solidFill>
                <a:effectLst/>
                <a:latin typeface="+mn-lt"/>
                <a:ea typeface="+mn-ea"/>
                <a:cs typeface="+mn-cs"/>
              </a:rPr>
              <a:t>router.post</a:t>
            </a:r>
            <a:r>
              <a:rPr lang="ko-KR" altLang="ko-KR" sz="1200" b="0" i="0" kern="1200" dirty="0">
                <a:solidFill>
                  <a:schemeClr val="tx1"/>
                </a:solidFill>
                <a:effectLst/>
                <a:latin typeface="+mn-lt"/>
                <a:ea typeface="+mn-ea"/>
                <a:cs typeface="+mn-cs"/>
              </a:rPr>
              <a:t>("/</a:t>
            </a:r>
            <a:r>
              <a:rPr lang="ko-KR" altLang="ko-KR" sz="1200" b="0" i="0" kern="1200" dirty="0" err="1">
                <a:solidFill>
                  <a:schemeClr val="tx1"/>
                </a:solidFill>
                <a:effectLst/>
                <a:latin typeface="+mn-lt"/>
                <a:ea typeface="+mn-ea"/>
                <a:cs typeface="+mn-cs"/>
              </a:rPr>
              <a:t>reset</a:t>
            </a:r>
            <a:r>
              <a:rPr lang="ko-KR" altLang="ko-KR" sz="1200" b="0" i="0" kern="1200" dirty="0">
                <a:solidFill>
                  <a:schemeClr val="tx1"/>
                </a:solidFill>
                <a:effectLst/>
                <a:latin typeface="+mn-lt"/>
                <a:ea typeface="+mn-ea"/>
                <a:cs typeface="+mn-cs"/>
              </a:rPr>
              <a:t>")</a:t>
            </a:r>
          </a:p>
          <a:p>
            <a:r>
              <a:rPr lang="ko-KR" altLang="ko-KR" sz="1200" b="0" i="0" kern="1200" dirty="0" err="1">
                <a:solidFill>
                  <a:schemeClr val="tx1"/>
                </a:solidFill>
                <a:effectLst/>
                <a:latin typeface="+mn-lt"/>
                <a:ea typeface="+mn-ea"/>
                <a:cs typeface="+mn-cs"/>
              </a:rPr>
              <a:t>def</a:t>
            </a:r>
            <a:r>
              <a:rPr lang="ko-KR" altLang="ko-KR" sz="1200" b="0" i="0" kern="1200" dirty="0">
                <a:solidFill>
                  <a:schemeClr val="tx1"/>
                </a:solidFill>
                <a:effectLst/>
                <a:latin typeface="+mn-lt"/>
                <a:ea typeface="+mn-ea"/>
                <a:cs typeface="+mn-cs"/>
              </a:rPr>
              <a:t> </a:t>
            </a:r>
            <a:r>
              <a:rPr lang="ko-KR" altLang="ko-KR" sz="1200" b="0" i="0" kern="1200" dirty="0" err="1">
                <a:solidFill>
                  <a:schemeClr val="tx1"/>
                </a:solidFill>
                <a:effectLst/>
                <a:latin typeface="+mn-lt"/>
                <a:ea typeface="+mn-ea"/>
                <a:cs typeface="+mn-cs"/>
              </a:rPr>
              <a:t>reset_database</a:t>
            </a:r>
            <a:r>
              <a:rPr lang="ko-KR" altLang="ko-KR" sz="1200" b="0" i="0" kern="1200" dirty="0">
                <a:solidFill>
                  <a:schemeClr val="tx1"/>
                </a:solidFill>
                <a:effectLst/>
                <a:latin typeface="+mn-lt"/>
                <a:ea typeface="+mn-ea"/>
                <a:cs typeface="+mn-cs"/>
              </a:rPr>
              <a:t>(</a:t>
            </a:r>
            <a:r>
              <a:rPr lang="ko-KR" altLang="ko-KR" sz="1200" b="0" i="0" kern="1200" dirty="0" err="1">
                <a:solidFill>
                  <a:schemeClr val="tx1"/>
                </a:solidFill>
                <a:effectLst/>
                <a:latin typeface="+mn-lt"/>
                <a:ea typeface="+mn-ea"/>
                <a:cs typeface="+mn-cs"/>
              </a:rPr>
              <a:t>db</a:t>
            </a:r>
            <a:r>
              <a:rPr lang="ko-KR" altLang="ko-KR" sz="1200" b="0" i="0" kern="1200" dirty="0">
                <a:solidFill>
                  <a:schemeClr val="tx1"/>
                </a:solidFill>
                <a:effectLst/>
                <a:latin typeface="+mn-lt"/>
                <a:ea typeface="+mn-ea"/>
                <a:cs typeface="+mn-cs"/>
              </a:rPr>
              <a:t>: </a:t>
            </a:r>
            <a:r>
              <a:rPr lang="ko-KR" altLang="ko-KR" sz="1200" b="0" i="0" kern="1200" dirty="0" err="1">
                <a:solidFill>
                  <a:schemeClr val="tx1"/>
                </a:solidFill>
                <a:effectLst/>
                <a:latin typeface="+mn-lt"/>
                <a:ea typeface="+mn-ea"/>
                <a:cs typeface="+mn-cs"/>
              </a:rPr>
              <a:t>Session</a:t>
            </a:r>
            <a:r>
              <a:rPr lang="ko-KR" altLang="ko-KR" sz="1200" b="0" i="0" kern="1200" dirty="0">
                <a:solidFill>
                  <a:schemeClr val="tx1"/>
                </a:solidFill>
                <a:effectLst/>
                <a:latin typeface="+mn-lt"/>
                <a:ea typeface="+mn-ea"/>
                <a:cs typeface="+mn-cs"/>
              </a:rPr>
              <a:t> = </a:t>
            </a:r>
            <a:r>
              <a:rPr lang="ko-KR" altLang="ko-KR" sz="1200" b="0" i="0" kern="1200" dirty="0" err="1">
                <a:solidFill>
                  <a:schemeClr val="tx1"/>
                </a:solidFill>
                <a:effectLst/>
                <a:latin typeface="+mn-lt"/>
                <a:ea typeface="+mn-ea"/>
                <a:cs typeface="+mn-cs"/>
              </a:rPr>
              <a:t>Depends</a:t>
            </a:r>
            <a:r>
              <a:rPr lang="ko-KR" altLang="ko-KR" sz="1200" b="0" i="0" kern="1200" dirty="0">
                <a:solidFill>
                  <a:schemeClr val="tx1"/>
                </a:solidFill>
                <a:effectLst/>
                <a:latin typeface="+mn-lt"/>
                <a:ea typeface="+mn-ea"/>
                <a:cs typeface="+mn-cs"/>
              </a:rPr>
              <a:t>(</a:t>
            </a:r>
            <a:r>
              <a:rPr lang="ko-KR" altLang="ko-KR" sz="1200" b="0" i="0" kern="1200" dirty="0" err="1">
                <a:solidFill>
                  <a:schemeClr val="tx1"/>
                </a:solidFill>
                <a:effectLst/>
                <a:latin typeface="+mn-lt"/>
                <a:ea typeface="+mn-ea"/>
                <a:cs typeface="+mn-cs"/>
              </a:rPr>
              <a:t>get_db</a:t>
            </a:r>
            <a:r>
              <a:rPr lang="ko-KR" altLang="ko-KR" sz="1200" b="0" i="0" kern="1200" dirty="0">
                <a:solidFill>
                  <a:schemeClr val="tx1"/>
                </a:solidFill>
                <a:effectLst/>
                <a:latin typeface="+mn-lt"/>
                <a:ea typeface="+mn-ea"/>
                <a:cs typeface="+mn-cs"/>
              </a:rPr>
              <a:t>)):</a:t>
            </a:r>
          </a:p>
          <a:p>
            <a:r>
              <a:rPr lang="ko-KR" altLang="ko-KR" sz="1200" b="0" i="0" kern="1200" dirty="0" err="1">
                <a:solidFill>
                  <a:schemeClr val="tx1"/>
                </a:solidFill>
                <a:effectLst/>
                <a:latin typeface="+mn-lt"/>
                <a:ea typeface="+mn-ea"/>
                <a:cs typeface="+mn-cs"/>
              </a:rPr>
              <a:t>try</a:t>
            </a:r>
            <a:r>
              <a:rPr lang="ko-KR" altLang="ko-KR" sz="1200" b="0" i="0" kern="1200" dirty="0">
                <a:solidFill>
                  <a:schemeClr val="tx1"/>
                </a:solidFill>
                <a:effectLst/>
                <a:latin typeface="+mn-lt"/>
                <a:ea typeface="+mn-ea"/>
                <a:cs typeface="+mn-cs"/>
              </a:rPr>
              <a:t>:</a:t>
            </a:r>
          </a:p>
          <a:p>
            <a:r>
              <a:rPr lang="ko-KR" altLang="ko-KR" sz="1200" b="0" i="0" kern="1200" dirty="0">
                <a:solidFill>
                  <a:schemeClr val="tx1"/>
                </a:solidFill>
                <a:effectLst/>
                <a:latin typeface="+mn-lt"/>
                <a:ea typeface="+mn-ea"/>
                <a:cs typeface="+mn-cs"/>
              </a:rPr>
              <a:t># 1. </a:t>
            </a:r>
            <a:r>
              <a:rPr lang="ko-KR" altLang="ko-KR" sz="1200" b="0" i="0" kern="1200" dirty="0" err="1">
                <a:solidFill>
                  <a:schemeClr val="tx1"/>
                </a:solidFill>
                <a:effectLst/>
                <a:latin typeface="+mn-lt"/>
                <a:ea typeface="+mn-ea"/>
                <a:cs typeface="+mn-cs"/>
              </a:rPr>
              <a:t>외래키</a:t>
            </a:r>
            <a:r>
              <a:rPr lang="ko-KR" altLang="ko-KR" sz="1200" b="0" i="0" kern="1200" dirty="0">
                <a:solidFill>
                  <a:schemeClr val="tx1"/>
                </a:solidFill>
                <a:effectLst/>
                <a:latin typeface="+mn-lt"/>
                <a:ea typeface="+mn-ea"/>
                <a:cs typeface="+mn-cs"/>
              </a:rPr>
              <a:t> 제약 조건을 잠시 정지시킵니다.</a:t>
            </a:r>
          </a:p>
          <a:p>
            <a:r>
              <a:rPr lang="ko-KR" altLang="ko-KR" sz="1200" b="0" i="0" kern="1200" dirty="0" err="1">
                <a:solidFill>
                  <a:schemeClr val="tx1"/>
                </a:solidFill>
                <a:effectLst/>
                <a:latin typeface="+mn-lt"/>
                <a:ea typeface="+mn-ea"/>
                <a:cs typeface="+mn-cs"/>
              </a:rPr>
              <a:t>db.execute</a:t>
            </a:r>
            <a:r>
              <a:rPr lang="ko-KR" altLang="ko-KR" sz="1200" b="0" i="0" kern="1200" dirty="0">
                <a:solidFill>
                  <a:schemeClr val="tx1"/>
                </a:solidFill>
                <a:effectLst/>
                <a:latin typeface="+mn-lt"/>
                <a:ea typeface="+mn-ea"/>
                <a:cs typeface="+mn-cs"/>
              </a:rPr>
              <a:t>(</a:t>
            </a:r>
            <a:r>
              <a:rPr lang="ko-KR" altLang="ko-KR" sz="1200" b="0" i="0" kern="1200" dirty="0" err="1">
                <a:solidFill>
                  <a:schemeClr val="tx1"/>
                </a:solidFill>
                <a:effectLst/>
                <a:latin typeface="+mn-lt"/>
                <a:ea typeface="+mn-ea"/>
                <a:cs typeface="+mn-cs"/>
              </a:rPr>
              <a:t>text</a:t>
            </a:r>
            <a:r>
              <a:rPr lang="ko-KR" altLang="ko-KR" sz="1200" b="0" i="0" kern="1200" dirty="0">
                <a:solidFill>
                  <a:schemeClr val="tx1"/>
                </a:solidFill>
                <a:effectLst/>
                <a:latin typeface="+mn-lt"/>
                <a:ea typeface="+mn-ea"/>
                <a:cs typeface="+mn-cs"/>
              </a:rPr>
              <a:t>("SET FOREIGN_KEY_CHECKS = 0;"))</a:t>
            </a:r>
          </a:p>
          <a:p>
            <a:r>
              <a:rPr lang="ko-KR" altLang="ko-KR" sz="1200" b="0" i="0" kern="1200" dirty="0">
                <a:solidFill>
                  <a:schemeClr val="tx1"/>
                </a:solidFill>
                <a:effectLst/>
                <a:latin typeface="+mn-lt"/>
                <a:ea typeface="+mn-ea"/>
                <a:cs typeface="+mn-cs"/>
              </a:rPr>
              <a:t># 2. 데이터를 비우고 AUTO_INCREMENT 값을 1로 </a:t>
            </a:r>
            <a:r>
              <a:rPr lang="ko-KR" altLang="ko-KR" sz="1200" b="0" i="0" kern="1200" dirty="0" err="1">
                <a:solidFill>
                  <a:schemeClr val="tx1"/>
                </a:solidFill>
                <a:effectLst/>
                <a:latin typeface="+mn-lt"/>
                <a:ea typeface="+mn-ea"/>
                <a:cs typeface="+mn-cs"/>
              </a:rPr>
              <a:t>리셋합니다</a:t>
            </a:r>
            <a:r>
              <a:rPr lang="ko-KR" altLang="ko-KR" sz="1200" b="0" i="0" kern="1200" dirty="0">
                <a:solidFill>
                  <a:schemeClr val="tx1"/>
                </a:solidFill>
                <a:effectLst/>
                <a:latin typeface="+mn-lt"/>
                <a:ea typeface="+mn-ea"/>
                <a:cs typeface="+mn-cs"/>
              </a:rPr>
              <a:t>.</a:t>
            </a:r>
          </a:p>
          <a:p>
            <a:r>
              <a:rPr lang="ko-KR" altLang="ko-KR" sz="1200" b="0" i="0" kern="1200" dirty="0" err="1">
                <a:solidFill>
                  <a:schemeClr val="tx1"/>
                </a:solidFill>
                <a:effectLst/>
                <a:latin typeface="+mn-lt"/>
                <a:ea typeface="+mn-ea"/>
                <a:cs typeface="+mn-cs"/>
              </a:rPr>
              <a:t>db.execute</a:t>
            </a:r>
            <a:r>
              <a:rPr lang="ko-KR" altLang="ko-KR" sz="1200" b="0" i="0" kern="1200" dirty="0">
                <a:solidFill>
                  <a:schemeClr val="tx1"/>
                </a:solidFill>
                <a:effectLst/>
                <a:latin typeface="+mn-lt"/>
                <a:ea typeface="+mn-ea"/>
                <a:cs typeface="+mn-cs"/>
              </a:rPr>
              <a:t>(</a:t>
            </a:r>
            <a:r>
              <a:rPr lang="ko-KR" altLang="ko-KR" sz="1200" b="0" i="0" kern="1200" dirty="0" err="1">
                <a:solidFill>
                  <a:schemeClr val="tx1"/>
                </a:solidFill>
                <a:effectLst/>
                <a:latin typeface="+mn-lt"/>
                <a:ea typeface="+mn-ea"/>
                <a:cs typeface="+mn-cs"/>
              </a:rPr>
              <a:t>text</a:t>
            </a:r>
            <a:r>
              <a:rPr lang="ko-KR" altLang="ko-KR" sz="1200" b="0" i="0" kern="1200" dirty="0">
                <a:solidFill>
                  <a:schemeClr val="tx1"/>
                </a:solidFill>
                <a:effectLst/>
                <a:latin typeface="+mn-lt"/>
                <a:ea typeface="+mn-ea"/>
                <a:cs typeface="+mn-cs"/>
              </a:rPr>
              <a:t>("TRUNCATE TABLE </a:t>
            </a:r>
            <a:r>
              <a:rPr lang="ko-KR" altLang="ko-KR" sz="1200" b="0" i="0" kern="1200" dirty="0" err="1">
                <a:solidFill>
                  <a:schemeClr val="tx1"/>
                </a:solidFill>
                <a:effectLst/>
                <a:latin typeface="+mn-lt"/>
                <a:ea typeface="+mn-ea"/>
                <a:cs typeface="+mn-cs"/>
              </a:rPr>
              <a:t>ancestor_deaths</a:t>
            </a:r>
            <a:r>
              <a:rPr lang="ko-KR" altLang="ko-KR" sz="1200" b="0" i="0" kern="1200" dirty="0">
                <a:solidFill>
                  <a:schemeClr val="tx1"/>
                </a:solidFill>
                <a:effectLst/>
                <a:latin typeface="+mn-lt"/>
                <a:ea typeface="+mn-ea"/>
                <a:cs typeface="+mn-cs"/>
              </a:rPr>
              <a:t>;"))</a:t>
            </a:r>
          </a:p>
          <a:p>
            <a:r>
              <a:rPr lang="ko-KR" altLang="ko-KR" sz="1200" b="0" i="0" kern="1200" dirty="0" err="1">
                <a:solidFill>
                  <a:schemeClr val="tx1"/>
                </a:solidFill>
                <a:effectLst/>
                <a:latin typeface="+mn-lt"/>
                <a:ea typeface="+mn-ea"/>
                <a:cs typeface="+mn-cs"/>
              </a:rPr>
              <a:t>db.execute</a:t>
            </a:r>
            <a:r>
              <a:rPr lang="ko-KR" altLang="ko-KR" sz="1200" b="0" i="0" kern="1200" dirty="0">
                <a:solidFill>
                  <a:schemeClr val="tx1"/>
                </a:solidFill>
                <a:effectLst/>
                <a:latin typeface="+mn-lt"/>
                <a:ea typeface="+mn-ea"/>
                <a:cs typeface="+mn-cs"/>
              </a:rPr>
              <a:t>(</a:t>
            </a:r>
            <a:r>
              <a:rPr lang="ko-KR" altLang="ko-KR" sz="1200" b="0" i="0" kern="1200" dirty="0" err="1">
                <a:solidFill>
                  <a:schemeClr val="tx1"/>
                </a:solidFill>
                <a:effectLst/>
                <a:latin typeface="+mn-lt"/>
                <a:ea typeface="+mn-ea"/>
                <a:cs typeface="+mn-cs"/>
              </a:rPr>
              <a:t>text</a:t>
            </a:r>
            <a:r>
              <a:rPr lang="ko-KR" altLang="ko-KR" sz="1200" b="0" i="0" kern="1200" dirty="0">
                <a:solidFill>
                  <a:schemeClr val="tx1"/>
                </a:solidFill>
                <a:effectLst/>
                <a:latin typeface="+mn-lt"/>
                <a:ea typeface="+mn-ea"/>
                <a:cs typeface="+mn-cs"/>
              </a:rPr>
              <a:t>("TRUNCATE TABLE </a:t>
            </a:r>
            <a:r>
              <a:rPr lang="ko-KR" altLang="ko-KR" sz="1200" b="0" i="0" kern="1200" dirty="0" err="1">
                <a:solidFill>
                  <a:schemeClr val="tx1"/>
                </a:solidFill>
                <a:effectLst/>
                <a:latin typeface="+mn-lt"/>
                <a:ea typeface="+mn-ea"/>
                <a:cs typeface="+mn-cs"/>
              </a:rPr>
              <a:t>dialogue_caches</a:t>
            </a:r>
            <a:r>
              <a:rPr lang="ko-KR" altLang="ko-KR" sz="1200" b="0" i="0" kern="1200" dirty="0">
                <a:solidFill>
                  <a:schemeClr val="tx1"/>
                </a:solidFill>
                <a:effectLst/>
                <a:latin typeface="+mn-lt"/>
                <a:ea typeface="+mn-ea"/>
                <a:cs typeface="+mn-cs"/>
              </a:rPr>
              <a:t>;"))</a:t>
            </a:r>
          </a:p>
          <a:p>
            <a:r>
              <a:rPr lang="ko-KR" altLang="ko-KR" sz="1200" b="0" i="0" kern="1200" dirty="0">
                <a:solidFill>
                  <a:schemeClr val="tx1"/>
                </a:solidFill>
                <a:effectLst/>
                <a:latin typeface="+mn-lt"/>
                <a:ea typeface="+mn-ea"/>
                <a:cs typeface="+mn-cs"/>
              </a:rPr>
              <a:t># 3. </a:t>
            </a:r>
            <a:r>
              <a:rPr lang="ko-KR" altLang="ko-KR" sz="1200" b="0" i="0" kern="1200" dirty="0" err="1">
                <a:solidFill>
                  <a:schemeClr val="tx1"/>
                </a:solidFill>
                <a:effectLst/>
                <a:latin typeface="+mn-lt"/>
                <a:ea typeface="+mn-ea"/>
                <a:cs typeface="+mn-cs"/>
              </a:rPr>
              <a:t>외래키</a:t>
            </a:r>
            <a:r>
              <a:rPr lang="ko-KR" altLang="ko-KR" sz="1200" b="0" i="0" kern="1200" dirty="0">
                <a:solidFill>
                  <a:schemeClr val="tx1"/>
                </a:solidFill>
                <a:effectLst/>
                <a:latin typeface="+mn-lt"/>
                <a:ea typeface="+mn-ea"/>
                <a:cs typeface="+mn-cs"/>
              </a:rPr>
              <a:t> 제약 조건을 다시 </a:t>
            </a:r>
            <a:r>
              <a:rPr lang="ko-KR" altLang="ko-KR" sz="1200" b="0" i="0" kern="1200" dirty="0" err="1">
                <a:solidFill>
                  <a:schemeClr val="tx1"/>
                </a:solidFill>
                <a:effectLst/>
                <a:latin typeface="+mn-lt"/>
                <a:ea typeface="+mn-ea"/>
                <a:cs typeface="+mn-cs"/>
              </a:rPr>
              <a:t>복구시킵니다</a:t>
            </a:r>
            <a:r>
              <a:rPr lang="ko-KR" altLang="ko-KR" sz="1200" b="0" i="0" kern="1200" dirty="0">
                <a:solidFill>
                  <a:schemeClr val="tx1"/>
                </a:solidFill>
                <a:effectLst/>
                <a:latin typeface="+mn-lt"/>
                <a:ea typeface="+mn-ea"/>
                <a:cs typeface="+mn-cs"/>
              </a:rPr>
              <a:t>.</a:t>
            </a:r>
          </a:p>
          <a:p>
            <a:r>
              <a:rPr lang="ko-KR" altLang="ko-KR" sz="1200" b="0" i="0" kern="1200" dirty="0" err="1">
                <a:solidFill>
                  <a:schemeClr val="tx1"/>
                </a:solidFill>
                <a:effectLst/>
                <a:latin typeface="+mn-lt"/>
                <a:ea typeface="+mn-ea"/>
                <a:cs typeface="+mn-cs"/>
              </a:rPr>
              <a:t>db.execute</a:t>
            </a:r>
            <a:r>
              <a:rPr lang="ko-KR" altLang="ko-KR" sz="1200" b="0" i="0" kern="1200" dirty="0">
                <a:solidFill>
                  <a:schemeClr val="tx1"/>
                </a:solidFill>
                <a:effectLst/>
                <a:latin typeface="+mn-lt"/>
                <a:ea typeface="+mn-ea"/>
                <a:cs typeface="+mn-cs"/>
              </a:rPr>
              <a:t>(</a:t>
            </a:r>
            <a:r>
              <a:rPr lang="ko-KR" altLang="ko-KR" sz="1200" b="0" i="0" kern="1200" dirty="0" err="1">
                <a:solidFill>
                  <a:schemeClr val="tx1"/>
                </a:solidFill>
                <a:effectLst/>
                <a:latin typeface="+mn-lt"/>
                <a:ea typeface="+mn-ea"/>
                <a:cs typeface="+mn-cs"/>
              </a:rPr>
              <a:t>text</a:t>
            </a:r>
            <a:r>
              <a:rPr lang="ko-KR" altLang="ko-KR" sz="1200" b="0" i="0" kern="1200" dirty="0">
                <a:solidFill>
                  <a:schemeClr val="tx1"/>
                </a:solidFill>
                <a:effectLst/>
                <a:latin typeface="+mn-lt"/>
                <a:ea typeface="+mn-ea"/>
                <a:cs typeface="+mn-cs"/>
              </a:rPr>
              <a:t>("SET FOREIGN_KEY_CHECKS = 1;"))</a:t>
            </a:r>
          </a:p>
          <a:p>
            <a:r>
              <a:rPr lang="ko-KR" altLang="ko-KR" sz="1200" b="0" i="0" kern="1200" dirty="0" err="1">
                <a:solidFill>
                  <a:schemeClr val="tx1"/>
                </a:solidFill>
                <a:effectLst/>
                <a:latin typeface="+mn-lt"/>
                <a:ea typeface="+mn-ea"/>
                <a:cs typeface="+mn-cs"/>
              </a:rPr>
              <a:t>db.commit</a:t>
            </a:r>
            <a:r>
              <a:rPr lang="ko-KR" altLang="ko-KR" sz="1200" b="0" i="0" kern="1200" dirty="0">
                <a:solidFill>
                  <a:schemeClr val="tx1"/>
                </a:solidFill>
                <a:effectLst/>
                <a:latin typeface="+mn-lt"/>
                <a:ea typeface="+mn-ea"/>
                <a:cs typeface="+mn-cs"/>
              </a:rPr>
              <a:t>()</a:t>
            </a:r>
          </a:p>
          <a:p>
            <a:r>
              <a:rPr lang="ko-KR" altLang="ko-KR" sz="1200" b="0" i="0" kern="1200" dirty="0" err="1">
                <a:solidFill>
                  <a:schemeClr val="tx1"/>
                </a:solidFill>
                <a:effectLst/>
                <a:latin typeface="+mn-lt"/>
                <a:ea typeface="+mn-ea"/>
                <a:cs typeface="+mn-cs"/>
              </a:rPr>
              <a:t>return</a:t>
            </a:r>
            <a:r>
              <a:rPr lang="ko-KR" altLang="ko-KR" sz="1200" b="0" i="0" kern="1200" dirty="0">
                <a:solidFill>
                  <a:schemeClr val="tx1"/>
                </a:solidFill>
                <a:effectLst/>
                <a:latin typeface="+mn-lt"/>
                <a:ea typeface="+mn-ea"/>
                <a:cs typeface="+mn-cs"/>
              </a:rPr>
              <a:t> {"</a:t>
            </a:r>
            <a:r>
              <a:rPr lang="ko-KR" altLang="ko-KR" sz="1200" b="0" i="0" kern="1200" dirty="0" err="1">
                <a:solidFill>
                  <a:schemeClr val="tx1"/>
                </a:solidFill>
                <a:effectLst/>
                <a:latin typeface="+mn-lt"/>
                <a:ea typeface="+mn-ea"/>
                <a:cs typeface="+mn-cs"/>
              </a:rPr>
              <a:t>status</a:t>
            </a:r>
            <a:r>
              <a:rPr lang="ko-KR" altLang="ko-KR" sz="1200" b="0" i="0" kern="1200" dirty="0">
                <a:solidFill>
                  <a:schemeClr val="tx1"/>
                </a:solidFill>
                <a:effectLst/>
                <a:latin typeface="+mn-lt"/>
                <a:ea typeface="+mn-ea"/>
                <a:cs typeface="+mn-cs"/>
              </a:rPr>
              <a:t>": "</a:t>
            </a:r>
            <a:r>
              <a:rPr lang="ko-KR" altLang="ko-KR" sz="1200" b="0" i="0" kern="1200" dirty="0" err="1">
                <a:solidFill>
                  <a:schemeClr val="tx1"/>
                </a:solidFill>
                <a:effectLst/>
                <a:latin typeface="+mn-lt"/>
                <a:ea typeface="+mn-ea"/>
                <a:cs typeface="+mn-cs"/>
              </a:rPr>
              <a:t>success</a:t>
            </a:r>
            <a:r>
              <a:rPr lang="ko-KR" altLang="ko-KR" sz="1200" b="0" i="0" kern="1200" dirty="0">
                <a:solidFill>
                  <a:schemeClr val="tx1"/>
                </a:solidFill>
                <a:effectLst/>
                <a:latin typeface="+mn-lt"/>
                <a:ea typeface="+mn-ea"/>
                <a:cs typeface="+mn-cs"/>
              </a:rPr>
              <a:t>", "</a:t>
            </a:r>
            <a:r>
              <a:rPr lang="ko-KR" altLang="ko-KR" sz="1200" b="0" i="0" kern="1200" dirty="0" err="1">
                <a:solidFill>
                  <a:schemeClr val="tx1"/>
                </a:solidFill>
                <a:effectLst/>
                <a:latin typeface="+mn-lt"/>
                <a:ea typeface="+mn-ea"/>
                <a:cs typeface="+mn-cs"/>
              </a:rPr>
              <a:t>message</a:t>
            </a:r>
            <a:r>
              <a:rPr lang="ko-KR" altLang="ko-KR" sz="1200" b="0" i="0" kern="1200" dirty="0">
                <a:solidFill>
                  <a:schemeClr val="tx1"/>
                </a:solidFill>
                <a:effectLst/>
                <a:latin typeface="+mn-lt"/>
                <a:ea typeface="+mn-ea"/>
                <a:cs typeface="+mn-cs"/>
              </a:rPr>
              <a:t>": "데이터베이스 및 ID 자동 증가 값이 초기화되었습니다."}</a:t>
            </a:r>
          </a:p>
          <a:p>
            <a:r>
              <a:rPr lang="ko-KR" altLang="ko-KR" sz="1200" b="0" i="0" kern="1200" dirty="0" err="1">
                <a:solidFill>
                  <a:schemeClr val="tx1"/>
                </a:solidFill>
                <a:effectLst/>
                <a:latin typeface="+mn-lt"/>
                <a:ea typeface="+mn-ea"/>
                <a:cs typeface="+mn-cs"/>
              </a:rPr>
              <a:t>except</a:t>
            </a:r>
            <a:r>
              <a:rPr lang="ko-KR" altLang="ko-KR" sz="1200" b="0" i="0" kern="1200" dirty="0">
                <a:solidFill>
                  <a:schemeClr val="tx1"/>
                </a:solidFill>
                <a:effectLst/>
                <a:latin typeface="+mn-lt"/>
                <a:ea typeface="+mn-ea"/>
                <a:cs typeface="+mn-cs"/>
              </a:rPr>
              <a:t> </a:t>
            </a:r>
            <a:r>
              <a:rPr lang="ko-KR" altLang="ko-KR" sz="1200" b="0" i="0" kern="1200" dirty="0" err="1">
                <a:solidFill>
                  <a:schemeClr val="tx1"/>
                </a:solidFill>
                <a:effectLst/>
                <a:latin typeface="+mn-lt"/>
                <a:ea typeface="+mn-ea"/>
                <a:cs typeface="+mn-cs"/>
              </a:rPr>
              <a:t>Exception</a:t>
            </a:r>
            <a:r>
              <a:rPr lang="ko-KR" altLang="ko-KR" sz="1200" b="0" i="0" kern="1200" dirty="0">
                <a:solidFill>
                  <a:schemeClr val="tx1"/>
                </a:solidFill>
                <a:effectLst/>
                <a:latin typeface="+mn-lt"/>
                <a:ea typeface="+mn-ea"/>
                <a:cs typeface="+mn-cs"/>
              </a:rPr>
              <a:t> </a:t>
            </a:r>
            <a:r>
              <a:rPr lang="ko-KR" altLang="ko-KR" sz="1200" b="0" i="0" kern="1200" dirty="0" err="1">
                <a:solidFill>
                  <a:schemeClr val="tx1"/>
                </a:solidFill>
                <a:effectLst/>
                <a:latin typeface="+mn-lt"/>
                <a:ea typeface="+mn-ea"/>
                <a:cs typeface="+mn-cs"/>
              </a:rPr>
              <a:t>as</a:t>
            </a:r>
            <a:r>
              <a:rPr lang="ko-KR" altLang="ko-KR" sz="1200" b="0" i="0" kern="1200" dirty="0">
                <a:solidFill>
                  <a:schemeClr val="tx1"/>
                </a:solidFill>
                <a:effectLst/>
                <a:latin typeface="+mn-lt"/>
                <a:ea typeface="+mn-ea"/>
                <a:cs typeface="+mn-cs"/>
              </a:rPr>
              <a:t> </a:t>
            </a:r>
            <a:r>
              <a:rPr lang="ko-KR" altLang="ko-KR" sz="1200" b="0" i="0" kern="1200" dirty="0" err="1">
                <a:solidFill>
                  <a:schemeClr val="tx1"/>
                </a:solidFill>
                <a:effectLst/>
                <a:latin typeface="+mn-lt"/>
                <a:ea typeface="+mn-ea"/>
                <a:cs typeface="+mn-cs"/>
              </a:rPr>
              <a:t>e</a:t>
            </a:r>
            <a:r>
              <a:rPr lang="ko-KR" altLang="ko-KR" sz="1200" b="0" i="0" kern="1200" dirty="0">
                <a:solidFill>
                  <a:schemeClr val="tx1"/>
                </a:solidFill>
                <a:effectLst/>
                <a:latin typeface="+mn-lt"/>
                <a:ea typeface="+mn-ea"/>
                <a:cs typeface="+mn-cs"/>
              </a:rPr>
              <a:t>:</a:t>
            </a:r>
          </a:p>
          <a:p>
            <a:r>
              <a:rPr lang="ko-KR" altLang="ko-KR" sz="1200" b="0" i="0" kern="1200" dirty="0" err="1">
                <a:solidFill>
                  <a:schemeClr val="tx1"/>
                </a:solidFill>
                <a:effectLst/>
                <a:latin typeface="+mn-lt"/>
                <a:ea typeface="+mn-ea"/>
                <a:cs typeface="+mn-cs"/>
              </a:rPr>
              <a:t>db.rollback</a:t>
            </a:r>
            <a:r>
              <a:rPr lang="ko-KR" altLang="ko-KR" sz="1200" b="0" i="0" kern="1200" dirty="0">
                <a:solidFill>
                  <a:schemeClr val="tx1"/>
                </a:solidFill>
                <a:effectLst/>
                <a:latin typeface="+mn-lt"/>
                <a:ea typeface="+mn-ea"/>
                <a:cs typeface="+mn-cs"/>
              </a:rPr>
              <a:t>()</a:t>
            </a:r>
          </a:p>
          <a:p>
            <a:r>
              <a:rPr lang="ko-KR" altLang="ko-KR" sz="1200" b="0" i="0" kern="1200" dirty="0" err="1">
                <a:solidFill>
                  <a:schemeClr val="tx1"/>
                </a:solidFill>
                <a:effectLst/>
                <a:latin typeface="+mn-lt"/>
                <a:ea typeface="+mn-ea"/>
                <a:cs typeface="+mn-cs"/>
              </a:rPr>
              <a:t>from</a:t>
            </a:r>
            <a:r>
              <a:rPr lang="ko-KR" altLang="ko-KR" sz="1200" b="0" i="0" kern="1200" dirty="0">
                <a:solidFill>
                  <a:schemeClr val="tx1"/>
                </a:solidFill>
                <a:effectLst/>
                <a:latin typeface="+mn-lt"/>
                <a:ea typeface="+mn-ea"/>
                <a:cs typeface="+mn-cs"/>
              </a:rPr>
              <a:t> </a:t>
            </a:r>
            <a:r>
              <a:rPr lang="ko-KR" altLang="ko-KR" sz="1200" b="0" i="0" kern="1200" dirty="0" err="1">
                <a:solidFill>
                  <a:schemeClr val="tx1"/>
                </a:solidFill>
                <a:effectLst/>
                <a:latin typeface="+mn-lt"/>
                <a:ea typeface="+mn-ea"/>
                <a:cs typeface="+mn-cs"/>
              </a:rPr>
              <a:t>fastapi</a:t>
            </a:r>
            <a:r>
              <a:rPr lang="ko-KR" altLang="ko-KR" sz="1200" b="0" i="0" kern="1200" dirty="0">
                <a:solidFill>
                  <a:schemeClr val="tx1"/>
                </a:solidFill>
                <a:effectLst/>
                <a:latin typeface="+mn-lt"/>
                <a:ea typeface="+mn-ea"/>
                <a:cs typeface="+mn-cs"/>
              </a:rPr>
              <a:t> </a:t>
            </a:r>
            <a:r>
              <a:rPr lang="ko-KR" altLang="ko-KR" sz="1200" b="0" i="0" kern="1200" dirty="0" err="1">
                <a:solidFill>
                  <a:schemeClr val="tx1"/>
                </a:solidFill>
                <a:effectLst/>
                <a:latin typeface="+mn-lt"/>
                <a:ea typeface="+mn-ea"/>
                <a:cs typeface="+mn-cs"/>
              </a:rPr>
              <a:t>import</a:t>
            </a:r>
            <a:r>
              <a:rPr lang="ko-KR" altLang="ko-KR" sz="1200" b="0" i="0" kern="1200" dirty="0">
                <a:solidFill>
                  <a:schemeClr val="tx1"/>
                </a:solidFill>
                <a:effectLst/>
                <a:latin typeface="+mn-lt"/>
                <a:ea typeface="+mn-ea"/>
                <a:cs typeface="+mn-cs"/>
              </a:rPr>
              <a:t> </a:t>
            </a:r>
            <a:r>
              <a:rPr lang="ko-KR" altLang="ko-KR" sz="1200" b="0" i="0" kern="1200" dirty="0" err="1">
                <a:solidFill>
                  <a:schemeClr val="tx1"/>
                </a:solidFill>
                <a:effectLst/>
                <a:latin typeface="+mn-lt"/>
                <a:ea typeface="+mn-ea"/>
                <a:cs typeface="+mn-cs"/>
              </a:rPr>
              <a:t>HTTPException</a:t>
            </a:r>
            <a:endParaRPr lang="ko-KR" altLang="ko-KR" sz="1200" b="0" i="0" kern="1200" dirty="0">
              <a:solidFill>
                <a:schemeClr val="tx1"/>
              </a:solidFill>
              <a:effectLst/>
              <a:latin typeface="+mn-lt"/>
              <a:ea typeface="+mn-ea"/>
              <a:cs typeface="+mn-cs"/>
            </a:endParaRPr>
          </a:p>
          <a:p>
            <a:r>
              <a:rPr lang="ko-KR" altLang="ko-KR" sz="1200" b="0" i="0" kern="1200" dirty="0" err="1">
                <a:solidFill>
                  <a:schemeClr val="tx1"/>
                </a:solidFill>
                <a:effectLst/>
                <a:latin typeface="+mn-lt"/>
                <a:ea typeface="+mn-ea"/>
                <a:cs typeface="+mn-cs"/>
              </a:rPr>
              <a:t>raise</a:t>
            </a:r>
            <a:r>
              <a:rPr lang="ko-KR" altLang="ko-KR" sz="1200" b="0" i="0" kern="1200" dirty="0">
                <a:solidFill>
                  <a:schemeClr val="tx1"/>
                </a:solidFill>
                <a:effectLst/>
                <a:latin typeface="+mn-lt"/>
                <a:ea typeface="+mn-ea"/>
                <a:cs typeface="+mn-cs"/>
              </a:rPr>
              <a:t> </a:t>
            </a:r>
            <a:r>
              <a:rPr lang="ko-KR" altLang="ko-KR" sz="1200" b="0" i="0" kern="1200" dirty="0" err="1">
                <a:solidFill>
                  <a:schemeClr val="tx1"/>
                </a:solidFill>
                <a:effectLst/>
                <a:latin typeface="+mn-lt"/>
                <a:ea typeface="+mn-ea"/>
                <a:cs typeface="+mn-cs"/>
              </a:rPr>
              <a:t>HTTPException</a:t>
            </a:r>
            <a:r>
              <a:rPr lang="ko-KR" altLang="ko-KR" sz="1200" b="0" i="0" kern="1200" dirty="0">
                <a:solidFill>
                  <a:schemeClr val="tx1"/>
                </a:solidFill>
                <a:effectLst/>
                <a:latin typeface="+mn-lt"/>
                <a:ea typeface="+mn-ea"/>
                <a:cs typeface="+mn-cs"/>
              </a:rPr>
              <a:t>(</a:t>
            </a:r>
            <a:r>
              <a:rPr lang="ko-KR" altLang="ko-KR" sz="1200" b="0" i="0" kern="1200" dirty="0" err="1">
                <a:solidFill>
                  <a:schemeClr val="tx1"/>
                </a:solidFill>
                <a:effectLst/>
                <a:latin typeface="+mn-lt"/>
                <a:ea typeface="+mn-ea"/>
                <a:cs typeface="+mn-cs"/>
              </a:rPr>
              <a:t>status_code</a:t>
            </a:r>
            <a:r>
              <a:rPr lang="ko-KR" altLang="ko-KR" sz="1200" b="0" i="0" kern="1200" dirty="0">
                <a:solidFill>
                  <a:schemeClr val="tx1"/>
                </a:solidFill>
                <a:effectLst/>
                <a:latin typeface="+mn-lt"/>
                <a:ea typeface="+mn-ea"/>
                <a:cs typeface="+mn-cs"/>
              </a:rPr>
              <a:t>=500, </a:t>
            </a:r>
            <a:r>
              <a:rPr lang="ko-KR" altLang="ko-KR" sz="1200" b="0" i="0" kern="1200" dirty="0" err="1">
                <a:solidFill>
                  <a:schemeClr val="tx1"/>
                </a:solidFill>
                <a:effectLst/>
                <a:latin typeface="+mn-lt"/>
                <a:ea typeface="+mn-ea"/>
                <a:cs typeface="+mn-cs"/>
              </a:rPr>
              <a:t>detail</a:t>
            </a:r>
            <a:r>
              <a:rPr lang="ko-KR" altLang="ko-KR" sz="1200" b="0" i="0" kern="1200" dirty="0">
                <a:solidFill>
                  <a:schemeClr val="tx1"/>
                </a:solidFill>
                <a:effectLst/>
                <a:latin typeface="+mn-lt"/>
                <a:ea typeface="+mn-ea"/>
                <a:cs typeface="+mn-cs"/>
              </a:rPr>
              <a:t>=</a:t>
            </a:r>
            <a:r>
              <a:rPr lang="ko-KR" altLang="ko-KR" sz="1200" b="0" i="0" kern="1200" dirty="0" err="1">
                <a:solidFill>
                  <a:schemeClr val="tx1"/>
                </a:solidFill>
                <a:effectLst/>
                <a:latin typeface="+mn-lt"/>
                <a:ea typeface="+mn-ea"/>
                <a:cs typeface="+mn-cs"/>
              </a:rPr>
              <a:t>f"데이터베이스</a:t>
            </a:r>
            <a:r>
              <a:rPr lang="ko-KR" altLang="ko-KR" sz="1200" b="0" i="0" kern="1200" dirty="0">
                <a:solidFill>
                  <a:schemeClr val="tx1"/>
                </a:solidFill>
                <a:effectLst/>
                <a:latin typeface="+mn-lt"/>
                <a:ea typeface="+mn-ea"/>
                <a:cs typeface="+mn-cs"/>
              </a:rPr>
              <a:t> 초기화 에러: {</a:t>
            </a:r>
            <a:r>
              <a:rPr lang="ko-KR" altLang="ko-KR" sz="1200" b="0" i="0" kern="1200" dirty="0" err="1">
                <a:solidFill>
                  <a:schemeClr val="tx1"/>
                </a:solidFill>
                <a:effectLst/>
                <a:latin typeface="+mn-lt"/>
                <a:ea typeface="+mn-ea"/>
                <a:cs typeface="+mn-cs"/>
              </a:rPr>
              <a:t>e</a:t>
            </a:r>
            <a:r>
              <a:rPr lang="ko-KR" altLang="ko-KR" sz="1200" b="0" i="0" kern="1200" dirty="0">
                <a:solidFill>
                  <a:schemeClr val="tx1"/>
                </a:solidFill>
                <a:effectLst/>
                <a:latin typeface="+mn-lt"/>
                <a:ea typeface="+mn-ea"/>
                <a:cs typeface="+mn-cs"/>
              </a:rPr>
              <a:t>}")</a:t>
            </a:r>
            <a:endParaRPr lang="en-US" altLang="ko-KR" sz="1200" b="0" i="0" kern="1200" dirty="0">
              <a:solidFill>
                <a:schemeClr val="tx1"/>
              </a:solidFill>
              <a:effectLst/>
              <a:latin typeface="+mn-lt"/>
              <a:ea typeface="+mn-ea"/>
              <a:cs typeface="+mn-cs"/>
            </a:endParaRPr>
          </a:p>
          <a:p>
            <a:endParaRPr lang="en-US" altLang="ko-KR" sz="1200" b="0" i="0" kern="1200" dirty="0">
              <a:solidFill>
                <a:schemeClr val="tx1"/>
              </a:solidFill>
              <a:effectLst/>
              <a:latin typeface="+mn-lt"/>
              <a:ea typeface="+mn-ea"/>
              <a:cs typeface="+mn-cs"/>
            </a:endParaRPr>
          </a:p>
          <a:p>
            <a:endParaRPr lang="ko-KR" altLang="ko-KR"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microsoft.com/office/2018/10/relationships/comments" Target="../comments/modernComment_109_0.xml"/><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microsoft.com/office/2018/10/relationships/comments" Target="../comments/modernComment_10A_0.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8.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6.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5.png"/><Relationship Id="rId5" Type="http://schemas.microsoft.com/office/2018/10/relationships/comments" Target="../comments/modernComment_10B_0.xml"/><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microsoft.com/office/2018/10/relationships/comments" Target="../comments/modernComment_10C_0.xml"/><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microsoft.com/office/2018/10/relationships/comments" Target="../comments/modernComment_102_0.xml"/><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2.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microsoft.com/office/2018/10/relationships/comments" Target="../comments/modernComment_103_0.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microsoft.com/office/2018/10/relationships/comments" Target="../comments/modernComment_104_0.xml"/><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18/10/relationships/comments" Target="../comments/modernComment_105_0.xml"/><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0.png"/><Relationship Id="rId4" Type="http://schemas.openxmlformats.org/officeDocument/2006/relationships/image" Target="../media/image11.pn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microsoft.com/office/2018/10/relationships/comments" Target="../comments/modernComment_106_0.xml"/><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10.png"/><Relationship Id="rId4" Type="http://schemas.openxmlformats.org/officeDocument/2006/relationships/image" Target="../media/image16.png"/><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microsoft.com/office/2018/10/relationships/comments" Target="../comments/modernComment_107_0.xml"/><Relationship Id="rId7"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5.png"/><Relationship Id="rId4" Type="http://schemas.openxmlformats.org/officeDocument/2006/relationships/image" Target="../media/image19.png"/><Relationship Id="rId9"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microsoft.com/office/2018/10/relationships/comments" Target="../comments/modernComment_108_0.xml"/><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F1F3D"/>
        </a:solidFill>
        <a:effectLst/>
      </p:bgPr>
    </p:bg>
    <p:spTree>
      <p:nvGrpSpPr>
        <p:cNvPr id="1" name=""/>
        <p:cNvGrpSpPr/>
        <p:nvPr/>
      </p:nvGrpSpPr>
      <p:grpSpPr>
        <a:xfrm>
          <a:off x="0" y="0"/>
          <a:ext cx="0" cy="0"/>
          <a:chOff x="0" y="0"/>
          <a:chExt cx="0" cy="0"/>
        </a:xfrm>
      </p:grpSpPr>
      <p:sp>
        <p:nvSpPr>
          <p:cNvPr id="2" name="Shape 0"/>
          <p:cNvSpPr/>
          <p:nvPr/>
        </p:nvSpPr>
        <p:spPr>
          <a:xfrm>
            <a:off x="9966960" y="-1280160"/>
            <a:ext cx="3840480" cy="3840480"/>
          </a:xfrm>
          <a:prstGeom prst="ellipse">
            <a:avLst/>
          </a:prstGeom>
          <a:solidFill>
            <a:srgbClr val="16305C"/>
          </a:solidFill>
          <a:ln/>
        </p:spPr>
        <p:txBody>
          <a:bodyPr/>
          <a:lstStyle/>
          <a:p>
            <a:endParaRPr/>
          </a:p>
        </p:txBody>
      </p:sp>
      <p:sp>
        <p:nvSpPr>
          <p:cNvPr id="3" name="Shape 1"/>
          <p:cNvSpPr/>
          <p:nvPr/>
        </p:nvSpPr>
        <p:spPr>
          <a:xfrm>
            <a:off x="10881360" y="4206240"/>
            <a:ext cx="2377440" cy="2377440"/>
          </a:xfrm>
          <a:prstGeom prst="ellipse">
            <a:avLst/>
          </a:prstGeom>
          <a:solidFill>
            <a:srgbClr val="0E7C86">
              <a:alpha val="22000"/>
            </a:srgbClr>
          </a:solidFill>
          <a:ln/>
        </p:spPr>
        <p:txBody>
          <a:bodyPr/>
          <a:lstStyle/>
          <a:p>
            <a:endParaRPr/>
          </a:p>
        </p:txBody>
      </p:sp>
      <p:sp>
        <p:nvSpPr>
          <p:cNvPr id="4" name="Shape 2"/>
          <p:cNvSpPr/>
          <p:nvPr/>
        </p:nvSpPr>
        <p:spPr>
          <a:xfrm>
            <a:off x="-1097280" y="4846320"/>
            <a:ext cx="2743200" cy="2743200"/>
          </a:xfrm>
          <a:prstGeom prst="ellipse">
            <a:avLst/>
          </a:prstGeom>
          <a:solidFill>
            <a:srgbClr val="0E7C86">
              <a:alpha val="15000"/>
            </a:srgbClr>
          </a:solidFill>
          <a:ln/>
        </p:spPr>
        <p:txBody>
          <a:bodyPr/>
          <a:lstStyle/>
          <a:p>
            <a:endParaRPr/>
          </a:p>
        </p:txBody>
      </p:sp>
      <p:sp>
        <p:nvSpPr>
          <p:cNvPr id="6" name="Text 4"/>
          <p:cNvSpPr/>
          <p:nvPr/>
        </p:nvSpPr>
        <p:spPr>
          <a:xfrm>
            <a:off x="777240" y="2331720"/>
            <a:ext cx="10058400" cy="1188720"/>
          </a:xfrm>
          <a:prstGeom prst="rect">
            <a:avLst/>
          </a:prstGeom>
          <a:noFill/>
          <a:ln/>
        </p:spPr>
        <p:txBody>
          <a:bodyPr wrap="square" lIns="0" tIns="0" rIns="0" bIns="0" rtlCol="0" anchor="ctr"/>
          <a:lstStyle/>
          <a:p>
            <a:r>
              <a:rPr lang="en-US" sz="4600" b="1" dirty="0">
                <a:solidFill>
                  <a:srgbClr val="FFFFFF"/>
                </a:solidFill>
                <a:latin typeface="Cambria" pitchFamily="34" charset="0"/>
                <a:ea typeface="Cambria" pitchFamily="34" charset="-122"/>
                <a:cs typeface="Cambria" pitchFamily="34" charset="-120"/>
              </a:rPr>
              <a:t>AI-Chronicle (AI </a:t>
            </a:r>
            <a:r>
              <a:rPr lang="ko-KR" altLang="en-US" sz="4600" b="1" dirty="0" err="1">
                <a:solidFill>
                  <a:srgbClr val="FFFFFF"/>
                </a:solidFill>
                <a:latin typeface="Cambria" pitchFamily="34" charset="0"/>
                <a:ea typeface="Cambria" pitchFamily="34" charset="-122"/>
                <a:cs typeface="Cambria" pitchFamily="34" charset="-120"/>
              </a:rPr>
              <a:t>크로니클</a:t>
            </a:r>
            <a:r>
              <a:rPr lang="en-US" altLang="ko-KR" sz="4600" b="1" dirty="0">
                <a:solidFill>
                  <a:srgbClr val="FFFFFF"/>
                </a:solidFill>
                <a:latin typeface="Cambria" pitchFamily="34" charset="0"/>
                <a:ea typeface="Cambria" pitchFamily="34" charset="-122"/>
                <a:cs typeface="Cambria" pitchFamily="34" charset="-120"/>
              </a:rPr>
              <a:t>)</a:t>
            </a:r>
            <a:endParaRPr lang="en-US" sz="4600" dirty="0"/>
          </a:p>
        </p:txBody>
      </p:sp>
      <p:sp>
        <p:nvSpPr>
          <p:cNvPr id="7" name="Text 5"/>
          <p:cNvSpPr/>
          <p:nvPr/>
        </p:nvSpPr>
        <p:spPr>
          <a:xfrm>
            <a:off x="822960" y="3246120"/>
            <a:ext cx="9144000" cy="457200"/>
          </a:xfrm>
          <a:prstGeom prst="rect">
            <a:avLst/>
          </a:prstGeom>
          <a:noFill/>
          <a:ln/>
        </p:spPr>
        <p:txBody>
          <a:bodyPr wrap="square" lIns="0" tIns="0" rIns="0" bIns="0" rtlCol="0" anchor="ctr"/>
          <a:lstStyle/>
          <a:p>
            <a:pPr marL="0" indent="0">
              <a:buNone/>
            </a:pPr>
            <a:r>
              <a:rPr lang="ko-KR" altLang="en-US" sz="1600" i="1" dirty="0">
                <a:solidFill>
                  <a:srgbClr val="C6D3E0"/>
                </a:solidFill>
                <a:latin typeface="Calibri" pitchFamily="34" charset="0"/>
                <a:ea typeface="Calibri" pitchFamily="34" charset="-122"/>
                <a:cs typeface="Calibri" pitchFamily="34" charset="-120"/>
              </a:rPr>
              <a:t>문지기 </a:t>
            </a:r>
            <a:r>
              <a:rPr lang="en-US" sz="1600" i="1" dirty="0">
                <a:solidFill>
                  <a:srgbClr val="C6D3E0"/>
                </a:solidFill>
                <a:latin typeface="Calibri" pitchFamily="34" charset="0"/>
                <a:ea typeface="Calibri" pitchFamily="34" charset="-122"/>
                <a:cs typeface="Calibri" pitchFamily="34" charset="-120"/>
              </a:rPr>
              <a:t>NPC </a:t>
            </a:r>
            <a:r>
              <a:rPr lang="ko-KR" altLang="en-US" sz="1600" i="1" dirty="0">
                <a:solidFill>
                  <a:srgbClr val="C6D3E0"/>
                </a:solidFill>
                <a:latin typeface="Calibri" pitchFamily="34" charset="0"/>
                <a:ea typeface="Calibri" pitchFamily="34" charset="-122"/>
                <a:cs typeface="Calibri" pitchFamily="34" charset="-120"/>
              </a:rPr>
              <a:t>조언 및 스킬 </a:t>
            </a:r>
            <a:r>
              <a:rPr lang="en-US" altLang="ko-KR" sz="1600" i="1" dirty="0">
                <a:solidFill>
                  <a:srgbClr val="C6D3E0"/>
                </a:solidFill>
                <a:latin typeface="Calibri" pitchFamily="34" charset="0"/>
                <a:ea typeface="Calibri" pitchFamily="34" charset="-122"/>
                <a:cs typeface="Calibri" pitchFamily="34" charset="-120"/>
              </a:rPr>
              <a:t>AI</a:t>
            </a:r>
            <a:r>
              <a:rPr lang="ko-KR" altLang="en-US" sz="1600" i="1" dirty="0">
                <a:solidFill>
                  <a:srgbClr val="C6D3E0"/>
                </a:solidFill>
                <a:latin typeface="Calibri" pitchFamily="34" charset="0"/>
                <a:ea typeface="Calibri" pitchFamily="34" charset="-122"/>
                <a:cs typeface="Calibri" pitchFamily="34" charset="-120"/>
              </a:rPr>
              <a:t> 생성</a:t>
            </a:r>
            <a:endParaRPr lang="en-US" sz="1600" dirty="0"/>
          </a:p>
        </p:txBody>
      </p:sp>
      <p:sp>
        <p:nvSpPr>
          <p:cNvPr id="8" name="Shape 6"/>
          <p:cNvSpPr/>
          <p:nvPr/>
        </p:nvSpPr>
        <p:spPr>
          <a:xfrm>
            <a:off x="822960" y="3977640"/>
            <a:ext cx="2926080" cy="0"/>
          </a:xfrm>
          <a:prstGeom prst="line">
            <a:avLst/>
          </a:prstGeom>
          <a:noFill/>
          <a:ln w="25400">
            <a:solidFill>
              <a:srgbClr val="0E7C86"/>
            </a:solidFill>
            <a:prstDash val="solid"/>
          </a:ln>
        </p:spPr>
        <p:txBody>
          <a:bodyPr/>
          <a:lstStyle/>
          <a:p>
            <a:endParaRPr/>
          </a:p>
        </p:txBody>
      </p:sp>
      <p:sp>
        <p:nvSpPr>
          <p:cNvPr id="9" name="Shape 7"/>
          <p:cNvSpPr/>
          <p:nvPr/>
        </p:nvSpPr>
        <p:spPr>
          <a:xfrm>
            <a:off x="822960" y="4343400"/>
            <a:ext cx="384048" cy="384048"/>
          </a:xfrm>
          <a:prstGeom prst="ellipse">
            <a:avLst/>
          </a:prstGeom>
          <a:solidFill>
            <a:srgbClr val="16305C"/>
          </a:solidFill>
          <a:ln/>
        </p:spPr>
        <p:txBody>
          <a:bodyPr/>
          <a:lstStyle/>
          <a:p>
            <a:endParaRPr/>
          </a:p>
        </p:txBody>
      </p:sp>
      <p:pic>
        <p:nvPicPr>
          <p:cNvPr id="10" name="Image 0" descr="preencoded.png"/>
          <p:cNvPicPr>
            <a:picLocks noChangeAspect="1"/>
          </p:cNvPicPr>
          <p:nvPr/>
        </p:nvPicPr>
        <p:blipFill>
          <a:blip r:embed="rId3"/>
          <a:stretch>
            <a:fillRect/>
          </a:stretch>
        </p:blipFill>
        <p:spPr>
          <a:xfrm>
            <a:off x="914400" y="4434840"/>
            <a:ext cx="201168" cy="201168"/>
          </a:xfrm>
          <a:prstGeom prst="rect">
            <a:avLst/>
          </a:prstGeom>
        </p:spPr>
      </p:pic>
      <p:sp>
        <p:nvSpPr>
          <p:cNvPr id="11" name="Text 8"/>
          <p:cNvSpPr/>
          <p:nvPr/>
        </p:nvSpPr>
        <p:spPr>
          <a:xfrm>
            <a:off x="1325880" y="4315968"/>
            <a:ext cx="2926080" cy="228600"/>
          </a:xfrm>
          <a:prstGeom prst="rect">
            <a:avLst/>
          </a:prstGeom>
          <a:noFill/>
          <a:ln/>
        </p:spPr>
        <p:txBody>
          <a:bodyPr wrap="square" lIns="0" tIns="0" rIns="0" bIns="0" rtlCol="0" anchor="ctr"/>
          <a:lstStyle/>
          <a:p>
            <a:pPr marL="0" indent="0">
              <a:buNone/>
            </a:pPr>
            <a:r>
              <a:rPr lang="en-US" sz="1000" b="1" dirty="0">
                <a:solidFill>
                  <a:srgbClr val="8FA3BE"/>
                </a:solidFill>
                <a:latin typeface="Calibri" pitchFamily="34" charset="0"/>
                <a:ea typeface="Calibri" pitchFamily="34" charset="-122"/>
                <a:cs typeface="Calibri" pitchFamily="34" charset="-120"/>
              </a:rPr>
              <a:t>팀명 / 팀원</a:t>
            </a:r>
            <a:endParaRPr lang="en-US" sz="1000" dirty="0"/>
          </a:p>
        </p:txBody>
      </p:sp>
      <p:sp>
        <p:nvSpPr>
          <p:cNvPr id="12" name="Text 9"/>
          <p:cNvSpPr/>
          <p:nvPr/>
        </p:nvSpPr>
        <p:spPr>
          <a:xfrm>
            <a:off x="1325880" y="4526280"/>
            <a:ext cx="3017520" cy="320040"/>
          </a:xfrm>
          <a:prstGeom prst="rect">
            <a:avLst/>
          </a:prstGeom>
          <a:noFill/>
          <a:ln/>
        </p:spPr>
        <p:txBody>
          <a:bodyPr wrap="square" lIns="0" tIns="0" rIns="0" bIns="0" rtlCol="0" anchor="ctr"/>
          <a:lstStyle/>
          <a:p>
            <a:pPr marL="0" indent="0">
              <a:buNone/>
            </a:pPr>
            <a:r>
              <a:rPr lang="en-US" sz="1250" dirty="0">
                <a:solidFill>
                  <a:srgbClr val="FFFFFF"/>
                </a:solidFill>
                <a:latin typeface="Calibri" pitchFamily="34" charset="0"/>
                <a:ea typeface="Calibri" pitchFamily="34" charset="-122"/>
                <a:cs typeface="Calibri" pitchFamily="34" charset="-120"/>
              </a:rPr>
              <a:t>ONE / </a:t>
            </a:r>
            <a:r>
              <a:rPr lang="ko-KR" altLang="en-US" sz="1250" dirty="0">
                <a:solidFill>
                  <a:srgbClr val="FFFFFF"/>
                </a:solidFill>
                <a:latin typeface="Calibri" pitchFamily="34" charset="0"/>
                <a:ea typeface="Calibri" pitchFamily="34" charset="-122"/>
                <a:cs typeface="Calibri" pitchFamily="34" charset="-120"/>
              </a:rPr>
              <a:t>김민구</a:t>
            </a:r>
            <a:endParaRPr lang="en-US" sz="1250" dirty="0"/>
          </a:p>
        </p:txBody>
      </p:sp>
      <p:sp>
        <p:nvSpPr>
          <p:cNvPr id="13" name="Shape 10"/>
          <p:cNvSpPr/>
          <p:nvPr/>
        </p:nvSpPr>
        <p:spPr>
          <a:xfrm>
            <a:off x="4389120" y="4343400"/>
            <a:ext cx="384048" cy="384048"/>
          </a:xfrm>
          <a:prstGeom prst="ellipse">
            <a:avLst/>
          </a:prstGeom>
          <a:solidFill>
            <a:srgbClr val="16305C"/>
          </a:solidFill>
          <a:ln/>
        </p:spPr>
        <p:txBody>
          <a:bodyPr/>
          <a:lstStyle/>
          <a:p>
            <a:endParaRPr/>
          </a:p>
        </p:txBody>
      </p:sp>
      <p:pic>
        <p:nvPicPr>
          <p:cNvPr id="14" name="Image 1" descr="preencoded.png"/>
          <p:cNvPicPr>
            <a:picLocks noChangeAspect="1"/>
          </p:cNvPicPr>
          <p:nvPr/>
        </p:nvPicPr>
        <p:blipFill>
          <a:blip r:embed="rId4"/>
          <a:stretch>
            <a:fillRect/>
          </a:stretch>
        </p:blipFill>
        <p:spPr>
          <a:xfrm>
            <a:off x="4480560" y="4434840"/>
            <a:ext cx="201168" cy="201168"/>
          </a:xfrm>
          <a:prstGeom prst="rect">
            <a:avLst/>
          </a:prstGeom>
        </p:spPr>
      </p:pic>
      <p:sp>
        <p:nvSpPr>
          <p:cNvPr id="15" name="Text 11"/>
          <p:cNvSpPr/>
          <p:nvPr/>
        </p:nvSpPr>
        <p:spPr>
          <a:xfrm>
            <a:off x="4892040" y="4315968"/>
            <a:ext cx="2926080" cy="228600"/>
          </a:xfrm>
          <a:prstGeom prst="rect">
            <a:avLst/>
          </a:prstGeom>
          <a:noFill/>
          <a:ln/>
        </p:spPr>
        <p:txBody>
          <a:bodyPr wrap="square" lIns="0" tIns="0" rIns="0" bIns="0" rtlCol="0" anchor="ctr"/>
          <a:lstStyle/>
          <a:p>
            <a:pPr marL="0" indent="0">
              <a:buNone/>
            </a:pPr>
            <a:r>
              <a:rPr lang="en-US" sz="1000" b="1" dirty="0">
                <a:solidFill>
                  <a:srgbClr val="8FA3BE"/>
                </a:solidFill>
                <a:latin typeface="Calibri" pitchFamily="34" charset="0"/>
                <a:ea typeface="Calibri" pitchFamily="34" charset="-122"/>
                <a:cs typeface="Calibri" pitchFamily="34" charset="-120"/>
              </a:rPr>
              <a:t>발표일</a:t>
            </a:r>
            <a:endParaRPr lang="en-US" sz="1000" dirty="0"/>
          </a:p>
        </p:txBody>
      </p:sp>
      <p:sp>
        <p:nvSpPr>
          <p:cNvPr id="16" name="Text 12"/>
          <p:cNvSpPr/>
          <p:nvPr/>
        </p:nvSpPr>
        <p:spPr>
          <a:xfrm>
            <a:off x="4892040" y="4526280"/>
            <a:ext cx="3017520" cy="320040"/>
          </a:xfrm>
          <a:prstGeom prst="rect">
            <a:avLst/>
          </a:prstGeom>
          <a:noFill/>
          <a:ln/>
        </p:spPr>
        <p:txBody>
          <a:bodyPr wrap="square" lIns="0" tIns="0" rIns="0" bIns="0" rtlCol="0" anchor="ctr"/>
          <a:lstStyle/>
          <a:p>
            <a:pPr marL="0" indent="0">
              <a:buNone/>
            </a:pPr>
            <a:r>
              <a:rPr lang="en-US" altLang="ko-KR" sz="1250" dirty="0">
                <a:solidFill>
                  <a:srgbClr val="FFFFFF"/>
                </a:solidFill>
                <a:latin typeface="Calibri" pitchFamily="34" charset="0"/>
                <a:ea typeface="Calibri" pitchFamily="34" charset="-122"/>
                <a:cs typeface="Calibri" pitchFamily="34" charset="-120"/>
              </a:rPr>
              <a:t>2026</a:t>
            </a:r>
            <a:r>
              <a:rPr lang="en-US" sz="1250" dirty="0">
                <a:solidFill>
                  <a:srgbClr val="FFFFFF"/>
                </a:solidFill>
                <a:latin typeface="Calibri" pitchFamily="34" charset="0"/>
                <a:ea typeface="Calibri" pitchFamily="34" charset="-122"/>
                <a:cs typeface="Calibri" pitchFamily="34" charset="-120"/>
              </a:rPr>
              <a:t>. 0</a:t>
            </a:r>
            <a:r>
              <a:rPr lang="en-US" altLang="ko-KR" sz="1250" dirty="0">
                <a:solidFill>
                  <a:srgbClr val="FFFFFF"/>
                </a:solidFill>
                <a:latin typeface="Calibri" pitchFamily="34" charset="0"/>
                <a:ea typeface="Calibri" pitchFamily="34" charset="-122"/>
                <a:cs typeface="Calibri" pitchFamily="34" charset="-120"/>
              </a:rPr>
              <a:t>7</a:t>
            </a:r>
            <a:r>
              <a:rPr lang="en-US" sz="1250" dirty="0">
                <a:solidFill>
                  <a:srgbClr val="FFFFFF"/>
                </a:solidFill>
                <a:latin typeface="Calibri" pitchFamily="34" charset="0"/>
                <a:ea typeface="Calibri" pitchFamily="34" charset="-122"/>
                <a:cs typeface="Calibri" pitchFamily="34" charset="-120"/>
              </a:rPr>
              <a:t>. 0</a:t>
            </a:r>
            <a:r>
              <a:rPr lang="en-US" altLang="ko-KR" sz="1250" dirty="0">
                <a:solidFill>
                  <a:srgbClr val="FFFFFF"/>
                </a:solidFill>
                <a:latin typeface="Calibri" pitchFamily="34" charset="0"/>
                <a:ea typeface="Calibri" pitchFamily="34" charset="-122"/>
                <a:cs typeface="Calibri" pitchFamily="34" charset="-120"/>
              </a:rPr>
              <a:t>8</a:t>
            </a:r>
            <a:r>
              <a:rPr lang="en-US" sz="1250" dirty="0">
                <a:solidFill>
                  <a:srgbClr val="FFFFFF"/>
                </a:solidFill>
                <a:latin typeface="Calibri" pitchFamily="34" charset="0"/>
                <a:ea typeface="Calibri" pitchFamily="34" charset="-122"/>
                <a:cs typeface="Calibri" pitchFamily="34" charset="-120"/>
              </a:rPr>
              <a:t>.</a:t>
            </a:r>
            <a:endParaRPr lang="en-US" sz="1250" dirty="0"/>
          </a:p>
        </p:txBody>
      </p:sp>
      <p:sp>
        <p:nvSpPr>
          <p:cNvPr id="17" name="Shape 13"/>
          <p:cNvSpPr/>
          <p:nvPr/>
        </p:nvSpPr>
        <p:spPr>
          <a:xfrm>
            <a:off x="7955280" y="4343400"/>
            <a:ext cx="384048" cy="384048"/>
          </a:xfrm>
          <a:prstGeom prst="ellipse">
            <a:avLst/>
          </a:prstGeom>
          <a:solidFill>
            <a:srgbClr val="16305C"/>
          </a:solidFill>
          <a:ln/>
        </p:spPr>
        <p:txBody>
          <a:bodyPr/>
          <a:lstStyle/>
          <a:p>
            <a:endParaRPr/>
          </a:p>
        </p:txBody>
      </p:sp>
      <p:pic>
        <p:nvPicPr>
          <p:cNvPr id="18" name="Image 2" descr="preencoded.png"/>
          <p:cNvPicPr>
            <a:picLocks noChangeAspect="1"/>
          </p:cNvPicPr>
          <p:nvPr/>
        </p:nvPicPr>
        <p:blipFill>
          <a:blip r:embed="rId5"/>
          <a:stretch>
            <a:fillRect/>
          </a:stretch>
        </p:blipFill>
        <p:spPr>
          <a:xfrm>
            <a:off x="8046720" y="4434840"/>
            <a:ext cx="201168" cy="201168"/>
          </a:xfrm>
          <a:prstGeom prst="rect">
            <a:avLst/>
          </a:prstGeom>
        </p:spPr>
      </p:pic>
      <p:sp>
        <p:nvSpPr>
          <p:cNvPr id="19" name="Text 14"/>
          <p:cNvSpPr/>
          <p:nvPr/>
        </p:nvSpPr>
        <p:spPr>
          <a:xfrm>
            <a:off x="8458200" y="4315968"/>
            <a:ext cx="2926080" cy="228600"/>
          </a:xfrm>
          <a:prstGeom prst="rect">
            <a:avLst/>
          </a:prstGeom>
          <a:noFill/>
          <a:ln/>
        </p:spPr>
        <p:txBody>
          <a:bodyPr wrap="square" lIns="0" tIns="0" rIns="0" bIns="0" rtlCol="0" anchor="ctr"/>
          <a:lstStyle/>
          <a:p>
            <a:pPr marL="0" indent="0">
              <a:buNone/>
            </a:pPr>
            <a:r>
              <a:rPr lang="en-US" sz="1000" b="1" dirty="0">
                <a:solidFill>
                  <a:srgbClr val="8FA3BE"/>
                </a:solidFill>
                <a:latin typeface="Calibri" pitchFamily="34" charset="0"/>
                <a:ea typeface="Calibri" pitchFamily="34" charset="-122"/>
                <a:cs typeface="Calibri" pitchFamily="34" charset="-120"/>
              </a:rPr>
              <a:t>과정명</a:t>
            </a:r>
            <a:endParaRPr lang="en-US" sz="1000" dirty="0"/>
          </a:p>
        </p:txBody>
      </p:sp>
      <p:sp>
        <p:nvSpPr>
          <p:cNvPr id="20" name="Text 15"/>
          <p:cNvSpPr/>
          <p:nvPr/>
        </p:nvSpPr>
        <p:spPr>
          <a:xfrm>
            <a:off x="8458199" y="4526280"/>
            <a:ext cx="3371335" cy="320040"/>
          </a:xfrm>
          <a:prstGeom prst="rect">
            <a:avLst/>
          </a:prstGeom>
          <a:noFill/>
          <a:ln/>
        </p:spPr>
        <p:txBody>
          <a:bodyPr wrap="square" lIns="0" tIns="0" rIns="0" bIns="0" rtlCol="0" anchor="ctr"/>
          <a:lstStyle/>
          <a:p>
            <a:pPr marL="0" indent="0">
              <a:buNone/>
            </a:pPr>
            <a:r>
              <a:rPr lang="en-US" sz="1250" dirty="0">
                <a:solidFill>
                  <a:srgbClr val="FFFFFF"/>
                </a:solidFill>
                <a:latin typeface="Calibri" pitchFamily="34" charset="0"/>
                <a:ea typeface="Calibri" pitchFamily="34" charset="-122"/>
                <a:cs typeface="Calibri" pitchFamily="34" charset="-120"/>
              </a:rPr>
              <a:t>IBM </a:t>
            </a:r>
            <a:r>
              <a:rPr lang="ko-KR" altLang="en-US" sz="1250" dirty="0">
                <a:solidFill>
                  <a:srgbClr val="FFFFFF"/>
                </a:solidFill>
                <a:latin typeface="Calibri" pitchFamily="34" charset="0"/>
                <a:ea typeface="Calibri" pitchFamily="34" charset="-122"/>
                <a:cs typeface="Calibri" pitchFamily="34" charset="-120"/>
              </a:rPr>
              <a:t>양자 아키텍처 기반의 </a:t>
            </a:r>
            <a:r>
              <a:rPr lang="en-US" altLang="ko-KR" sz="1250" dirty="0">
                <a:solidFill>
                  <a:srgbClr val="FFFFFF"/>
                </a:solidFill>
                <a:latin typeface="Calibri" pitchFamily="34" charset="0"/>
                <a:ea typeface="Calibri" pitchFamily="34" charset="-122"/>
                <a:cs typeface="Calibri" pitchFamily="34" charset="-120"/>
              </a:rPr>
              <a:t>SLM </a:t>
            </a:r>
            <a:r>
              <a:rPr lang="ko-KR" altLang="en-US" sz="1250" dirty="0">
                <a:solidFill>
                  <a:srgbClr val="FFFFFF"/>
                </a:solidFill>
                <a:latin typeface="Calibri" pitchFamily="34" charset="0"/>
                <a:ea typeface="Calibri" pitchFamily="34" charset="-122"/>
                <a:cs typeface="Calibri" pitchFamily="34" charset="-120"/>
              </a:rPr>
              <a:t>모델 개발자 과정</a:t>
            </a:r>
            <a:endParaRPr lang="en-US" sz="1250" dirty="0"/>
          </a:p>
        </p:txBody>
      </p:sp>
      <p:sp>
        <p:nvSpPr>
          <p:cNvPr id="21" name="Text 16"/>
          <p:cNvSpPr/>
          <p:nvPr/>
        </p:nvSpPr>
        <p:spPr>
          <a:xfrm>
            <a:off x="548640" y="6473952"/>
            <a:ext cx="5486400" cy="274320"/>
          </a:xfrm>
          <a:prstGeom prst="rect">
            <a:avLst/>
          </a:prstGeom>
          <a:noFill/>
          <a:ln/>
        </p:spPr>
        <p:txBody>
          <a:bodyPr wrap="square" lIns="0" tIns="0" rIns="0" bIns="0" rtlCol="0" anchor="ctr"/>
          <a:lstStyle/>
          <a:p>
            <a:pPr marL="0" indent="0" algn="l">
              <a:buNone/>
            </a:pPr>
            <a:r>
              <a:rPr lang="en-US" sz="900" dirty="0">
                <a:solidFill>
                  <a:srgbClr val="6B7686"/>
                </a:solidFill>
                <a:latin typeface="Calibri" pitchFamily="34" charset="0"/>
                <a:ea typeface="Calibri" pitchFamily="34" charset="-122"/>
                <a:cs typeface="Calibri" pitchFamily="34" charset="-120"/>
              </a:rPr>
              <a:t>ONE</a:t>
            </a:r>
            <a:endParaRPr lang="en-US" sz="900" dirty="0"/>
          </a:p>
        </p:txBody>
      </p:sp>
      <p:sp>
        <p:nvSpPr>
          <p:cNvPr id="22" name="Text 17"/>
          <p:cNvSpPr/>
          <p:nvPr/>
        </p:nvSpPr>
        <p:spPr>
          <a:xfrm>
            <a:off x="11155680" y="6473952"/>
            <a:ext cx="457200" cy="274320"/>
          </a:xfrm>
          <a:prstGeom prst="rect">
            <a:avLst/>
          </a:prstGeom>
          <a:noFill/>
          <a:ln/>
        </p:spPr>
        <p:txBody>
          <a:bodyPr wrap="square" lIns="0" tIns="0" rIns="0" bIns="0" rtlCol="0" anchor="ctr"/>
          <a:lstStyle/>
          <a:p>
            <a:pPr marL="0" indent="0" algn="r">
              <a:buNone/>
            </a:pPr>
            <a:r>
              <a:rPr lang="en-US" sz="900" dirty="0">
                <a:solidFill>
                  <a:srgbClr val="6B7686"/>
                </a:solidFill>
                <a:latin typeface="Calibri" pitchFamily="34" charset="0"/>
                <a:ea typeface="Calibri" pitchFamily="34" charset="-122"/>
                <a:cs typeface="Calibri" pitchFamily="34" charset="-120"/>
              </a:rPr>
              <a:t>1</a:t>
            </a:r>
            <a:endParaRPr lang="en-US" sz="900" dirty="0"/>
          </a:p>
        </p:txBody>
      </p:sp>
      <p:sp>
        <p:nvSpPr>
          <p:cNvPr id="25" name="Text 3">
            <a:extLst>
              <a:ext uri="{FF2B5EF4-FFF2-40B4-BE49-F238E27FC236}">
                <a16:creationId xmlns:a16="http://schemas.microsoft.com/office/drawing/2014/main" id="{F67DABBE-4840-9620-3E0C-2A091B87CC3E}"/>
              </a:ext>
            </a:extLst>
          </p:cNvPr>
          <p:cNvSpPr/>
          <p:nvPr/>
        </p:nvSpPr>
        <p:spPr>
          <a:xfrm>
            <a:off x="822960" y="1965960"/>
            <a:ext cx="7315200" cy="365760"/>
          </a:xfrm>
          <a:prstGeom prst="rect">
            <a:avLst/>
          </a:prstGeom>
          <a:noFill/>
          <a:ln/>
        </p:spPr>
        <p:txBody>
          <a:bodyPr wrap="square" lIns="0" tIns="0" rIns="0" bIns="0" rtlCol="0" anchor="ctr"/>
          <a:lstStyle/>
          <a:p>
            <a:pPr marL="0" indent="0">
              <a:buNone/>
            </a:pPr>
            <a:r>
              <a:rPr lang="en-US" sz="1400" b="1" kern="0" spc="300" dirty="0">
                <a:solidFill>
                  <a:srgbClr val="9FD8D6"/>
                </a:solidFill>
                <a:latin typeface="Calibri" pitchFamily="34" charset="0"/>
                <a:ea typeface="Calibri" pitchFamily="34" charset="-122"/>
                <a:cs typeface="Calibri" pitchFamily="34" charset="-120"/>
              </a:rPr>
              <a:t>프로젝트 최종 발표</a:t>
            </a:r>
            <a:endParaRPr lang="en-US" sz="1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48640" y="502920"/>
            <a:ext cx="566928" cy="566928"/>
          </a:xfrm>
          <a:prstGeom prst="ellipse">
            <a:avLst/>
          </a:prstGeom>
          <a:solidFill>
            <a:srgbClr val="0E7C86"/>
          </a:solidFill>
          <a:ln/>
        </p:spPr>
        <p:txBody>
          <a:bodyPr/>
          <a:lstStyle/>
          <a:p>
            <a:endParaRPr/>
          </a:p>
        </p:txBody>
      </p:sp>
      <p:pic>
        <p:nvPicPr>
          <p:cNvPr id="3" name="Image 0" descr="preencoded.png"/>
          <p:cNvPicPr>
            <a:picLocks noChangeAspect="1"/>
          </p:cNvPicPr>
          <p:nvPr/>
        </p:nvPicPr>
        <p:blipFill>
          <a:blip r:embed="rId4"/>
          <a:stretch>
            <a:fillRect/>
          </a:stretch>
        </p:blipFill>
        <p:spPr>
          <a:xfrm>
            <a:off x="694944" y="649224"/>
            <a:ext cx="274320" cy="274320"/>
          </a:xfrm>
          <a:prstGeom prst="rect">
            <a:avLst/>
          </a:prstGeom>
        </p:spPr>
      </p:pic>
      <p:sp>
        <p:nvSpPr>
          <p:cNvPr id="4" name="Text 1"/>
          <p:cNvSpPr/>
          <p:nvPr/>
        </p:nvSpPr>
        <p:spPr>
          <a:xfrm>
            <a:off x="1280160" y="457200"/>
            <a:ext cx="7315200" cy="292608"/>
          </a:xfrm>
          <a:prstGeom prst="rect">
            <a:avLst/>
          </a:prstGeom>
          <a:noFill/>
          <a:ln/>
        </p:spPr>
        <p:txBody>
          <a:bodyPr wrap="square" lIns="0" tIns="0" rIns="0" bIns="0" rtlCol="0" anchor="ctr"/>
          <a:lstStyle/>
          <a:p>
            <a:pPr marL="0" indent="0">
              <a:buNone/>
            </a:pPr>
            <a:r>
              <a:rPr lang="en-US" sz="1200" b="1" kern="0" spc="200" dirty="0">
                <a:solidFill>
                  <a:srgbClr val="0E7C86"/>
                </a:solidFill>
                <a:latin typeface="Calibri" pitchFamily="34" charset="0"/>
                <a:ea typeface="Calibri" pitchFamily="34" charset="-122"/>
                <a:cs typeface="Calibri" pitchFamily="34" charset="-120"/>
              </a:rPr>
              <a:t>08  CORE IMPLEMENTATION</a:t>
            </a:r>
            <a:endParaRPr lang="en-US" sz="1200" dirty="0"/>
          </a:p>
        </p:txBody>
      </p:sp>
      <p:sp>
        <p:nvSpPr>
          <p:cNvPr id="5" name="Text 2"/>
          <p:cNvSpPr/>
          <p:nvPr/>
        </p:nvSpPr>
        <p:spPr>
          <a:xfrm>
            <a:off x="1280160" y="713232"/>
            <a:ext cx="9601200" cy="502920"/>
          </a:xfrm>
          <a:prstGeom prst="rect">
            <a:avLst/>
          </a:prstGeom>
          <a:noFill/>
          <a:ln/>
        </p:spPr>
        <p:txBody>
          <a:bodyPr wrap="square" lIns="0" tIns="0" rIns="0" bIns="0" rtlCol="0" anchor="ctr"/>
          <a:lstStyle/>
          <a:p>
            <a:pPr marL="0" indent="0">
              <a:buNone/>
            </a:pPr>
            <a:r>
              <a:rPr lang="en-US" sz="3000" b="1" dirty="0">
                <a:solidFill>
                  <a:srgbClr val="0F1F3D"/>
                </a:solidFill>
                <a:latin typeface="Cambria" pitchFamily="34" charset="0"/>
                <a:ea typeface="Cambria" pitchFamily="34" charset="-122"/>
                <a:cs typeface="Cambria" pitchFamily="34" charset="-120"/>
              </a:rPr>
              <a:t>핵심 구현 내용</a:t>
            </a:r>
            <a:endParaRPr lang="en-US" sz="3000" dirty="0"/>
          </a:p>
        </p:txBody>
      </p:sp>
      <p:sp>
        <p:nvSpPr>
          <p:cNvPr id="6" name="Text 3"/>
          <p:cNvSpPr/>
          <p:nvPr/>
        </p:nvSpPr>
        <p:spPr>
          <a:xfrm>
            <a:off x="548640" y="1554480"/>
            <a:ext cx="7315200" cy="320040"/>
          </a:xfrm>
          <a:prstGeom prst="rect">
            <a:avLst/>
          </a:prstGeom>
          <a:noFill/>
          <a:ln/>
        </p:spPr>
        <p:txBody>
          <a:bodyPr wrap="square" lIns="0" tIns="0" rIns="0" bIns="0" rtlCol="0" anchor="ctr"/>
          <a:lstStyle/>
          <a:p>
            <a:pPr marL="0" indent="0">
              <a:buNone/>
            </a:pPr>
            <a:r>
              <a:rPr lang="en-US" sz="1500" b="1" dirty="0">
                <a:solidFill>
                  <a:srgbClr val="0F1F3D"/>
                </a:solidFill>
                <a:latin typeface="Cambria" pitchFamily="34" charset="0"/>
                <a:ea typeface="Cambria" pitchFamily="34" charset="-122"/>
                <a:cs typeface="Cambria" pitchFamily="34" charset="-120"/>
              </a:rPr>
              <a:t>핵심 알고리즘 / AI 처리 흐름</a:t>
            </a:r>
            <a:endParaRPr lang="en-US" sz="1500" dirty="0"/>
          </a:p>
        </p:txBody>
      </p:sp>
      <p:sp>
        <p:nvSpPr>
          <p:cNvPr id="7" name="Shape 4"/>
          <p:cNvSpPr/>
          <p:nvPr/>
        </p:nvSpPr>
        <p:spPr>
          <a:xfrm>
            <a:off x="548640" y="2057400"/>
            <a:ext cx="1965960" cy="1371600"/>
          </a:xfrm>
          <a:prstGeom prst="roundRect">
            <a:avLst>
              <a:gd name="adj" fmla="val 5333"/>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8" name="Text 5"/>
          <p:cNvSpPr/>
          <p:nvPr/>
        </p:nvSpPr>
        <p:spPr>
          <a:xfrm>
            <a:off x="685800" y="2148840"/>
            <a:ext cx="548640" cy="457200"/>
          </a:xfrm>
          <a:prstGeom prst="rect">
            <a:avLst/>
          </a:prstGeom>
          <a:noFill/>
          <a:ln/>
        </p:spPr>
        <p:txBody>
          <a:bodyPr wrap="square" lIns="0" tIns="0" rIns="0" bIns="0" rtlCol="0" anchor="ctr"/>
          <a:lstStyle/>
          <a:p>
            <a:pPr marL="0" indent="0">
              <a:buNone/>
            </a:pPr>
            <a:r>
              <a:rPr lang="en-US" sz="2200" b="1" dirty="0">
                <a:solidFill>
                  <a:srgbClr val="0E7C86"/>
                </a:solidFill>
                <a:latin typeface="Cambria" pitchFamily="34" charset="0"/>
                <a:ea typeface="Cambria" pitchFamily="34" charset="-122"/>
                <a:cs typeface="Cambria" pitchFamily="34" charset="-120"/>
              </a:rPr>
              <a:t>1</a:t>
            </a:r>
            <a:endParaRPr lang="en-US" sz="2200" dirty="0"/>
          </a:p>
        </p:txBody>
      </p:sp>
      <p:sp>
        <p:nvSpPr>
          <p:cNvPr id="9" name="Text 6"/>
          <p:cNvSpPr/>
          <p:nvPr/>
        </p:nvSpPr>
        <p:spPr>
          <a:xfrm>
            <a:off x="685800" y="2489835"/>
            <a:ext cx="1691640" cy="320040"/>
          </a:xfrm>
          <a:prstGeom prst="rect">
            <a:avLst/>
          </a:prstGeom>
          <a:noFill/>
          <a:ln/>
        </p:spPr>
        <p:txBody>
          <a:bodyPr wrap="square" lIns="0" tIns="0" rIns="0" bIns="0" rtlCol="0" anchor="ctr"/>
          <a:lstStyle/>
          <a:p>
            <a:pPr marL="0" indent="0">
              <a:buNone/>
            </a:pPr>
            <a:r>
              <a:rPr lang="en-US" sz="1300" b="1" dirty="0">
                <a:solidFill>
                  <a:srgbClr val="0F1F3D"/>
                </a:solidFill>
                <a:latin typeface="Cambria" pitchFamily="34" charset="0"/>
                <a:ea typeface="Cambria" pitchFamily="34" charset="-122"/>
                <a:cs typeface="Cambria" pitchFamily="34" charset="-120"/>
              </a:rPr>
              <a:t>입력 처리</a:t>
            </a:r>
            <a:endParaRPr lang="en-US" sz="1300" dirty="0"/>
          </a:p>
        </p:txBody>
      </p:sp>
      <p:sp>
        <p:nvSpPr>
          <p:cNvPr id="10" name="Text 7"/>
          <p:cNvSpPr/>
          <p:nvPr/>
        </p:nvSpPr>
        <p:spPr>
          <a:xfrm>
            <a:off x="647700" y="2886075"/>
            <a:ext cx="1691640" cy="411480"/>
          </a:xfrm>
          <a:prstGeom prst="rect">
            <a:avLst/>
          </a:prstGeom>
          <a:noFill/>
          <a:ln/>
        </p:spPr>
        <p:txBody>
          <a:bodyPr wrap="square" lIns="0" tIns="0" rIns="0" bIns="0" rtlCol="0" anchor="ctr"/>
          <a:lstStyle/>
          <a:p>
            <a:pPr marL="0" indent="0">
              <a:buNone/>
            </a:pPr>
            <a:r>
              <a:rPr lang="ko-KR" altLang="en-US" sz="1050" dirty="0">
                <a:solidFill>
                  <a:schemeClr val="bg2">
                    <a:lumMod val="50000"/>
                  </a:schemeClr>
                </a:solidFill>
              </a:rPr>
              <a:t>플레이어 사망 위치</a:t>
            </a:r>
            <a:r>
              <a:rPr lang="en-US" altLang="ko-KR" sz="1050" dirty="0">
                <a:solidFill>
                  <a:schemeClr val="bg2">
                    <a:lumMod val="50000"/>
                  </a:schemeClr>
                </a:solidFill>
              </a:rPr>
              <a:t>, </a:t>
            </a:r>
            <a:r>
              <a:rPr lang="ko-KR" altLang="en-US" sz="1050" dirty="0">
                <a:solidFill>
                  <a:schemeClr val="bg2">
                    <a:lumMod val="50000"/>
                  </a:schemeClr>
                </a:solidFill>
              </a:rPr>
              <a:t>사망 원인 및 세대 정보 획득</a:t>
            </a:r>
            <a:endParaRPr lang="en-US" sz="1050" dirty="0">
              <a:solidFill>
                <a:schemeClr val="bg2">
                  <a:lumMod val="50000"/>
                </a:schemeClr>
              </a:solidFill>
            </a:endParaRPr>
          </a:p>
        </p:txBody>
      </p:sp>
      <p:sp>
        <p:nvSpPr>
          <p:cNvPr id="11" name="Shape 8"/>
          <p:cNvSpPr/>
          <p:nvPr/>
        </p:nvSpPr>
        <p:spPr>
          <a:xfrm>
            <a:off x="2528316" y="2596896"/>
            <a:ext cx="292608" cy="292608"/>
          </a:xfrm>
          <a:prstGeom prst="ellipse">
            <a:avLst/>
          </a:prstGeom>
          <a:solidFill>
            <a:srgbClr val="E9F4F3"/>
          </a:solidFill>
          <a:ln/>
        </p:spPr>
        <p:txBody>
          <a:bodyPr/>
          <a:lstStyle/>
          <a:p>
            <a:endParaRPr/>
          </a:p>
        </p:txBody>
      </p:sp>
      <p:pic>
        <p:nvPicPr>
          <p:cNvPr id="12" name="Image 1" descr="preencoded.png"/>
          <p:cNvPicPr>
            <a:picLocks noChangeAspect="1"/>
          </p:cNvPicPr>
          <p:nvPr/>
        </p:nvPicPr>
        <p:blipFill>
          <a:blip r:embed="rId5"/>
          <a:stretch>
            <a:fillRect/>
          </a:stretch>
        </p:blipFill>
        <p:spPr>
          <a:xfrm>
            <a:off x="2574036" y="2642616"/>
            <a:ext cx="201168" cy="201168"/>
          </a:xfrm>
          <a:prstGeom prst="rect">
            <a:avLst/>
          </a:prstGeom>
        </p:spPr>
      </p:pic>
      <p:sp>
        <p:nvSpPr>
          <p:cNvPr id="13" name="Shape 9"/>
          <p:cNvSpPr/>
          <p:nvPr/>
        </p:nvSpPr>
        <p:spPr>
          <a:xfrm>
            <a:off x="2834640" y="2057400"/>
            <a:ext cx="1965960" cy="1371600"/>
          </a:xfrm>
          <a:prstGeom prst="roundRect">
            <a:avLst>
              <a:gd name="adj" fmla="val 5333"/>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14" name="Text 10"/>
          <p:cNvSpPr/>
          <p:nvPr/>
        </p:nvSpPr>
        <p:spPr>
          <a:xfrm>
            <a:off x="2971800" y="2148840"/>
            <a:ext cx="548640" cy="457200"/>
          </a:xfrm>
          <a:prstGeom prst="rect">
            <a:avLst/>
          </a:prstGeom>
          <a:noFill/>
          <a:ln/>
        </p:spPr>
        <p:txBody>
          <a:bodyPr wrap="square" lIns="0" tIns="0" rIns="0" bIns="0" rtlCol="0" anchor="ctr"/>
          <a:lstStyle/>
          <a:p>
            <a:pPr marL="0" indent="0">
              <a:buNone/>
            </a:pPr>
            <a:r>
              <a:rPr lang="en-US" sz="2200" b="1" dirty="0">
                <a:solidFill>
                  <a:srgbClr val="0E7C86"/>
                </a:solidFill>
                <a:latin typeface="Cambria" pitchFamily="34" charset="0"/>
                <a:ea typeface="Cambria" pitchFamily="34" charset="-122"/>
                <a:cs typeface="Cambria" pitchFamily="34" charset="-120"/>
              </a:rPr>
              <a:t>2</a:t>
            </a:r>
            <a:endParaRPr lang="en-US" sz="2200" dirty="0"/>
          </a:p>
        </p:txBody>
      </p:sp>
      <p:sp>
        <p:nvSpPr>
          <p:cNvPr id="15" name="Text 11"/>
          <p:cNvSpPr/>
          <p:nvPr/>
        </p:nvSpPr>
        <p:spPr>
          <a:xfrm>
            <a:off x="2971800" y="2489835"/>
            <a:ext cx="1691640" cy="320040"/>
          </a:xfrm>
          <a:prstGeom prst="rect">
            <a:avLst/>
          </a:prstGeom>
          <a:noFill/>
          <a:ln/>
        </p:spPr>
        <p:txBody>
          <a:bodyPr wrap="square" lIns="0" tIns="0" rIns="0" bIns="0" rtlCol="0" anchor="ctr"/>
          <a:lstStyle/>
          <a:p>
            <a:pPr marL="0" indent="0">
              <a:buNone/>
            </a:pPr>
            <a:r>
              <a:rPr lang="en-US" sz="1300" b="1" dirty="0">
                <a:solidFill>
                  <a:srgbClr val="0F1F3D"/>
                </a:solidFill>
                <a:latin typeface="Cambria" pitchFamily="34" charset="0"/>
                <a:ea typeface="Cambria" pitchFamily="34" charset="-122"/>
                <a:cs typeface="Cambria" pitchFamily="34" charset="-120"/>
              </a:rPr>
              <a:t>전처리</a:t>
            </a:r>
            <a:endParaRPr lang="en-US" sz="1300" dirty="0"/>
          </a:p>
        </p:txBody>
      </p:sp>
      <p:sp>
        <p:nvSpPr>
          <p:cNvPr id="16" name="Text 12"/>
          <p:cNvSpPr/>
          <p:nvPr/>
        </p:nvSpPr>
        <p:spPr>
          <a:xfrm>
            <a:off x="2933700" y="2886075"/>
            <a:ext cx="1691640" cy="411480"/>
          </a:xfrm>
          <a:prstGeom prst="rect">
            <a:avLst/>
          </a:prstGeom>
          <a:noFill/>
          <a:ln/>
        </p:spPr>
        <p:txBody>
          <a:bodyPr wrap="square" lIns="0" tIns="0" rIns="0" bIns="0" rtlCol="0" anchor="ctr"/>
          <a:lstStyle/>
          <a:p>
            <a:pPr marL="0" indent="0">
              <a:buNone/>
            </a:pPr>
            <a:r>
              <a:rPr lang="ko-KR" altLang="en-US" sz="1050" dirty="0">
                <a:solidFill>
                  <a:schemeClr val="bg2">
                    <a:lumMod val="50000"/>
                  </a:schemeClr>
                </a:solidFill>
              </a:rPr>
              <a:t>이전 세대의 최근 사망 기록 </a:t>
            </a:r>
            <a:r>
              <a:rPr lang="en-US" altLang="ko-KR" sz="1050" dirty="0">
                <a:solidFill>
                  <a:schemeClr val="bg2">
                    <a:lumMod val="50000"/>
                  </a:schemeClr>
                </a:solidFill>
              </a:rPr>
              <a:t>3</a:t>
            </a:r>
            <a:r>
              <a:rPr lang="ko-KR" altLang="en-US" sz="1050" dirty="0">
                <a:solidFill>
                  <a:schemeClr val="bg2">
                    <a:lumMod val="50000"/>
                  </a:schemeClr>
                </a:solidFill>
              </a:rPr>
              <a:t>건 조회 및 정렬</a:t>
            </a:r>
            <a:endParaRPr lang="en-US" sz="1050" dirty="0">
              <a:solidFill>
                <a:schemeClr val="bg2">
                  <a:lumMod val="50000"/>
                </a:schemeClr>
              </a:solidFill>
            </a:endParaRPr>
          </a:p>
        </p:txBody>
      </p:sp>
      <p:sp>
        <p:nvSpPr>
          <p:cNvPr id="17" name="Shape 13"/>
          <p:cNvSpPr/>
          <p:nvPr/>
        </p:nvSpPr>
        <p:spPr>
          <a:xfrm>
            <a:off x="4814316" y="2596896"/>
            <a:ext cx="292608" cy="292608"/>
          </a:xfrm>
          <a:prstGeom prst="ellipse">
            <a:avLst/>
          </a:prstGeom>
          <a:solidFill>
            <a:srgbClr val="E9F4F3"/>
          </a:solidFill>
          <a:ln/>
        </p:spPr>
        <p:txBody>
          <a:bodyPr/>
          <a:lstStyle/>
          <a:p>
            <a:endParaRPr/>
          </a:p>
        </p:txBody>
      </p:sp>
      <p:pic>
        <p:nvPicPr>
          <p:cNvPr id="18" name="Image 2" descr="preencoded.png"/>
          <p:cNvPicPr>
            <a:picLocks noChangeAspect="1"/>
          </p:cNvPicPr>
          <p:nvPr/>
        </p:nvPicPr>
        <p:blipFill>
          <a:blip r:embed="rId5"/>
          <a:stretch>
            <a:fillRect/>
          </a:stretch>
        </p:blipFill>
        <p:spPr>
          <a:xfrm>
            <a:off x="4860036" y="2642616"/>
            <a:ext cx="201168" cy="201168"/>
          </a:xfrm>
          <a:prstGeom prst="rect">
            <a:avLst/>
          </a:prstGeom>
        </p:spPr>
      </p:pic>
      <p:sp>
        <p:nvSpPr>
          <p:cNvPr id="19" name="Shape 14"/>
          <p:cNvSpPr/>
          <p:nvPr/>
        </p:nvSpPr>
        <p:spPr>
          <a:xfrm>
            <a:off x="5120640" y="2057400"/>
            <a:ext cx="1965960" cy="1371600"/>
          </a:xfrm>
          <a:prstGeom prst="roundRect">
            <a:avLst>
              <a:gd name="adj" fmla="val 5333"/>
            </a:avLst>
          </a:prstGeom>
          <a:solidFill>
            <a:srgbClr val="0E7C86"/>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20" name="Text 15"/>
          <p:cNvSpPr/>
          <p:nvPr/>
        </p:nvSpPr>
        <p:spPr>
          <a:xfrm>
            <a:off x="5257800" y="2148840"/>
            <a:ext cx="548640" cy="457200"/>
          </a:xfrm>
          <a:prstGeom prst="rect">
            <a:avLst/>
          </a:prstGeom>
          <a:noFill/>
          <a:ln/>
        </p:spPr>
        <p:txBody>
          <a:bodyPr wrap="square" lIns="0" tIns="0" rIns="0" bIns="0" rtlCol="0" anchor="ctr"/>
          <a:lstStyle/>
          <a:p>
            <a:pPr marL="0" indent="0">
              <a:buNone/>
            </a:pPr>
            <a:r>
              <a:rPr lang="en-US" sz="2200" b="1" dirty="0">
                <a:solidFill>
                  <a:srgbClr val="FFFFFF"/>
                </a:solidFill>
                <a:latin typeface="Cambria" pitchFamily="34" charset="0"/>
                <a:ea typeface="Cambria" pitchFamily="34" charset="-122"/>
                <a:cs typeface="Cambria" pitchFamily="34" charset="-120"/>
              </a:rPr>
              <a:t>3</a:t>
            </a:r>
            <a:endParaRPr lang="en-US" sz="2200" dirty="0"/>
          </a:p>
        </p:txBody>
      </p:sp>
      <p:sp>
        <p:nvSpPr>
          <p:cNvPr id="21" name="Text 16"/>
          <p:cNvSpPr/>
          <p:nvPr/>
        </p:nvSpPr>
        <p:spPr>
          <a:xfrm>
            <a:off x="5257800" y="2489835"/>
            <a:ext cx="1691640" cy="320040"/>
          </a:xfrm>
          <a:prstGeom prst="rect">
            <a:avLst/>
          </a:prstGeom>
          <a:noFill/>
          <a:ln/>
        </p:spPr>
        <p:txBody>
          <a:bodyPr wrap="square" lIns="0" tIns="0" rIns="0" bIns="0" rtlCol="0" anchor="ctr"/>
          <a:lstStyle/>
          <a:p>
            <a:pPr marL="0" indent="0">
              <a:buNone/>
            </a:pPr>
            <a:r>
              <a:rPr lang="en-US" sz="1300" b="1" dirty="0">
                <a:solidFill>
                  <a:srgbClr val="FFFFFF"/>
                </a:solidFill>
                <a:latin typeface="Cambria" pitchFamily="34" charset="0"/>
                <a:ea typeface="Cambria" pitchFamily="34" charset="-122"/>
                <a:cs typeface="Cambria" pitchFamily="34" charset="-120"/>
              </a:rPr>
              <a:t>모델 추론</a:t>
            </a:r>
            <a:endParaRPr lang="en-US" sz="1300" dirty="0"/>
          </a:p>
        </p:txBody>
      </p:sp>
      <p:sp>
        <p:nvSpPr>
          <p:cNvPr id="22" name="Text 17"/>
          <p:cNvSpPr/>
          <p:nvPr/>
        </p:nvSpPr>
        <p:spPr>
          <a:xfrm>
            <a:off x="5219700" y="2886075"/>
            <a:ext cx="1828800" cy="411480"/>
          </a:xfrm>
          <a:prstGeom prst="rect">
            <a:avLst/>
          </a:prstGeom>
          <a:noFill/>
          <a:ln/>
        </p:spPr>
        <p:txBody>
          <a:bodyPr wrap="square" lIns="0" tIns="0" rIns="0" bIns="0" rtlCol="0" anchor="ctr"/>
          <a:lstStyle/>
          <a:p>
            <a:pPr marL="0" indent="0">
              <a:buNone/>
            </a:pPr>
            <a:r>
              <a:rPr lang="en-US" altLang="ko-KR" sz="1050" dirty="0">
                <a:solidFill>
                  <a:schemeClr val="bg1">
                    <a:lumMod val="85000"/>
                  </a:schemeClr>
                </a:solidFill>
              </a:rPr>
              <a:t>Hugging Face API</a:t>
            </a:r>
            <a:r>
              <a:rPr lang="ko-KR" altLang="en-US" sz="1050" dirty="0">
                <a:solidFill>
                  <a:schemeClr val="bg1">
                    <a:lumMod val="85000"/>
                  </a:schemeClr>
                </a:solidFill>
              </a:rPr>
              <a:t>와 </a:t>
            </a:r>
            <a:r>
              <a:rPr lang="en-US" altLang="ko-KR" sz="1050" dirty="0" err="1">
                <a:solidFill>
                  <a:schemeClr val="bg1">
                    <a:lumMod val="85000"/>
                  </a:schemeClr>
                </a:solidFill>
              </a:rPr>
              <a:t>LangChain</a:t>
            </a:r>
            <a:r>
              <a:rPr lang="ko-KR" altLang="en-US" sz="1050" dirty="0">
                <a:solidFill>
                  <a:schemeClr val="bg1">
                    <a:lumMod val="85000"/>
                  </a:schemeClr>
                </a:solidFill>
              </a:rPr>
              <a:t>을 활용한 문지기 </a:t>
            </a:r>
            <a:r>
              <a:rPr lang="en-US" altLang="ko-KR" sz="1050" dirty="0">
                <a:solidFill>
                  <a:schemeClr val="bg1">
                    <a:lumMod val="85000"/>
                  </a:schemeClr>
                </a:solidFill>
              </a:rPr>
              <a:t>NPC </a:t>
            </a:r>
            <a:r>
              <a:rPr lang="ko-KR" altLang="en-US" sz="1050" dirty="0">
                <a:solidFill>
                  <a:schemeClr val="bg1">
                    <a:lumMod val="85000"/>
                  </a:schemeClr>
                </a:solidFill>
              </a:rPr>
              <a:t>톤 프롬프트 적용 및 추론</a:t>
            </a:r>
            <a:endParaRPr lang="en-US" sz="1050" dirty="0">
              <a:solidFill>
                <a:schemeClr val="bg1">
                  <a:lumMod val="85000"/>
                </a:schemeClr>
              </a:solidFill>
            </a:endParaRPr>
          </a:p>
        </p:txBody>
      </p:sp>
      <p:sp>
        <p:nvSpPr>
          <p:cNvPr id="23" name="Shape 18"/>
          <p:cNvSpPr/>
          <p:nvPr/>
        </p:nvSpPr>
        <p:spPr>
          <a:xfrm>
            <a:off x="7100316" y="2596896"/>
            <a:ext cx="292608" cy="292608"/>
          </a:xfrm>
          <a:prstGeom prst="ellipse">
            <a:avLst/>
          </a:prstGeom>
          <a:solidFill>
            <a:srgbClr val="E9F4F3"/>
          </a:solidFill>
          <a:ln/>
        </p:spPr>
        <p:txBody>
          <a:bodyPr/>
          <a:lstStyle/>
          <a:p>
            <a:endParaRPr/>
          </a:p>
        </p:txBody>
      </p:sp>
      <p:pic>
        <p:nvPicPr>
          <p:cNvPr id="24" name="Image 3" descr="preencoded.png"/>
          <p:cNvPicPr>
            <a:picLocks noChangeAspect="1"/>
          </p:cNvPicPr>
          <p:nvPr/>
        </p:nvPicPr>
        <p:blipFill>
          <a:blip r:embed="rId5"/>
          <a:stretch>
            <a:fillRect/>
          </a:stretch>
        </p:blipFill>
        <p:spPr>
          <a:xfrm>
            <a:off x="7146036" y="2642616"/>
            <a:ext cx="201168" cy="201168"/>
          </a:xfrm>
          <a:prstGeom prst="rect">
            <a:avLst/>
          </a:prstGeom>
        </p:spPr>
      </p:pic>
      <p:sp>
        <p:nvSpPr>
          <p:cNvPr id="25" name="Shape 19"/>
          <p:cNvSpPr/>
          <p:nvPr/>
        </p:nvSpPr>
        <p:spPr>
          <a:xfrm>
            <a:off x="7406640" y="2057400"/>
            <a:ext cx="1965960" cy="1371600"/>
          </a:xfrm>
          <a:prstGeom prst="roundRect">
            <a:avLst>
              <a:gd name="adj" fmla="val 5333"/>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26" name="Text 20"/>
          <p:cNvSpPr/>
          <p:nvPr/>
        </p:nvSpPr>
        <p:spPr>
          <a:xfrm>
            <a:off x="7543800" y="2148840"/>
            <a:ext cx="548640" cy="457200"/>
          </a:xfrm>
          <a:prstGeom prst="rect">
            <a:avLst/>
          </a:prstGeom>
          <a:noFill/>
          <a:ln/>
        </p:spPr>
        <p:txBody>
          <a:bodyPr wrap="square" lIns="0" tIns="0" rIns="0" bIns="0" rtlCol="0" anchor="ctr"/>
          <a:lstStyle/>
          <a:p>
            <a:pPr marL="0" indent="0">
              <a:buNone/>
            </a:pPr>
            <a:r>
              <a:rPr lang="en-US" sz="2200" b="1" dirty="0">
                <a:solidFill>
                  <a:srgbClr val="0E7C86"/>
                </a:solidFill>
                <a:latin typeface="Cambria" pitchFamily="34" charset="0"/>
                <a:ea typeface="Cambria" pitchFamily="34" charset="-122"/>
                <a:cs typeface="Cambria" pitchFamily="34" charset="-120"/>
              </a:rPr>
              <a:t>4</a:t>
            </a:r>
            <a:endParaRPr lang="en-US" sz="2200" dirty="0"/>
          </a:p>
        </p:txBody>
      </p:sp>
      <p:sp>
        <p:nvSpPr>
          <p:cNvPr id="27" name="Text 21"/>
          <p:cNvSpPr/>
          <p:nvPr/>
        </p:nvSpPr>
        <p:spPr>
          <a:xfrm>
            <a:off x="7543800" y="2489835"/>
            <a:ext cx="1691640" cy="320040"/>
          </a:xfrm>
          <a:prstGeom prst="rect">
            <a:avLst/>
          </a:prstGeom>
          <a:noFill/>
          <a:ln/>
        </p:spPr>
        <p:txBody>
          <a:bodyPr wrap="square" lIns="0" tIns="0" rIns="0" bIns="0" rtlCol="0" anchor="ctr"/>
          <a:lstStyle/>
          <a:p>
            <a:pPr marL="0" indent="0">
              <a:buNone/>
            </a:pPr>
            <a:r>
              <a:rPr lang="en-US" sz="1300" b="1" dirty="0">
                <a:solidFill>
                  <a:srgbClr val="0F1F3D"/>
                </a:solidFill>
                <a:latin typeface="Cambria" pitchFamily="34" charset="0"/>
                <a:ea typeface="Cambria" pitchFamily="34" charset="-122"/>
                <a:cs typeface="Cambria" pitchFamily="34" charset="-120"/>
              </a:rPr>
              <a:t>후처리</a:t>
            </a:r>
            <a:endParaRPr lang="en-US" sz="1300" dirty="0"/>
          </a:p>
        </p:txBody>
      </p:sp>
      <p:sp>
        <p:nvSpPr>
          <p:cNvPr id="28" name="Text 22"/>
          <p:cNvSpPr/>
          <p:nvPr/>
        </p:nvSpPr>
        <p:spPr>
          <a:xfrm>
            <a:off x="7505700" y="2886075"/>
            <a:ext cx="1832610" cy="411480"/>
          </a:xfrm>
          <a:prstGeom prst="rect">
            <a:avLst/>
          </a:prstGeom>
          <a:noFill/>
          <a:ln/>
        </p:spPr>
        <p:txBody>
          <a:bodyPr wrap="square" lIns="0" tIns="0" rIns="0" bIns="0" rtlCol="0" anchor="ctr"/>
          <a:lstStyle/>
          <a:p>
            <a:pPr marL="0" indent="0">
              <a:buNone/>
            </a:pPr>
            <a:r>
              <a:rPr lang="ko-KR" altLang="en-US" sz="1050" dirty="0">
                <a:solidFill>
                  <a:schemeClr val="bg2">
                    <a:lumMod val="50000"/>
                  </a:schemeClr>
                </a:solidFill>
              </a:rPr>
              <a:t>생성된 대사를 </a:t>
            </a:r>
            <a:r>
              <a:rPr lang="en-US" altLang="ko-KR" sz="1050" dirty="0" err="1">
                <a:solidFill>
                  <a:schemeClr val="bg2">
                    <a:lumMod val="50000"/>
                  </a:schemeClr>
                </a:solidFill>
              </a:rPr>
              <a:t>DialogueCache</a:t>
            </a:r>
            <a:r>
              <a:rPr lang="en-US" altLang="ko-KR" sz="1050" dirty="0">
                <a:solidFill>
                  <a:schemeClr val="bg2">
                    <a:lumMod val="50000"/>
                  </a:schemeClr>
                </a:solidFill>
              </a:rPr>
              <a:t> </a:t>
            </a:r>
            <a:r>
              <a:rPr lang="ko-KR" altLang="en-US" sz="1050" dirty="0">
                <a:solidFill>
                  <a:schemeClr val="bg2">
                    <a:lumMod val="50000"/>
                  </a:schemeClr>
                </a:solidFill>
              </a:rPr>
              <a:t>테이블에 저장하여 </a:t>
            </a:r>
            <a:r>
              <a:rPr lang="ko-KR" altLang="en-US" sz="1050" dirty="0" err="1">
                <a:solidFill>
                  <a:schemeClr val="bg2">
                    <a:lumMod val="50000"/>
                  </a:schemeClr>
                </a:solidFill>
              </a:rPr>
              <a:t>캐싱</a:t>
            </a:r>
            <a:endParaRPr lang="en-US" sz="1050" dirty="0">
              <a:solidFill>
                <a:schemeClr val="bg2">
                  <a:lumMod val="50000"/>
                </a:schemeClr>
              </a:solidFill>
            </a:endParaRPr>
          </a:p>
        </p:txBody>
      </p:sp>
      <p:sp>
        <p:nvSpPr>
          <p:cNvPr id="29" name="Shape 23"/>
          <p:cNvSpPr/>
          <p:nvPr/>
        </p:nvSpPr>
        <p:spPr>
          <a:xfrm>
            <a:off x="9386316" y="2596896"/>
            <a:ext cx="292608" cy="292608"/>
          </a:xfrm>
          <a:prstGeom prst="ellipse">
            <a:avLst/>
          </a:prstGeom>
          <a:solidFill>
            <a:srgbClr val="E9F4F3"/>
          </a:solidFill>
          <a:ln/>
        </p:spPr>
        <p:txBody>
          <a:bodyPr/>
          <a:lstStyle/>
          <a:p>
            <a:endParaRPr/>
          </a:p>
        </p:txBody>
      </p:sp>
      <p:pic>
        <p:nvPicPr>
          <p:cNvPr id="30" name="Image 4" descr="preencoded.png"/>
          <p:cNvPicPr>
            <a:picLocks noChangeAspect="1"/>
          </p:cNvPicPr>
          <p:nvPr/>
        </p:nvPicPr>
        <p:blipFill>
          <a:blip r:embed="rId5"/>
          <a:stretch>
            <a:fillRect/>
          </a:stretch>
        </p:blipFill>
        <p:spPr>
          <a:xfrm>
            <a:off x="9432036" y="2642616"/>
            <a:ext cx="201168" cy="201168"/>
          </a:xfrm>
          <a:prstGeom prst="rect">
            <a:avLst/>
          </a:prstGeom>
        </p:spPr>
      </p:pic>
      <p:sp>
        <p:nvSpPr>
          <p:cNvPr id="31" name="Shape 24"/>
          <p:cNvSpPr/>
          <p:nvPr/>
        </p:nvSpPr>
        <p:spPr>
          <a:xfrm>
            <a:off x="9692640" y="2057400"/>
            <a:ext cx="1965960" cy="1371600"/>
          </a:xfrm>
          <a:prstGeom prst="roundRect">
            <a:avLst>
              <a:gd name="adj" fmla="val 5333"/>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32" name="Text 25"/>
          <p:cNvSpPr/>
          <p:nvPr/>
        </p:nvSpPr>
        <p:spPr>
          <a:xfrm>
            <a:off x="9829800" y="2148840"/>
            <a:ext cx="548640" cy="457200"/>
          </a:xfrm>
          <a:prstGeom prst="rect">
            <a:avLst/>
          </a:prstGeom>
          <a:noFill/>
          <a:ln/>
        </p:spPr>
        <p:txBody>
          <a:bodyPr wrap="square" lIns="0" tIns="0" rIns="0" bIns="0" rtlCol="0" anchor="ctr"/>
          <a:lstStyle/>
          <a:p>
            <a:pPr marL="0" indent="0">
              <a:buNone/>
            </a:pPr>
            <a:r>
              <a:rPr lang="en-US" sz="2200" b="1" dirty="0">
                <a:solidFill>
                  <a:srgbClr val="0E7C86"/>
                </a:solidFill>
                <a:latin typeface="Cambria" pitchFamily="34" charset="0"/>
                <a:ea typeface="Cambria" pitchFamily="34" charset="-122"/>
                <a:cs typeface="Cambria" pitchFamily="34" charset="-120"/>
              </a:rPr>
              <a:t>5</a:t>
            </a:r>
            <a:endParaRPr lang="en-US" sz="2200" dirty="0"/>
          </a:p>
        </p:txBody>
      </p:sp>
      <p:sp>
        <p:nvSpPr>
          <p:cNvPr id="33" name="Text 26"/>
          <p:cNvSpPr/>
          <p:nvPr/>
        </p:nvSpPr>
        <p:spPr>
          <a:xfrm>
            <a:off x="9829800" y="2489835"/>
            <a:ext cx="1691640" cy="320040"/>
          </a:xfrm>
          <a:prstGeom prst="rect">
            <a:avLst/>
          </a:prstGeom>
          <a:noFill/>
          <a:ln/>
        </p:spPr>
        <p:txBody>
          <a:bodyPr wrap="square" lIns="0" tIns="0" rIns="0" bIns="0" rtlCol="0" anchor="ctr"/>
          <a:lstStyle/>
          <a:p>
            <a:pPr marL="0" indent="0">
              <a:buNone/>
            </a:pPr>
            <a:r>
              <a:rPr lang="en-US" sz="1300" b="1" dirty="0">
                <a:solidFill>
                  <a:srgbClr val="0F1F3D"/>
                </a:solidFill>
                <a:latin typeface="Cambria" pitchFamily="34" charset="0"/>
                <a:ea typeface="Cambria" pitchFamily="34" charset="-122"/>
                <a:cs typeface="Cambria" pitchFamily="34" charset="-120"/>
              </a:rPr>
              <a:t>결과 출력</a:t>
            </a:r>
            <a:endParaRPr lang="en-US" sz="1300" dirty="0"/>
          </a:p>
        </p:txBody>
      </p:sp>
      <p:sp>
        <p:nvSpPr>
          <p:cNvPr id="34" name="Text 27"/>
          <p:cNvSpPr/>
          <p:nvPr/>
        </p:nvSpPr>
        <p:spPr>
          <a:xfrm>
            <a:off x="9791700" y="2886075"/>
            <a:ext cx="1691640" cy="411480"/>
          </a:xfrm>
          <a:prstGeom prst="rect">
            <a:avLst/>
          </a:prstGeom>
          <a:noFill/>
          <a:ln/>
        </p:spPr>
        <p:txBody>
          <a:bodyPr wrap="square" lIns="0" tIns="0" rIns="0" bIns="0" rtlCol="0" anchor="ctr"/>
          <a:lstStyle/>
          <a:p>
            <a:pPr marL="0" indent="0">
              <a:buNone/>
            </a:pPr>
            <a:r>
              <a:rPr lang="en-US" altLang="ko-KR" sz="1050" dirty="0">
                <a:solidFill>
                  <a:schemeClr val="bg2">
                    <a:lumMod val="50000"/>
                  </a:schemeClr>
                </a:solidFill>
              </a:rPr>
              <a:t>HTTP </a:t>
            </a:r>
            <a:r>
              <a:rPr lang="ko-KR" altLang="en-US" sz="1050" dirty="0">
                <a:solidFill>
                  <a:schemeClr val="bg2">
                    <a:lumMod val="50000"/>
                  </a:schemeClr>
                </a:solidFill>
              </a:rPr>
              <a:t>응답을 </a:t>
            </a:r>
            <a:r>
              <a:rPr lang="en-US" altLang="ko-KR" sz="1050" dirty="0">
                <a:solidFill>
                  <a:schemeClr val="bg2">
                    <a:lumMod val="50000"/>
                  </a:schemeClr>
                </a:solidFill>
              </a:rPr>
              <a:t>Unity</a:t>
            </a:r>
            <a:r>
              <a:rPr lang="ko-KR" altLang="en-US" sz="1050" dirty="0">
                <a:solidFill>
                  <a:schemeClr val="bg2">
                    <a:lumMod val="50000"/>
                  </a:schemeClr>
                </a:solidFill>
              </a:rPr>
              <a:t>로 반환하고 타자기 효과를 적용하여 </a:t>
            </a:r>
            <a:r>
              <a:rPr lang="en-US" altLang="ko-KR" sz="1050" dirty="0">
                <a:solidFill>
                  <a:schemeClr val="bg2">
                    <a:lumMod val="50000"/>
                  </a:schemeClr>
                </a:solidFill>
              </a:rPr>
              <a:t>UI </a:t>
            </a:r>
            <a:r>
              <a:rPr lang="ko-KR" altLang="en-US" sz="1050" dirty="0">
                <a:solidFill>
                  <a:schemeClr val="bg2">
                    <a:lumMod val="50000"/>
                  </a:schemeClr>
                </a:solidFill>
              </a:rPr>
              <a:t>렌더링</a:t>
            </a:r>
            <a:endParaRPr lang="en-US" sz="1050" dirty="0">
              <a:solidFill>
                <a:schemeClr val="bg2">
                  <a:lumMod val="50000"/>
                </a:schemeClr>
              </a:solidFill>
            </a:endParaRPr>
          </a:p>
        </p:txBody>
      </p:sp>
      <p:sp>
        <p:nvSpPr>
          <p:cNvPr id="35" name="Shape 28"/>
          <p:cNvSpPr/>
          <p:nvPr/>
        </p:nvSpPr>
        <p:spPr>
          <a:xfrm>
            <a:off x="548640" y="3749040"/>
            <a:ext cx="10835640" cy="2286000"/>
          </a:xfrm>
          <a:prstGeom prst="roundRect">
            <a:avLst>
              <a:gd name="adj" fmla="val 3200"/>
            </a:avLst>
          </a:prstGeom>
          <a:solidFill>
            <a:srgbClr val="E9F4F3"/>
          </a:solidFill>
          <a:ln w="12700">
            <a:solidFill>
              <a:srgbClr val="E2E6EC"/>
            </a:solidFill>
            <a:prstDash val="solid"/>
          </a:ln>
        </p:spPr>
        <p:txBody>
          <a:bodyPr/>
          <a:lstStyle/>
          <a:p>
            <a:endParaRPr/>
          </a:p>
        </p:txBody>
      </p:sp>
      <p:sp>
        <p:nvSpPr>
          <p:cNvPr id="36" name="Text 29"/>
          <p:cNvSpPr/>
          <p:nvPr/>
        </p:nvSpPr>
        <p:spPr>
          <a:xfrm>
            <a:off x="822960" y="3931920"/>
            <a:ext cx="5486400" cy="320040"/>
          </a:xfrm>
          <a:prstGeom prst="rect">
            <a:avLst/>
          </a:prstGeom>
          <a:noFill/>
          <a:ln/>
        </p:spPr>
        <p:txBody>
          <a:bodyPr wrap="square" lIns="0" tIns="0" rIns="0" bIns="0" rtlCol="0" anchor="ctr"/>
          <a:lstStyle/>
          <a:p>
            <a:pPr marL="0" indent="0">
              <a:buNone/>
            </a:pPr>
            <a:r>
              <a:rPr dirty="0" err="1"/>
              <a:t>구현</a:t>
            </a:r>
            <a:r>
              <a:rPr dirty="0"/>
              <a:t> </a:t>
            </a:r>
            <a:r>
              <a:rPr dirty="0" err="1"/>
              <a:t>상세</a:t>
            </a:r>
            <a:r>
              <a:rPr dirty="0"/>
              <a:t> 및 AI </a:t>
            </a:r>
            <a:r>
              <a:rPr dirty="0" err="1"/>
              <a:t>파이프라인</a:t>
            </a:r>
            <a:endParaRPr lang="en-US" sz="1400" dirty="0"/>
          </a:p>
        </p:txBody>
      </p:sp>
      <p:sp>
        <p:nvSpPr>
          <p:cNvPr id="37" name="Text 30"/>
          <p:cNvSpPr/>
          <p:nvPr/>
        </p:nvSpPr>
        <p:spPr>
          <a:xfrm>
            <a:off x="822960" y="4297680"/>
            <a:ext cx="10241280" cy="1645920"/>
          </a:xfrm>
          <a:prstGeom prst="rect">
            <a:avLst/>
          </a:prstGeom>
          <a:noFill/>
          <a:ln/>
        </p:spPr>
        <p:txBody>
          <a:bodyPr wrap="square" lIns="0" tIns="0" rIns="0" bIns="0" rtlCol="0" anchor="ctr"/>
          <a:lstStyle/>
          <a:p>
            <a:pPr marL="342900" indent="-342900">
              <a:spcAft>
                <a:spcPts val="600"/>
              </a:spcAft>
              <a:buSzPct val="100000"/>
              <a:buChar char="•"/>
            </a:pPr>
            <a:r>
              <a:rPr sz="1250" dirty="0"/>
              <a:t>1. </a:t>
            </a:r>
            <a:r>
              <a:rPr lang="en-US" altLang="ko-KR" sz="1250" dirty="0"/>
              <a:t>Qwen3-8B via Hugging Face Router: </a:t>
            </a:r>
            <a:r>
              <a:rPr lang="ko-KR" altLang="en-US" sz="1250" dirty="0"/>
              <a:t>자연스러운 한국어 구어체와 조언 대사 생성을 위해 채택</a:t>
            </a:r>
            <a:endParaRPr lang="en-US" sz="1250" dirty="0"/>
          </a:p>
          <a:p>
            <a:pPr marL="342900" indent="-342900">
              <a:spcAft>
                <a:spcPts val="600"/>
              </a:spcAft>
              <a:buSzPct val="100000"/>
              <a:buChar char="•"/>
            </a:pPr>
            <a:r>
              <a:rPr sz="1250" dirty="0"/>
              <a:t>2. </a:t>
            </a:r>
            <a:r>
              <a:rPr lang="en-US" altLang="ko-KR" sz="1250" dirty="0"/>
              <a:t>Few-Shot Prompting: NPC </a:t>
            </a:r>
            <a:r>
              <a:rPr lang="ko-KR" altLang="en-US" sz="1250" dirty="0"/>
              <a:t>대사 프롬프트에 톤 앤 매너를 적용하여 일관된 대사 문체를 유도</a:t>
            </a:r>
            <a:endParaRPr lang="en-US" sz="1250" dirty="0"/>
          </a:p>
          <a:p>
            <a:pPr marL="342900" indent="-342900">
              <a:spcAft>
                <a:spcPts val="600"/>
              </a:spcAft>
              <a:buSzPct val="100000"/>
              <a:buChar char="•"/>
            </a:pPr>
            <a:r>
              <a:rPr sz="1250" dirty="0"/>
              <a:t>3. </a:t>
            </a:r>
            <a:r>
              <a:rPr lang="en-US" altLang="ko-KR" sz="1250" dirty="0"/>
              <a:t>Typewriter Effect Coroutine: </a:t>
            </a:r>
            <a:r>
              <a:rPr lang="ko-KR" altLang="en-US" sz="1250" dirty="0"/>
              <a:t>쉼표</a:t>
            </a:r>
            <a:r>
              <a:rPr lang="en-US" altLang="ko-KR" sz="1250" dirty="0"/>
              <a:t>(,)</a:t>
            </a:r>
            <a:r>
              <a:rPr lang="ko-KR" altLang="en-US" sz="1250" dirty="0"/>
              <a:t>와 마침표</a:t>
            </a:r>
            <a:r>
              <a:rPr lang="en-US" altLang="ko-KR" sz="1250" dirty="0"/>
              <a:t>(.)</a:t>
            </a:r>
            <a:r>
              <a:rPr lang="ko-KR" altLang="en-US" sz="1250" dirty="0"/>
              <a:t>에 추가 딜레이를 적용하여 발두르의 자연스러운 구어체 말하기 속도를 </a:t>
            </a:r>
            <a:r>
              <a:rPr lang="en-US" altLang="ko-KR" sz="1250" dirty="0"/>
              <a:t>Unity UI</a:t>
            </a:r>
            <a:r>
              <a:rPr lang="ko-KR" altLang="en-US" sz="1250" dirty="0"/>
              <a:t>에서 연출</a:t>
            </a:r>
          </a:p>
        </p:txBody>
      </p:sp>
      <p:sp>
        <p:nvSpPr>
          <p:cNvPr id="38" name="Text 31"/>
          <p:cNvSpPr/>
          <p:nvPr/>
        </p:nvSpPr>
        <p:spPr>
          <a:xfrm>
            <a:off x="548640" y="6473952"/>
            <a:ext cx="5486400" cy="274320"/>
          </a:xfrm>
          <a:prstGeom prst="rect">
            <a:avLst/>
          </a:prstGeom>
          <a:noFill/>
          <a:ln/>
        </p:spPr>
        <p:txBody>
          <a:bodyPr wrap="square" lIns="0" tIns="0" rIns="0" bIns="0" rtlCol="0" anchor="ctr"/>
          <a:lstStyle/>
          <a:p>
            <a:pPr marL="0" indent="0" algn="l">
              <a:buNone/>
            </a:pPr>
            <a:r>
              <a:rPr lang="en-US" sz="900" dirty="0">
                <a:solidFill>
                  <a:srgbClr val="6B7686"/>
                </a:solidFill>
                <a:latin typeface="Calibri" pitchFamily="34" charset="0"/>
                <a:ea typeface="Calibri" pitchFamily="34" charset="-122"/>
                <a:cs typeface="Calibri" pitchFamily="34" charset="-120"/>
              </a:rPr>
              <a:t>핵심 구현 내용</a:t>
            </a:r>
            <a:endParaRPr lang="en-US" sz="900" dirty="0"/>
          </a:p>
        </p:txBody>
      </p:sp>
      <p:sp>
        <p:nvSpPr>
          <p:cNvPr id="39" name="Text 32"/>
          <p:cNvSpPr/>
          <p:nvPr/>
        </p:nvSpPr>
        <p:spPr>
          <a:xfrm>
            <a:off x="11155680" y="6473952"/>
            <a:ext cx="457200" cy="274320"/>
          </a:xfrm>
          <a:prstGeom prst="rect">
            <a:avLst/>
          </a:prstGeom>
          <a:noFill/>
          <a:ln/>
        </p:spPr>
        <p:txBody>
          <a:bodyPr wrap="square" lIns="0" tIns="0" rIns="0" bIns="0" rtlCol="0" anchor="ctr"/>
          <a:lstStyle/>
          <a:p>
            <a:pPr marL="0" indent="0" algn="r">
              <a:buNone/>
            </a:pPr>
            <a:r>
              <a:rPr lang="en-US" sz="900" dirty="0">
                <a:solidFill>
                  <a:srgbClr val="6B7686"/>
                </a:solidFill>
                <a:latin typeface="Calibri" pitchFamily="34" charset="0"/>
                <a:ea typeface="Calibri" pitchFamily="34" charset="-122"/>
                <a:cs typeface="Calibri" pitchFamily="34" charset="-120"/>
              </a:rPr>
              <a:t>10</a:t>
            </a:r>
            <a:endParaRPr lang="en-US" sz="900" dirty="0"/>
          </a:p>
        </p:txBody>
      </p:sp>
    </p:spTree>
  </p:cSld>
  <p:clrMapOvr>
    <a:masterClrMapping/>
  </p:clrMapOvr>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48640" y="502920"/>
            <a:ext cx="566928" cy="566928"/>
          </a:xfrm>
          <a:prstGeom prst="ellipse">
            <a:avLst/>
          </a:prstGeom>
          <a:solidFill>
            <a:srgbClr val="0E7C86"/>
          </a:solidFill>
          <a:ln/>
        </p:spPr>
        <p:txBody>
          <a:bodyPr/>
          <a:lstStyle/>
          <a:p>
            <a:endParaRPr/>
          </a:p>
        </p:txBody>
      </p:sp>
      <p:pic>
        <p:nvPicPr>
          <p:cNvPr id="3" name="Image 0" descr="preencoded.png"/>
          <p:cNvPicPr>
            <a:picLocks noChangeAspect="1"/>
          </p:cNvPicPr>
          <p:nvPr/>
        </p:nvPicPr>
        <p:blipFill>
          <a:blip r:embed="rId4"/>
          <a:stretch>
            <a:fillRect/>
          </a:stretch>
        </p:blipFill>
        <p:spPr>
          <a:xfrm>
            <a:off x="694944" y="649224"/>
            <a:ext cx="274320" cy="274320"/>
          </a:xfrm>
          <a:prstGeom prst="rect">
            <a:avLst/>
          </a:prstGeom>
        </p:spPr>
      </p:pic>
      <p:sp>
        <p:nvSpPr>
          <p:cNvPr id="4" name="Text 1"/>
          <p:cNvSpPr/>
          <p:nvPr/>
        </p:nvSpPr>
        <p:spPr>
          <a:xfrm>
            <a:off x="1280160" y="457200"/>
            <a:ext cx="7315200" cy="292608"/>
          </a:xfrm>
          <a:prstGeom prst="rect">
            <a:avLst/>
          </a:prstGeom>
          <a:noFill/>
          <a:ln/>
        </p:spPr>
        <p:txBody>
          <a:bodyPr wrap="square" lIns="0" tIns="0" rIns="0" bIns="0" rtlCol="0" anchor="ctr"/>
          <a:lstStyle/>
          <a:p>
            <a:pPr marL="0" indent="0">
              <a:buNone/>
            </a:pPr>
            <a:r>
              <a:rPr lang="en-US" sz="1200" b="1" kern="0" spc="200" dirty="0">
                <a:solidFill>
                  <a:srgbClr val="0E7C86"/>
                </a:solidFill>
                <a:latin typeface="Calibri" pitchFamily="34" charset="0"/>
                <a:ea typeface="Calibri" pitchFamily="34" charset="-122"/>
                <a:cs typeface="Calibri" pitchFamily="34" charset="-120"/>
              </a:rPr>
              <a:t>09  PROBLEM &amp; SOLUTION</a:t>
            </a:r>
            <a:endParaRPr lang="en-US" sz="1200" dirty="0"/>
          </a:p>
        </p:txBody>
      </p:sp>
      <p:sp>
        <p:nvSpPr>
          <p:cNvPr id="5" name="Text 2"/>
          <p:cNvSpPr/>
          <p:nvPr/>
        </p:nvSpPr>
        <p:spPr>
          <a:xfrm>
            <a:off x="1280160" y="713232"/>
            <a:ext cx="9601200" cy="502920"/>
          </a:xfrm>
          <a:prstGeom prst="rect">
            <a:avLst/>
          </a:prstGeom>
          <a:noFill/>
          <a:ln/>
        </p:spPr>
        <p:txBody>
          <a:bodyPr wrap="square" lIns="0" tIns="0" rIns="0" bIns="0" rtlCol="0" anchor="ctr"/>
          <a:lstStyle/>
          <a:p>
            <a:pPr marL="0" indent="0">
              <a:buNone/>
            </a:pPr>
            <a:r>
              <a:rPr lang="en-US" sz="3000" b="1" dirty="0">
                <a:solidFill>
                  <a:srgbClr val="0F1F3D"/>
                </a:solidFill>
                <a:latin typeface="Cambria" pitchFamily="34" charset="0"/>
                <a:ea typeface="Cambria" pitchFamily="34" charset="-122"/>
                <a:cs typeface="Cambria" pitchFamily="34" charset="-120"/>
              </a:rPr>
              <a:t>개발 중 문제와 해결 과정</a:t>
            </a:r>
            <a:endParaRPr lang="en-US" sz="3000" dirty="0"/>
          </a:p>
        </p:txBody>
      </p:sp>
      <p:sp>
        <p:nvSpPr>
          <p:cNvPr id="6" name="Shape 3"/>
          <p:cNvSpPr/>
          <p:nvPr/>
        </p:nvSpPr>
        <p:spPr>
          <a:xfrm>
            <a:off x="548640" y="1691640"/>
            <a:ext cx="5394960" cy="502920"/>
          </a:xfrm>
          <a:prstGeom prst="roundRect">
            <a:avLst>
              <a:gd name="adj" fmla="val 14545"/>
            </a:avLst>
          </a:prstGeom>
          <a:solidFill>
            <a:srgbClr val="0F1F3D"/>
          </a:solidFill>
          <a:ln w="12700">
            <a:solidFill>
              <a:srgbClr val="E2E6EC"/>
            </a:solidFill>
            <a:prstDash val="solid"/>
          </a:ln>
        </p:spPr>
        <p:txBody>
          <a:bodyPr/>
          <a:lstStyle/>
          <a:p>
            <a:endParaRPr/>
          </a:p>
        </p:txBody>
      </p:sp>
      <p:sp>
        <p:nvSpPr>
          <p:cNvPr id="7" name="Text 4"/>
          <p:cNvSpPr/>
          <p:nvPr/>
        </p:nvSpPr>
        <p:spPr>
          <a:xfrm>
            <a:off x="777240" y="1691640"/>
            <a:ext cx="4937760" cy="502920"/>
          </a:xfrm>
          <a:prstGeom prst="rect">
            <a:avLst/>
          </a:prstGeom>
          <a:noFill/>
          <a:ln/>
        </p:spPr>
        <p:txBody>
          <a:bodyPr wrap="square" lIns="0" tIns="0" rIns="0" bIns="0" rtlCol="0" anchor="ctr"/>
          <a:lstStyle/>
          <a:p>
            <a:pPr marL="0" indent="0">
              <a:buNone/>
            </a:pPr>
            <a:r>
              <a:rPr lang="en-US" sz="1350" b="1" dirty="0">
                <a:solidFill>
                  <a:srgbClr val="FFFFFF"/>
                </a:solidFill>
                <a:latin typeface="Cambria" pitchFamily="34" charset="0"/>
                <a:ea typeface="Cambria" pitchFamily="34" charset="-122"/>
                <a:cs typeface="Cambria" pitchFamily="34" charset="-120"/>
              </a:rPr>
              <a:t>문제 (Problem)</a:t>
            </a:r>
            <a:endParaRPr lang="en-US" sz="1350" dirty="0"/>
          </a:p>
        </p:txBody>
      </p:sp>
      <p:sp>
        <p:nvSpPr>
          <p:cNvPr id="8" name="Shape 5"/>
          <p:cNvSpPr/>
          <p:nvPr/>
        </p:nvSpPr>
        <p:spPr>
          <a:xfrm>
            <a:off x="6217920" y="1691640"/>
            <a:ext cx="5394960" cy="502920"/>
          </a:xfrm>
          <a:prstGeom prst="roundRect">
            <a:avLst>
              <a:gd name="adj" fmla="val 14545"/>
            </a:avLst>
          </a:prstGeom>
          <a:solidFill>
            <a:srgbClr val="0E7C86"/>
          </a:solidFill>
          <a:ln w="12700">
            <a:solidFill>
              <a:srgbClr val="E2E6EC"/>
            </a:solidFill>
            <a:prstDash val="solid"/>
          </a:ln>
        </p:spPr>
        <p:txBody>
          <a:bodyPr/>
          <a:lstStyle/>
          <a:p>
            <a:endParaRPr/>
          </a:p>
        </p:txBody>
      </p:sp>
      <p:sp>
        <p:nvSpPr>
          <p:cNvPr id="9" name="Text 6"/>
          <p:cNvSpPr/>
          <p:nvPr/>
        </p:nvSpPr>
        <p:spPr>
          <a:xfrm>
            <a:off x="6446520" y="1691640"/>
            <a:ext cx="4937760" cy="502920"/>
          </a:xfrm>
          <a:prstGeom prst="rect">
            <a:avLst/>
          </a:prstGeom>
          <a:noFill/>
          <a:ln/>
        </p:spPr>
        <p:txBody>
          <a:bodyPr wrap="square" lIns="0" tIns="0" rIns="0" bIns="0" rtlCol="0" anchor="ctr"/>
          <a:lstStyle/>
          <a:p>
            <a:pPr marL="0" indent="0">
              <a:buNone/>
            </a:pPr>
            <a:r>
              <a:rPr lang="en-US" sz="1350" b="1" dirty="0">
                <a:solidFill>
                  <a:srgbClr val="FFFFFF"/>
                </a:solidFill>
                <a:latin typeface="Cambria" pitchFamily="34" charset="0"/>
                <a:ea typeface="Cambria" pitchFamily="34" charset="-122"/>
                <a:cs typeface="Cambria" pitchFamily="34" charset="-120"/>
              </a:rPr>
              <a:t>해결 (Solution)</a:t>
            </a:r>
            <a:endParaRPr lang="en-US" sz="1350" dirty="0"/>
          </a:p>
        </p:txBody>
      </p:sp>
      <p:sp>
        <p:nvSpPr>
          <p:cNvPr id="10" name="Shape 7"/>
          <p:cNvSpPr/>
          <p:nvPr/>
        </p:nvSpPr>
        <p:spPr>
          <a:xfrm>
            <a:off x="548640" y="2377440"/>
            <a:ext cx="5394960" cy="1234440"/>
          </a:xfrm>
          <a:prstGeom prst="roundRect">
            <a:avLst>
              <a:gd name="adj" fmla="val 5926"/>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11" name="Shape 8"/>
          <p:cNvSpPr/>
          <p:nvPr/>
        </p:nvSpPr>
        <p:spPr>
          <a:xfrm>
            <a:off x="777240" y="2802636"/>
            <a:ext cx="384048" cy="384048"/>
          </a:xfrm>
          <a:prstGeom prst="ellipse">
            <a:avLst/>
          </a:prstGeom>
          <a:solidFill>
            <a:srgbClr val="E9F4F3"/>
          </a:solidFill>
          <a:ln/>
        </p:spPr>
        <p:txBody>
          <a:bodyPr/>
          <a:lstStyle/>
          <a:p>
            <a:endParaRPr/>
          </a:p>
        </p:txBody>
      </p:sp>
      <p:pic>
        <p:nvPicPr>
          <p:cNvPr id="12" name="Image 1" descr="preencoded.png"/>
          <p:cNvPicPr>
            <a:picLocks noChangeAspect="1"/>
          </p:cNvPicPr>
          <p:nvPr/>
        </p:nvPicPr>
        <p:blipFill>
          <a:blip r:embed="rId5"/>
          <a:stretch>
            <a:fillRect/>
          </a:stretch>
        </p:blipFill>
        <p:spPr>
          <a:xfrm>
            <a:off x="850392" y="2875788"/>
            <a:ext cx="237744" cy="237744"/>
          </a:xfrm>
          <a:prstGeom prst="rect">
            <a:avLst/>
          </a:prstGeom>
        </p:spPr>
      </p:pic>
      <p:sp>
        <p:nvSpPr>
          <p:cNvPr id="13" name="Text 9"/>
          <p:cNvSpPr/>
          <p:nvPr/>
        </p:nvSpPr>
        <p:spPr>
          <a:xfrm>
            <a:off x="1280160" y="2487168"/>
            <a:ext cx="4526280" cy="1014984"/>
          </a:xfrm>
          <a:prstGeom prst="rect">
            <a:avLst/>
          </a:prstGeom>
          <a:noFill/>
          <a:ln/>
        </p:spPr>
        <p:txBody>
          <a:bodyPr wrap="square" lIns="0" tIns="0" rIns="0" bIns="0" rtlCol="0" anchor="ctr"/>
          <a:lstStyle/>
          <a:p>
            <a:pPr marL="0" indent="0">
              <a:buNone/>
            </a:pPr>
            <a:r>
              <a:rPr lang="ko-KR" altLang="en-US" sz="1250" dirty="0"/>
              <a:t>플레이어 좌우 전환</a:t>
            </a:r>
            <a:r>
              <a:rPr lang="en-US" altLang="ko-KR" sz="1250" dirty="0"/>
              <a:t>(</a:t>
            </a:r>
            <a:r>
              <a:rPr lang="en-US" altLang="ko-KR" sz="1250" dirty="0" err="1"/>
              <a:t>localScale.x</a:t>
            </a:r>
            <a:r>
              <a:rPr lang="en-US" altLang="ko-KR" sz="1250" dirty="0"/>
              <a:t> </a:t>
            </a:r>
            <a:r>
              <a:rPr lang="ko-KR" altLang="en-US" sz="1250" dirty="0"/>
              <a:t>반전</a:t>
            </a:r>
            <a:r>
              <a:rPr lang="en-US" altLang="ko-KR" sz="1250" dirty="0"/>
              <a:t>) </a:t>
            </a:r>
            <a:r>
              <a:rPr lang="ko-KR" altLang="en-US" sz="1250" dirty="0"/>
              <a:t>시</a:t>
            </a:r>
            <a:r>
              <a:rPr lang="en-US" altLang="ko-KR" sz="1250" dirty="0"/>
              <a:t>, </a:t>
            </a:r>
            <a:r>
              <a:rPr lang="ko-KR" altLang="en-US" sz="1250" dirty="0"/>
              <a:t>자식으로 연결된 메인 카메라도 함께 반전되며 </a:t>
            </a:r>
            <a:r>
              <a:rPr lang="ko-KR" altLang="en-US" sz="1250" dirty="0" err="1"/>
              <a:t>뷰포트가</a:t>
            </a:r>
            <a:r>
              <a:rPr lang="ko-KR" altLang="en-US" sz="1250" dirty="0"/>
              <a:t> 좌우 끝으로 요동침</a:t>
            </a:r>
            <a:endParaRPr lang="en-US" sz="1250" dirty="0"/>
          </a:p>
        </p:txBody>
      </p:sp>
      <p:sp>
        <p:nvSpPr>
          <p:cNvPr id="14" name="Shape 10"/>
          <p:cNvSpPr/>
          <p:nvPr/>
        </p:nvSpPr>
        <p:spPr>
          <a:xfrm>
            <a:off x="6217920" y="2377440"/>
            <a:ext cx="5394960" cy="1234440"/>
          </a:xfrm>
          <a:prstGeom prst="roundRect">
            <a:avLst>
              <a:gd name="adj" fmla="val 5926"/>
            </a:avLst>
          </a:prstGeom>
          <a:solidFill>
            <a:srgbClr val="E9F4F3"/>
          </a:solidFill>
          <a:ln w="12700">
            <a:solidFill>
              <a:srgbClr val="E2E6EC"/>
            </a:solidFill>
            <a:prstDash val="solid"/>
          </a:ln>
        </p:spPr>
        <p:txBody>
          <a:bodyPr/>
          <a:lstStyle/>
          <a:p>
            <a:endParaRPr/>
          </a:p>
        </p:txBody>
      </p:sp>
      <p:sp>
        <p:nvSpPr>
          <p:cNvPr id="15" name="Shape 11"/>
          <p:cNvSpPr/>
          <p:nvPr/>
        </p:nvSpPr>
        <p:spPr>
          <a:xfrm>
            <a:off x="6446520" y="2802636"/>
            <a:ext cx="384048" cy="384048"/>
          </a:xfrm>
          <a:prstGeom prst="ellipse">
            <a:avLst/>
          </a:prstGeom>
          <a:solidFill>
            <a:srgbClr val="FFFFFF"/>
          </a:solidFill>
          <a:ln/>
        </p:spPr>
        <p:txBody>
          <a:bodyPr/>
          <a:lstStyle/>
          <a:p>
            <a:endParaRPr/>
          </a:p>
        </p:txBody>
      </p:sp>
      <p:pic>
        <p:nvPicPr>
          <p:cNvPr id="16" name="Image 2" descr="preencoded.png"/>
          <p:cNvPicPr>
            <a:picLocks noChangeAspect="1"/>
          </p:cNvPicPr>
          <p:nvPr/>
        </p:nvPicPr>
        <p:blipFill>
          <a:blip r:embed="rId6"/>
          <a:stretch>
            <a:fillRect/>
          </a:stretch>
        </p:blipFill>
        <p:spPr>
          <a:xfrm>
            <a:off x="6519672" y="2875788"/>
            <a:ext cx="237744" cy="237744"/>
          </a:xfrm>
          <a:prstGeom prst="rect">
            <a:avLst/>
          </a:prstGeom>
        </p:spPr>
      </p:pic>
      <p:sp>
        <p:nvSpPr>
          <p:cNvPr id="17" name="Text 12"/>
          <p:cNvSpPr/>
          <p:nvPr/>
        </p:nvSpPr>
        <p:spPr>
          <a:xfrm>
            <a:off x="6949440" y="2487168"/>
            <a:ext cx="4526280" cy="1014984"/>
          </a:xfrm>
          <a:prstGeom prst="rect">
            <a:avLst/>
          </a:prstGeom>
          <a:noFill/>
          <a:ln/>
        </p:spPr>
        <p:txBody>
          <a:bodyPr wrap="square" lIns="0" tIns="0" rIns="0" bIns="0" rtlCol="0" anchor="ctr"/>
          <a:lstStyle/>
          <a:p>
            <a:pPr marL="0" indent="0">
              <a:buNone/>
            </a:pPr>
            <a:r>
              <a:rPr lang="ko-KR" altLang="en-US" sz="1250" dirty="0"/>
              <a:t>카메라의 자식 관계를 즉시 해제하고</a:t>
            </a:r>
            <a:r>
              <a:rPr lang="en-US" altLang="ko-KR" sz="1250" dirty="0"/>
              <a:t>, Lerp </a:t>
            </a:r>
            <a:r>
              <a:rPr lang="ko-KR" altLang="en-US" sz="1250" dirty="0"/>
              <a:t>기반의 독립 카메라 추적 스크립트</a:t>
            </a:r>
            <a:r>
              <a:rPr lang="en-US" altLang="ko-KR" sz="1250" dirty="0"/>
              <a:t>(</a:t>
            </a:r>
            <a:r>
              <a:rPr lang="en-US" altLang="ko-KR" sz="1250" dirty="0" err="1"/>
              <a:t>CameraFollow.cs</a:t>
            </a:r>
            <a:r>
              <a:rPr lang="en-US" altLang="ko-KR" sz="1250" dirty="0"/>
              <a:t>)</a:t>
            </a:r>
            <a:r>
              <a:rPr lang="ko-KR" altLang="en-US" sz="1250" dirty="0"/>
              <a:t>를 작성</a:t>
            </a:r>
            <a:r>
              <a:rPr lang="en-US" altLang="ko-KR" sz="1250" dirty="0"/>
              <a:t>. </a:t>
            </a:r>
          </a:p>
          <a:p>
            <a:pPr marL="0" indent="0">
              <a:buNone/>
            </a:pPr>
            <a:endParaRPr lang="en-US" altLang="ko-KR" sz="1250" dirty="0"/>
          </a:p>
          <a:p>
            <a:pPr marL="0" indent="0">
              <a:buNone/>
            </a:pPr>
            <a:r>
              <a:rPr lang="en-US" altLang="ko-KR" sz="1250" dirty="0"/>
              <a:t>Y</a:t>
            </a:r>
            <a:r>
              <a:rPr lang="ko-KR" altLang="en-US" sz="1250" dirty="0"/>
              <a:t>축 오프셋을 </a:t>
            </a:r>
            <a:r>
              <a:rPr lang="en-US" altLang="ko-KR" sz="1250" dirty="0"/>
              <a:t>1.5</a:t>
            </a:r>
            <a:r>
              <a:rPr lang="ko-KR" altLang="en-US" sz="1250" dirty="0"/>
              <a:t>로 설정하여 캐릭터의 위치가 화면 중앙보다 약간 하단에 배치되도록 하고</a:t>
            </a:r>
            <a:r>
              <a:rPr lang="en-US" altLang="ko-KR" sz="1250" dirty="0"/>
              <a:t>, </a:t>
            </a:r>
            <a:r>
              <a:rPr lang="ko-KR" altLang="en-US" sz="1250" dirty="0" err="1"/>
              <a:t>윗시야를</a:t>
            </a:r>
            <a:r>
              <a:rPr lang="ko-KR" altLang="en-US" sz="1250" dirty="0"/>
              <a:t> 넓게 확보하여 화면이 어색하지 않도록 수정</a:t>
            </a:r>
            <a:endParaRPr lang="en-US" sz="1250" dirty="0"/>
          </a:p>
        </p:txBody>
      </p:sp>
      <p:sp>
        <p:nvSpPr>
          <p:cNvPr id="18" name="Shape 13"/>
          <p:cNvSpPr/>
          <p:nvPr/>
        </p:nvSpPr>
        <p:spPr>
          <a:xfrm>
            <a:off x="548640" y="3794760"/>
            <a:ext cx="5394960" cy="1234440"/>
          </a:xfrm>
          <a:prstGeom prst="roundRect">
            <a:avLst>
              <a:gd name="adj" fmla="val 5926"/>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19" name="Shape 14"/>
          <p:cNvSpPr/>
          <p:nvPr/>
        </p:nvSpPr>
        <p:spPr>
          <a:xfrm>
            <a:off x="777240" y="4219956"/>
            <a:ext cx="384048" cy="384048"/>
          </a:xfrm>
          <a:prstGeom prst="ellipse">
            <a:avLst/>
          </a:prstGeom>
          <a:solidFill>
            <a:srgbClr val="E9F4F3"/>
          </a:solidFill>
          <a:ln/>
        </p:spPr>
        <p:txBody>
          <a:bodyPr/>
          <a:lstStyle/>
          <a:p>
            <a:endParaRPr/>
          </a:p>
        </p:txBody>
      </p:sp>
      <p:pic>
        <p:nvPicPr>
          <p:cNvPr id="20" name="Image 3" descr="preencoded.png"/>
          <p:cNvPicPr>
            <a:picLocks noChangeAspect="1"/>
          </p:cNvPicPr>
          <p:nvPr/>
        </p:nvPicPr>
        <p:blipFill>
          <a:blip r:embed="rId5"/>
          <a:stretch>
            <a:fillRect/>
          </a:stretch>
        </p:blipFill>
        <p:spPr>
          <a:xfrm>
            <a:off x="850392" y="4293108"/>
            <a:ext cx="237744" cy="237744"/>
          </a:xfrm>
          <a:prstGeom prst="rect">
            <a:avLst/>
          </a:prstGeom>
        </p:spPr>
      </p:pic>
      <p:sp>
        <p:nvSpPr>
          <p:cNvPr id="21" name="Text 15"/>
          <p:cNvSpPr/>
          <p:nvPr/>
        </p:nvSpPr>
        <p:spPr>
          <a:xfrm>
            <a:off x="1280160" y="3904488"/>
            <a:ext cx="4526280" cy="1014984"/>
          </a:xfrm>
          <a:prstGeom prst="rect">
            <a:avLst/>
          </a:prstGeom>
          <a:noFill/>
          <a:ln/>
        </p:spPr>
        <p:txBody>
          <a:bodyPr wrap="square" lIns="0" tIns="0" rIns="0" bIns="0" rtlCol="0" anchor="ctr"/>
          <a:lstStyle/>
          <a:p>
            <a:pPr marL="0" indent="0">
              <a:buNone/>
            </a:pPr>
            <a:r>
              <a:rPr sz="1250" dirty="0" err="1"/>
              <a:t>비동기</a:t>
            </a:r>
            <a:r>
              <a:rPr sz="1250" dirty="0"/>
              <a:t>(</a:t>
            </a:r>
            <a:r>
              <a:rPr sz="1250" dirty="0" err="1"/>
              <a:t>BackgroundTasks</a:t>
            </a:r>
            <a:r>
              <a:rPr sz="1250" dirty="0"/>
              <a:t>) </a:t>
            </a:r>
            <a:r>
              <a:rPr sz="1250" dirty="0" err="1"/>
              <a:t>방식을</a:t>
            </a:r>
            <a:r>
              <a:rPr sz="1250" dirty="0"/>
              <a:t> </a:t>
            </a:r>
            <a:r>
              <a:rPr sz="1250" dirty="0" err="1"/>
              <a:t>써도</a:t>
            </a:r>
            <a:r>
              <a:rPr sz="1250" dirty="0"/>
              <a:t>, </a:t>
            </a:r>
            <a:r>
              <a:rPr sz="1250" dirty="0" err="1"/>
              <a:t>플레이어가</a:t>
            </a:r>
            <a:r>
              <a:rPr sz="1250" dirty="0"/>
              <a:t> </a:t>
            </a:r>
            <a:r>
              <a:rPr sz="1250" dirty="0" err="1"/>
              <a:t>죽자마자</a:t>
            </a:r>
            <a:r>
              <a:rPr sz="1250" dirty="0"/>
              <a:t> </a:t>
            </a:r>
            <a:endParaRPr lang="en-US" sz="1250" dirty="0"/>
          </a:p>
          <a:p>
            <a:pPr marL="0" indent="0">
              <a:buNone/>
            </a:pPr>
            <a:r>
              <a:rPr sz="1250" dirty="0" err="1"/>
              <a:t>빠르게</a:t>
            </a:r>
            <a:r>
              <a:rPr sz="1250" dirty="0"/>
              <a:t> </a:t>
            </a:r>
            <a:r>
              <a:rPr sz="1250" dirty="0" err="1"/>
              <a:t>부활해</a:t>
            </a:r>
            <a:r>
              <a:rPr sz="1250" dirty="0"/>
              <a:t> </a:t>
            </a:r>
            <a:r>
              <a:rPr sz="1250" dirty="0" err="1"/>
              <a:t>말을</a:t>
            </a:r>
            <a:r>
              <a:rPr sz="1250" dirty="0"/>
              <a:t> </a:t>
            </a:r>
            <a:r>
              <a:rPr sz="1250" dirty="0" err="1"/>
              <a:t>걸면</a:t>
            </a:r>
            <a:r>
              <a:rPr sz="1250" dirty="0"/>
              <a:t> </a:t>
            </a:r>
            <a:r>
              <a:rPr lang="ko-KR" altLang="en-US" sz="1250" dirty="0"/>
              <a:t>예외사항이 </a:t>
            </a:r>
            <a:r>
              <a:rPr sz="1250" dirty="0" err="1"/>
              <a:t>발생하여</a:t>
            </a:r>
            <a:r>
              <a:rPr sz="1250" dirty="0"/>
              <a:t> </a:t>
            </a:r>
            <a:endParaRPr lang="en-US" sz="1250" dirty="0"/>
          </a:p>
          <a:p>
            <a:pPr marL="0" indent="0">
              <a:buNone/>
            </a:pPr>
            <a:r>
              <a:rPr sz="1250" dirty="0" err="1"/>
              <a:t>대화</a:t>
            </a:r>
            <a:r>
              <a:rPr sz="1250" dirty="0"/>
              <a:t> 시 14.7초의 </a:t>
            </a:r>
            <a:r>
              <a:rPr lang="en-US" sz="1250" dirty="0"/>
              <a:t> </a:t>
            </a:r>
            <a:r>
              <a:rPr sz="1250" dirty="0"/>
              <a:t>렉</a:t>
            </a:r>
            <a:r>
              <a:rPr lang="ko-KR" altLang="en-US" sz="1250" dirty="0"/>
              <a:t>발생</a:t>
            </a:r>
            <a:endParaRPr lang="en-US" sz="1250" dirty="0"/>
          </a:p>
        </p:txBody>
      </p:sp>
      <p:sp>
        <p:nvSpPr>
          <p:cNvPr id="22" name="Shape 16"/>
          <p:cNvSpPr/>
          <p:nvPr/>
        </p:nvSpPr>
        <p:spPr>
          <a:xfrm>
            <a:off x="6217920" y="3794760"/>
            <a:ext cx="5394960" cy="1234440"/>
          </a:xfrm>
          <a:prstGeom prst="roundRect">
            <a:avLst>
              <a:gd name="adj" fmla="val 5926"/>
            </a:avLst>
          </a:prstGeom>
          <a:solidFill>
            <a:srgbClr val="E9F4F3"/>
          </a:solidFill>
          <a:ln w="12700">
            <a:solidFill>
              <a:srgbClr val="E2E6EC"/>
            </a:solidFill>
            <a:prstDash val="solid"/>
          </a:ln>
        </p:spPr>
        <p:txBody>
          <a:bodyPr/>
          <a:lstStyle/>
          <a:p>
            <a:endParaRPr/>
          </a:p>
        </p:txBody>
      </p:sp>
      <p:sp>
        <p:nvSpPr>
          <p:cNvPr id="23" name="Shape 17"/>
          <p:cNvSpPr/>
          <p:nvPr/>
        </p:nvSpPr>
        <p:spPr>
          <a:xfrm>
            <a:off x="6446520" y="4219956"/>
            <a:ext cx="384048" cy="384048"/>
          </a:xfrm>
          <a:prstGeom prst="ellipse">
            <a:avLst/>
          </a:prstGeom>
          <a:solidFill>
            <a:srgbClr val="FFFFFF"/>
          </a:solidFill>
          <a:ln/>
        </p:spPr>
        <p:txBody>
          <a:bodyPr/>
          <a:lstStyle/>
          <a:p>
            <a:endParaRPr/>
          </a:p>
        </p:txBody>
      </p:sp>
      <p:pic>
        <p:nvPicPr>
          <p:cNvPr id="24" name="Image 4" descr="preencoded.png"/>
          <p:cNvPicPr>
            <a:picLocks noChangeAspect="1"/>
          </p:cNvPicPr>
          <p:nvPr/>
        </p:nvPicPr>
        <p:blipFill>
          <a:blip r:embed="rId6"/>
          <a:stretch>
            <a:fillRect/>
          </a:stretch>
        </p:blipFill>
        <p:spPr>
          <a:xfrm>
            <a:off x="6519672" y="4293108"/>
            <a:ext cx="237744" cy="237744"/>
          </a:xfrm>
          <a:prstGeom prst="rect">
            <a:avLst/>
          </a:prstGeom>
        </p:spPr>
      </p:pic>
      <p:sp>
        <p:nvSpPr>
          <p:cNvPr id="25" name="Text 18"/>
          <p:cNvSpPr/>
          <p:nvPr/>
        </p:nvSpPr>
        <p:spPr>
          <a:xfrm>
            <a:off x="6949440" y="3904488"/>
            <a:ext cx="4526280" cy="1014984"/>
          </a:xfrm>
          <a:prstGeom prst="rect">
            <a:avLst/>
          </a:prstGeom>
          <a:noFill/>
          <a:ln/>
        </p:spPr>
        <p:txBody>
          <a:bodyPr wrap="square" lIns="0" tIns="0" rIns="0" bIns="0" rtlCol="0" anchor="ctr"/>
          <a:lstStyle/>
          <a:p>
            <a:pPr marL="0" indent="0">
              <a:buNone/>
            </a:pPr>
            <a:r>
              <a:rPr sz="1250" dirty="0" err="1"/>
              <a:t>사망</a:t>
            </a:r>
            <a:r>
              <a:rPr sz="1250" dirty="0"/>
              <a:t> </a:t>
            </a:r>
            <a:r>
              <a:rPr sz="1250" dirty="0" err="1"/>
              <a:t>전송</a:t>
            </a:r>
            <a:r>
              <a:rPr sz="1250" dirty="0"/>
              <a:t>(POST /death) API </a:t>
            </a:r>
            <a:r>
              <a:rPr sz="1250" dirty="0" err="1"/>
              <a:t>호출</a:t>
            </a:r>
            <a:r>
              <a:rPr sz="1250" dirty="0"/>
              <a:t> </a:t>
            </a:r>
            <a:r>
              <a:rPr sz="1250" dirty="0" err="1"/>
              <a:t>단계에서</a:t>
            </a:r>
            <a:r>
              <a:rPr sz="1250" dirty="0"/>
              <a:t> AI </a:t>
            </a:r>
            <a:r>
              <a:rPr sz="1250" dirty="0" err="1"/>
              <a:t>대사</a:t>
            </a:r>
            <a:r>
              <a:rPr sz="1250" dirty="0"/>
              <a:t> </a:t>
            </a:r>
            <a:r>
              <a:rPr sz="1250" dirty="0" err="1"/>
              <a:t>사전</a:t>
            </a:r>
            <a:r>
              <a:rPr sz="1250" dirty="0"/>
              <a:t> </a:t>
            </a:r>
            <a:r>
              <a:rPr sz="1250" dirty="0" err="1"/>
              <a:t>생성</a:t>
            </a:r>
            <a:r>
              <a:rPr sz="1250" dirty="0"/>
              <a:t> 및 </a:t>
            </a:r>
            <a:endParaRPr lang="en-US" sz="1250" dirty="0"/>
          </a:p>
          <a:p>
            <a:pPr marL="0" indent="0">
              <a:buNone/>
            </a:pPr>
            <a:r>
              <a:rPr sz="1250" dirty="0" err="1"/>
              <a:t>캐싱을</a:t>
            </a:r>
            <a:r>
              <a:rPr sz="1250" dirty="0"/>
              <a:t> </a:t>
            </a:r>
            <a:r>
              <a:rPr lang="ko-KR" altLang="en-US" sz="1250" dirty="0"/>
              <a:t>비</a:t>
            </a:r>
            <a:r>
              <a:rPr sz="1250" dirty="0" err="1"/>
              <a:t>동기로</a:t>
            </a:r>
            <a:r>
              <a:rPr sz="1250" dirty="0"/>
              <a:t> </a:t>
            </a:r>
            <a:r>
              <a:rPr sz="1250" dirty="0" err="1"/>
              <a:t>끝낸</a:t>
            </a:r>
            <a:r>
              <a:rPr sz="1250" dirty="0"/>
              <a:t> 후 </a:t>
            </a:r>
            <a:r>
              <a:rPr lang="en-US" sz="1250" dirty="0" err="1"/>
              <a:t>Unity</a:t>
            </a:r>
            <a:r>
              <a:rPr sz="1250" dirty="0" err="1"/>
              <a:t>에</a:t>
            </a:r>
            <a:r>
              <a:rPr sz="1250" dirty="0"/>
              <a:t> </a:t>
            </a:r>
            <a:r>
              <a:rPr sz="1250" dirty="0" err="1"/>
              <a:t>응답을</a:t>
            </a:r>
            <a:r>
              <a:rPr sz="1250" dirty="0"/>
              <a:t> </a:t>
            </a:r>
            <a:r>
              <a:rPr sz="1250" dirty="0" err="1"/>
              <a:t>주도록</a:t>
            </a:r>
            <a:r>
              <a:rPr sz="1250" dirty="0"/>
              <a:t> </a:t>
            </a:r>
            <a:r>
              <a:rPr sz="1250" dirty="0" err="1"/>
              <a:t>수정</a:t>
            </a:r>
            <a:endParaRPr lang="en-US" sz="1250" dirty="0"/>
          </a:p>
          <a:p>
            <a:pPr marL="0" indent="0">
              <a:buNone/>
            </a:pPr>
            <a:endParaRPr lang="en-US" sz="1250" dirty="0"/>
          </a:p>
          <a:p>
            <a:pPr marL="0" indent="0">
              <a:buNone/>
            </a:pPr>
            <a:r>
              <a:rPr sz="1250" dirty="0" err="1"/>
              <a:t>지연은</a:t>
            </a:r>
            <a:r>
              <a:rPr sz="1250" dirty="0"/>
              <a:t> </a:t>
            </a:r>
            <a:r>
              <a:rPr sz="1250" dirty="0" err="1"/>
              <a:t>누워있는</a:t>
            </a:r>
            <a:r>
              <a:rPr sz="1250" dirty="0"/>
              <a:t> </a:t>
            </a:r>
            <a:r>
              <a:rPr sz="1250" dirty="0" err="1"/>
              <a:t>사망</a:t>
            </a:r>
            <a:r>
              <a:rPr sz="1250" dirty="0"/>
              <a:t> </a:t>
            </a:r>
            <a:r>
              <a:rPr sz="1250" dirty="0" err="1"/>
              <a:t>연출</a:t>
            </a:r>
            <a:r>
              <a:rPr sz="1250" dirty="0"/>
              <a:t> </a:t>
            </a:r>
            <a:r>
              <a:rPr sz="1250" dirty="0" err="1"/>
              <a:t>시간과</a:t>
            </a:r>
            <a:r>
              <a:rPr sz="1250" dirty="0"/>
              <a:t> </a:t>
            </a:r>
            <a:r>
              <a:rPr sz="1250" dirty="0" err="1"/>
              <a:t>맞물려</a:t>
            </a:r>
            <a:r>
              <a:rPr sz="1250" dirty="0"/>
              <a:t> </a:t>
            </a:r>
            <a:r>
              <a:rPr sz="1250" dirty="0" err="1"/>
              <a:t>상쇄되고</a:t>
            </a:r>
            <a:r>
              <a:rPr sz="1250" dirty="0"/>
              <a:t>, </a:t>
            </a:r>
            <a:r>
              <a:rPr sz="1250" dirty="0" err="1"/>
              <a:t>대화</a:t>
            </a:r>
            <a:r>
              <a:rPr sz="1250" dirty="0"/>
              <a:t> </a:t>
            </a:r>
            <a:r>
              <a:rPr sz="1250" dirty="0" err="1"/>
              <a:t>시에는</a:t>
            </a:r>
            <a:r>
              <a:rPr sz="1250" dirty="0"/>
              <a:t> </a:t>
            </a:r>
            <a:r>
              <a:rPr sz="1250" dirty="0" err="1"/>
              <a:t>캐시</a:t>
            </a:r>
            <a:r>
              <a:rPr sz="1250" dirty="0"/>
              <a:t> </a:t>
            </a:r>
            <a:r>
              <a:rPr sz="1250" dirty="0" err="1"/>
              <a:t>조회로</a:t>
            </a:r>
            <a:r>
              <a:rPr sz="1250" dirty="0"/>
              <a:t> </a:t>
            </a:r>
            <a:r>
              <a:rPr lang="en-US" altLang="ko-KR" sz="1250" dirty="0"/>
              <a:t>1</a:t>
            </a:r>
            <a:r>
              <a:rPr lang="ko-KR" altLang="en-US" sz="1250" dirty="0"/>
              <a:t>초 이내에 </a:t>
            </a:r>
            <a:r>
              <a:rPr sz="1250" dirty="0" err="1"/>
              <a:t>대사가</a:t>
            </a:r>
            <a:r>
              <a:rPr sz="1250" dirty="0"/>
              <a:t> </a:t>
            </a:r>
            <a:r>
              <a:rPr lang="ko-KR" altLang="en-US" sz="1250" dirty="0"/>
              <a:t>출력됨</a:t>
            </a:r>
            <a:endParaRPr lang="en-US" sz="1250" dirty="0"/>
          </a:p>
        </p:txBody>
      </p:sp>
      <p:sp>
        <p:nvSpPr>
          <p:cNvPr id="26" name="Shape 19"/>
          <p:cNvSpPr/>
          <p:nvPr/>
        </p:nvSpPr>
        <p:spPr>
          <a:xfrm>
            <a:off x="548640" y="5212080"/>
            <a:ext cx="5394960" cy="1234440"/>
          </a:xfrm>
          <a:prstGeom prst="roundRect">
            <a:avLst>
              <a:gd name="adj" fmla="val 5926"/>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27" name="Shape 20"/>
          <p:cNvSpPr/>
          <p:nvPr/>
        </p:nvSpPr>
        <p:spPr>
          <a:xfrm>
            <a:off x="777240" y="5637276"/>
            <a:ext cx="384048" cy="384048"/>
          </a:xfrm>
          <a:prstGeom prst="ellipse">
            <a:avLst/>
          </a:prstGeom>
          <a:solidFill>
            <a:srgbClr val="E9F4F3"/>
          </a:solidFill>
          <a:ln/>
        </p:spPr>
        <p:txBody>
          <a:bodyPr/>
          <a:lstStyle/>
          <a:p>
            <a:endParaRPr/>
          </a:p>
        </p:txBody>
      </p:sp>
      <p:pic>
        <p:nvPicPr>
          <p:cNvPr id="28" name="Image 5" descr="preencoded.png"/>
          <p:cNvPicPr>
            <a:picLocks noChangeAspect="1"/>
          </p:cNvPicPr>
          <p:nvPr/>
        </p:nvPicPr>
        <p:blipFill>
          <a:blip r:embed="rId5"/>
          <a:stretch>
            <a:fillRect/>
          </a:stretch>
        </p:blipFill>
        <p:spPr>
          <a:xfrm>
            <a:off x="850392" y="5710428"/>
            <a:ext cx="237744" cy="237744"/>
          </a:xfrm>
          <a:prstGeom prst="rect">
            <a:avLst/>
          </a:prstGeom>
        </p:spPr>
      </p:pic>
      <p:sp>
        <p:nvSpPr>
          <p:cNvPr id="29" name="Text 21"/>
          <p:cNvSpPr/>
          <p:nvPr/>
        </p:nvSpPr>
        <p:spPr>
          <a:xfrm>
            <a:off x="1280160" y="5321808"/>
            <a:ext cx="4526280" cy="1014984"/>
          </a:xfrm>
          <a:prstGeom prst="rect">
            <a:avLst/>
          </a:prstGeom>
          <a:noFill/>
          <a:ln/>
        </p:spPr>
        <p:txBody>
          <a:bodyPr wrap="square" lIns="0" tIns="0" rIns="0" bIns="0" rtlCol="0" anchor="ctr"/>
          <a:lstStyle/>
          <a:p>
            <a:pPr marL="0" indent="0">
              <a:buNone/>
            </a:pPr>
            <a:r>
              <a:rPr sz="1250" dirty="0"/>
              <a:t>DB </a:t>
            </a:r>
            <a:r>
              <a:rPr sz="1250" dirty="0" err="1"/>
              <a:t>초기화</a:t>
            </a:r>
            <a:r>
              <a:rPr sz="1250" dirty="0"/>
              <a:t> 후 </a:t>
            </a:r>
            <a:r>
              <a:rPr sz="1250" dirty="0" err="1"/>
              <a:t>데이터는</a:t>
            </a:r>
            <a:r>
              <a:rPr sz="1250" dirty="0"/>
              <a:t> </a:t>
            </a:r>
            <a:r>
              <a:rPr sz="1250" dirty="0" err="1"/>
              <a:t>삭제되었으나</a:t>
            </a:r>
            <a:endParaRPr lang="en-US" sz="1250" dirty="0"/>
          </a:p>
          <a:p>
            <a:pPr marL="0" indent="0">
              <a:buNone/>
            </a:pPr>
            <a:r>
              <a:rPr sz="1250" dirty="0"/>
              <a:t> </a:t>
            </a:r>
            <a:r>
              <a:rPr sz="1250" dirty="0" err="1"/>
              <a:t>auto_increment</a:t>
            </a:r>
            <a:r>
              <a:rPr sz="1250" dirty="0"/>
              <a:t> ID </a:t>
            </a:r>
            <a:r>
              <a:rPr sz="1250" dirty="0" err="1"/>
              <a:t>값이</a:t>
            </a:r>
            <a:r>
              <a:rPr sz="1250" dirty="0"/>
              <a:t> 1부터 </a:t>
            </a:r>
            <a:r>
              <a:rPr sz="1250" dirty="0" err="1"/>
              <a:t>시작하지</a:t>
            </a:r>
            <a:r>
              <a:rPr sz="1250" dirty="0"/>
              <a:t> </a:t>
            </a:r>
            <a:r>
              <a:rPr sz="1250" dirty="0" err="1"/>
              <a:t>않고</a:t>
            </a:r>
            <a:r>
              <a:rPr sz="1250" dirty="0"/>
              <a:t> </a:t>
            </a:r>
            <a:endParaRPr lang="en-US" sz="1250" dirty="0"/>
          </a:p>
          <a:p>
            <a:pPr marL="0" indent="0">
              <a:buNone/>
            </a:pPr>
            <a:r>
              <a:rPr lang="ko-KR" altLang="en-US" sz="1250" dirty="0"/>
              <a:t>계속 </a:t>
            </a:r>
            <a:r>
              <a:rPr sz="1250" dirty="0" err="1"/>
              <a:t>누적되어</a:t>
            </a:r>
            <a:r>
              <a:rPr sz="1250" dirty="0"/>
              <a:t> </a:t>
            </a:r>
            <a:r>
              <a:rPr sz="1250" dirty="0" err="1"/>
              <a:t>세대수</a:t>
            </a:r>
            <a:r>
              <a:rPr sz="1250" dirty="0"/>
              <a:t> </a:t>
            </a:r>
            <a:r>
              <a:rPr sz="1250" dirty="0" err="1"/>
              <a:t>카운팅이</a:t>
            </a:r>
            <a:r>
              <a:rPr sz="1250" dirty="0"/>
              <a:t> </a:t>
            </a:r>
            <a:r>
              <a:rPr sz="1250" dirty="0" err="1"/>
              <a:t>깨짐</a:t>
            </a:r>
            <a:r>
              <a:rPr sz="1250" dirty="0"/>
              <a:t>.</a:t>
            </a:r>
            <a:endParaRPr lang="en-US" sz="1250" dirty="0"/>
          </a:p>
        </p:txBody>
      </p:sp>
      <p:sp>
        <p:nvSpPr>
          <p:cNvPr id="30" name="Shape 22"/>
          <p:cNvSpPr/>
          <p:nvPr/>
        </p:nvSpPr>
        <p:spPr>
          <a:xfrm>
            <a:off x="6217920" y="5212080"/>
            <a:ext cx="5394960" cy="1234440"/>
          </a:xfrm>
          <a:prstGeom prst="roundRect">
            <a:avLst>
              <a:gd name="adj" fmla="val 5926"/>
            </a:avLst>
          </a:prstGeom>
          <a:solidFill>
            <a:srgbClr val="E9F4F3"/>
          </a:solidFill>
          <a:ln w="12700">
            <a:solidFill>
              <a:srgbClr val="E2E6EC"/>
            </a:solidFill>
            <a:prstDash val="solid"/>
          </a:ln>
        </p:spPr>
        <p:txBody>
          <a:bodyPr/>
          <a:lstStyle/>
          <a:p>
            <a:endParaRPr/>
          </a:p>
        </p:txBody>
      </p:sp>
      <p:sp>
        <p:nvSpPr>
          <p:cNvPr id="31" name="Shape 23"/>
          <p:cNvSpPr/>
          <p:nvPr/>
        </p:nvSpPr>
        <p:spPr>
          <a:xfrm>
            <a:off x="6446520" y="5637276"/>
            <a:ext cx="384048" cy="384048"/>
          </a:xfrm>
          <a:prstGeom prst="ellipse">
            <a:avLst/>
          </a:prstGeom>
          <a:solidFill>
            <a:srgbClr val="FFFFFF"/>
          </a:solidFill>
          <a:ln/>
        </p:spPr>
        <p:txBody>
          <a:bodyPr/>
          <a:lstStyle/>
          <a:p>
            <a:endParaRPr/>
          </a:p>
        </p:txBody>
      </p:sp>
      <p:pic>
        <p:nvPicPr>
          <p:cNvPr id="32" name="Image 6" descr="preencoded.png"/>
          <p:cNvPicPr>
            <a:picLocks noChangeAspect="1"/>
          </p:cNvPicPr>
          <p:nvPr/>
        </p:nvPicPr>
        <p:blipFill>
          <a:blip r:embed="rId6"/>
          <a:stretch>
            <a:fillRect/>
          </a:stretch>
        </p:blipFill>
        <p:spPr>
          <a:xfrm>
            <a:off x="6519672" y="5710428"/>
            <a:ext cx="237744" cy="237744"/>
          </a:xfrm>
          <a:prstGeom prst="rect">
            <a:avLst/>
          </a:prstGeom>
        </p:spPr>
      </p:pic>
      <p:sp>
        <p:nvSpPr>
          <p:cNvPr id="33" name="Text 24"/>
          <p:cNvSpPr/>
          <p:nvPr/>
        </p:nvSpPr>
        <p:spPr>
          <a:xfrm>
            <a:off x="6949440" y="5321808"/>
            <a:ext cx="4526280" cy="1014984"/>
          </a:xfrm>
          <a:prstGeom prst="rect">
            <a:avLst/>
          </a:prstGeom>
          <a:noFill/>
          <a:ln/>
        </p:spPr>
        <p:txBody>
          <a:bodyPr wrap="square" lIns="0" tIns="0" rIns="0" bIns="0" rtlCol="0" anchor="ctr"/>
          <a:lstStyle/>
          <a:p>
            <a:pPr marL="0" indent="0">
              <a:buNone/>
            </a:pPr>
            <a:r>
              <a:rPr lang="en-US" altLang="ko-KR" sz="1250" dirty="0" err="1"/>
              <a:t>SQLAlchemy</a:t>
            </a:r>
            <a:r>
              <a:rPr lang="en-US" altLang="ko-KR" sz="1250" dirty="0"/>
              <a:t> text</a:t>
            </a:r>
            <a:r>
              <a:rPr lang="ko-KR" altLang="en-US" sz="1250" dirty="0"/>
              <a:t>를 활용해 </a:t>
            </a:r>
            <a:r>
              <a:rPr lang="ko-KR" altLang="en-US" sz="1250" dirty="0" err="1"/>
              <a:t>외래키</a:t>
            </a:r>
            <a:r>
              <a:rPr lang="ko-KR" altLang="en-US" sz="1250" dirty="0"/>
              <a:t> 제약조건을 잠시 우회하고</a:t>
            </a:r>
            <a:r>
              <a:rPr lang="en-US" altLang="ko-KR" sz="1250" dirty="0"/>
              <a:t>, TRUNCATE TABLE </a:t>
            </a:r>
            <a:r>
              <a:rPr lang="ko-KR" altLang="en-US" sz="1250" dirty="0"/>
              <a:t>쿼리를 수행하여 </a:t>
            </a:r>
            <a:r>
              <a:rPr lang="en-US" altLang="ko-KR" sz="1250" dirty="0"/>
              <a:t>ID </a:t>
            </a:r>
            <a:r>
              <a:rPr lang="ko-KR" altLang="en-US" sz="1250" dirty="0"/>
              <a:t>자동 증가 시퀀스까지 </a:t>
            </a:r>
            <a:r>
              <a:rPr lang="en-US" altLang="ko-KR" sz="1250" dirty="0"/>
              <a:t>1</a:t>
            </a:r>
            <a:r>
              <a:rPr lang="ko-KR" altLang="en-US" sz="1250" dirty="0"/>
              <a:t>로 </a:t>
            </a:r>
          </a:p>
          <a:p>
            <a:pPr marL="0" indent="0">
              <a:buNone/>
            </a:pPr>
            <a:r>
              <a:rPr lang="ko-KR" altLang="en-US" sz="1250" dirty="0"/>
              <a:t>안전하게 초기화하는 </a:t>
            </a:r>
            <a:r>
              <a:rPr lang="en-US" altLang="ko-KR" sz="1250" dirty="0"/>
              <a:t>/</a:t>
            </a:r>
            <a:r>
              <a:rPr lang="en-US" altLang="ko-KR" sz="1250" dirty="0" err="1"/>
              <a:t>api</a:t>
            </a:r>
            <a:r>
              <a:rPr lang="en-US" altLang="ko-KR" sz="1250" dirty="0"/>
              <a:t>/game/reset API </a:t>
            </a:r>
            <a:r>
              <a:rPr lang="ko-KR" altLang="en-US" sz="1250" dirty="0" err="1"/>
              <a:t>엔드포인트</a:t>
            </a:r>
            <a:r>
              <a:rPr lang="ko-KR" altLang="en-US" sz="1250" dirty="0"/>
              <a:t> 구현</a:t>
            </a:r>
            <a:endParaRPr lang="en-US" sz="1250" dirty="0"/>
          </a:p>
        </p:txBody>
      </p:sp>
      <p:sp>
        <p:nvSpPr>
          <p:cNvPr id="34" name="Text 25"/>
          <p:cNvSpPr/>
          <p:nvPr/>
        </p:nvSpPr>
        <p:spPr>
          <a:xfrm>
            <a:off x="548640" y="6473952"/>
            <a:ext cx="5486400" cy="274320"/>
          </a:xfrm>
          <a:prstGeom prst="rect">
            <a:avLst/>
          </a:prstGeom>
          <a:noFill/>
          <a:ln/>
        </p:spPr>
        <p:txBody>
          <a:bodyPr wrap="square" lIns="0" tIns="0" rIns="0" bIns="0" rtlCol="0" anchor="ctr"/>
          <a:lstStyle/>
          <a:p>
            <a:pPr marL="0" indent="0" algn="l">
              <a:buNone/>
            </a:pPr>
            <a:r>
              <a:rPr lang="en-US" sz="900" dirty="0">
                <a:solidFill>
                  <a:srgbClr val="6B7686"/>
                </a:solidFill>
                <a:latin typeface="Calibri" pitchFamily="34" charset="0"/>
                <a:ea typeface="Calibri" pitchFamily="34" charset="-122"/>
                <a:cs typeface="Calibri" pitchFamily="34" charset="-120"/>
              </a:rPr>
              <a:t>개발 중 문제와 해결 과정</a:t>
            </a:r>
            <a:endParaRPr lang="en-US" sz="900" dirty="0"/>
          </a:p>
        </p:txBody>
      </p:sp>
      <p:sp>
        <p:nvSpPr>
          <p:cNvPr id="35" name="Text 26"/>
          <p:cNvSpPr/>
          <p:nvPr/>
        </p:nvSpPr>
        <p:spPr>
          <a:xfrm>
            <a:off x="11155680" y="6473952"/>
            <a:ext cx="457200" cy="274320"/>
          </a:xfrm>
          <a:prstGeom prst="rect">
            <a:avLst/>
          </a:prstGeom>
          <a:noFill/>
          <a:ln/>
        </p:spPr>
        <p:txBody>
          <a:bodyPr wrap="square" lIns="0" tIns="0" rIns="0" bIns="0" rtlCol="0" anchor="ctr"/>
          <a:lstStyle/>
          <a:p>
            <a:pPr marL="0" indent="0" algn="r">
              <a:buNone/>
            </a:pPr>
            <a:r>
              <a:rPr lang="en-US" sz="900" dirty="0">
                <a:solidFill>
                  <a:srgbClr val="6B7686"/>
                </a:solidFill>
                <a:latin typeface="Calibri" pitchFamily="34" charset="0"/>
                <a:ea typeface="Calibri" pitchFamily="34" charset="-122"/>
                <a:cs typeface="Calibri" pitchFamily="34" charset="-120"/>
              </a:rPr>
              <a:t>11</a:t>
            </a:r>
            <a:endParaRPr lang="en-US" sz="900" dirty="0"/>
          </a:p>
        </p:txBody>
      </p:sp>
    </p:spTree>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48640" y="502920"/>
            <a:ext cx="566928" cy="566928"/>
          </a:xfrm>
          <a:prstGeom prst="ellipse">
            <a:avLst/>
          </a:prstGeom>
          <a:solidFill>
            <a:srgbClr val="0E7C86"/>
          </a:solidFill>
          <a:ln/>
        </p:spPr>
        <p:txBody>
          <a:bodyPr/>
          <a:lstStyle/>
          <a:p>
            <a:endParaRPr/>
          </a:p>
        </p:txBody>
      </p:sp>
      <p:pic>
        <p:nvPicPr>
          <p:cNvPr id="3" name="Image 0" descr="preencoded.png"/>
          <p:cNvPicPr>
            <a:picLocks noChangeAspect="1"/>
          </p:cNvPicPr>
          <p:nvPr/>
        </p:nvPicPr>
        <p:blipFill>
          <a:blip r:embed="rId6"/>
          <a:stretch>
            <a:fillRect/>
          </a:stretch>
        </p:blipFill>
        <p:spPr>
          <a:xfrm>
            <a:off x="694944" y="649224"/>
            <a:ext cx="274320" cy="274320"/>
          </a:xfrm>
          <a:prstGeom prst="rect">
            <a:avLst/>
          </a:prstGeom>
        </p:spPr>
      </p:pic>
      <p:sp>
        <p:nvSpPr>
          <p:cNvPr id="4" name="Text 1"/>
          <p:cNvSpPr/>
          <p:nvPr/>
        </p:nvSpPr>
        <p:spPr>
          <a:xfrm>
            <a:off x="1280160" y="457200"/>
            <a:ext cx="7315200" cy="292608"/>
          </a:xfrm>
          <a:prstGeom prst="rect">
            <a:avLst/>
          </a:prstGeom>
          <a:noFill/>
          <a:ln/>
        </p:spPr>
        <p:txBody>
          <a:bodyPr wrap="square" lIns="0" tIns="0" rIns="0" bIns="0" rtlCol="0" anchor="ctr"/>
          <a:lstStyle/>
          <a:p>
            <a:pPr marL="0" indent="0">
              <a:buNone/>
            </a:pPr>
            <a:r>
              <a:rPr lang="en-US" sz="1200" b="1" kern="0" spc="200" dirty="0">
                <a:solidFill>
                  <a:srgbClr val="0E7C86"/>
                </a:solidFill>
                <a:latin typeface="Calibri" pitchFamily="34" charset="0"/>
                <a:ea typeface="Calibri" pitchFamily="34" charset="-122"/>
                <a:cs typeface="Calibri" pitchFamily="34" charset="-120"/>
              </a:rPr>
              <a:t>10  DEMO</a:t>
            </a:r>
            <a:endParaRPr lang="en-US" sz="1200" dirty="0"/>
          </a:p>
        </p:txBody>
      </p:sp>
      <p:sp>
        <p:nvSpPr>
          <p:cNvPr id="5" name="Text 2"/>
          <p:cNvSpPr/>
          <p:nvPr/>
        </p:nvSpPr>
        <p:spPr>
          <a:xfrm>
            <a:off x="1280160" y="713232"/>
            <a:ext cx="9601200" cy="502920"/>
          </a:xfrm>
          <a:prstGeom prst="rect">
            <a:avLst/>
          </a:prstGeom>
          <a:noFill/>
          <a:ln/>
        </p:spPr>
        <p:txBody>
          <a:bodyPr wrap="square" lIns="0" tIns="0" rIns="0" bIns="0" rtlCol="0" anchor="ctr"/>
          <a:lstStyle/>
          <a:p>
            <a:pPr marL="0" indent="0">
              <a:buNone/>
            </a:pPr>
            <a:r>
              <a:rPr lang="en-US" sz="3000" b="1" dirty="0">
                <a:solidFill>
                  <a:srgbClr val="0F1F3D"/>
                </a:solidFill>
                <a:latin typeface="Cambria" pitchFamily="34" charset="0"/>
                <a:ea typeface="Cambria" pitchFamily="34" charset="-122"/>
                <a:cs typeface="Cambria" pitchFamily="34" charset="-120"/>
              </a:rPr>
              <a:t>시연 (Demo)</a:t>
            </a:r>
            <a:endParaRPr lang="en-US" sz="3000" dirty="0"/>
          </a:p>
        </p:txBody>
      </p:sp>
      <p:sp>
        <p:nvSpPr>
          <p:cNvPr id="6" name="Shape 3"/>
          <p:cNvSpPr/>
          <p:nvPr/>
        </p:nvSpPr>
        <p:spPr>
          <a:xfrm>
            <a:off x="548640" y="1600200"/>
            <a:ext cx="6858000" cy="4434840"/>
          </a:xfrm>
          <a:prstGeom prst="roundRect">
            <a:avLst>
              <a:gd name="adj" fmla="val 1649"/>
            </a:avLst>
          </a:prstGeom>
          <a:solidFill>
            <a:srgbClr val="0F1F3D"/>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7" name="Shape 4"/>
          <p:cNvSpPr/>
          <p:nvPr/>
        </p:nvSpPr>
        <p:spPr>
          <a:xfrm>
            <a:off x="868680" y="1874520"/>
            <a:ext cx="6217920" cy="3886200"/>
          </a:xfrm>
          <a:prstGeom prst="roundRect">
            <a:avLst>
              <a:gd name="adj" fmla="val 1176"/>
            </a:avLst>
          </a:prstGeom>
          <a:solidFill>
            <a:srgbClr val="16305C"/>
          </a:solidFill>
          <a:ln w="12700">
            <a:solidFill>
              <a:srgbClr val="0E7C86"/>
            </a:solidFill>
            <a:prstDash val="solid"/>
          </a:ln>
        </p:spPr>
        <p:txBody>
          <a:bodyPr/>
          <a:lstStyle/>
          <a:p>
            <a:endParaRPr/>
          </a:p>
        </p:txBody>
      </p:sp>
      <p:sp>
        <p:nvSpPr>
          <p:cNvPr id="8" name="Shape 5"/>
          <p:cNvSpPr/>
          <p:nvPr/>
        </p:nvSpPr>
        <p:spPr>
          <a:xfrm>
            <a:off x="3611880" y="3246120"/>
            <a:ext cx="822960" cy="822960"/>
          </a:xfrm>
          <a:prstGeom prst="ellipse">
            <a:avLst/>
          </a:prstGeom>
          <a:solidFill>
            <a:srgbClr val="0E7C86"/>
          </a:solidFill>
          <a:ln/>
        </p:spPr>
        <p:txBody>
          <a:bodyPr/>
          <a:lstStyle/>
          <a:p>
            <a:endParaRPr/>
          </a:p>
        </p:txBody>
      </p:sp>
      <p:pic>
        <p:nvPicPr>
          <p:cNvPr id="9" name="Image 1" descr="preencoded.png"/>
          <p:cNvPicPr>
            <a:picLocks noChangeAspect="1"/>
          </p:cNvPicPr>
          <p:nvPr/>
        </p:nvPicPr>
        <p:blipFill>
          <a:blip r:embed="rId6"/>
          <a:stretch>
            <a:fillRect/>
          </a:stretch>
        </p:blipFill>
        <p:spPr>
          <a:xfrm>
            <a:off x="3794760" y="3429000"/>
            <a:ext cx="457200" cy="457200"/>
          </a:xfrm>
          <a:prstGeom prst="rect">
            <a:avLst/>
          </a:prstGeom>
        </p:spPr>
      </p:pic>
      <p:sp>
        <p:nvSpPr>
          <p:cNvPr id="10" name="Text 6"/>
          <p:cNvSpPr/>
          <p:nvPr/>
        </p:nvSpPr>
        <p:spPr>
          <a:xfrm>
            <a:off x="1188720" y="4206240"/>
            <a:ext cx="5577840" cy="457200"/>
          </a:xfrm>
          <a:prstGeom prst="rect">
            <a:avLst/>
          </a:prstGeom>
          <a:noFill/>
          <a:ln/>
        </p:spPr>
        <p:txBody>
          <a:bodyPr wrap="square" lIns="0" tIns="0" rIns="0" bIns="0" rtlCol="0" anchor="ctr"/>
          <a:lstStyle/>
          <a:p>
            <a:pPr marL="0" indent="0" algn="ctr">
              <a:buNone/>
            </a:pPr>
            <a:r>
              <a:rPr lang="ko-KR" altLang="en-US" sz="1300" dirty="0">
                <a:solidFill>
                  <a:schemeClr val="tx2">
                    <a:lumMod val="60000"/>
                    <a:lumOff val="40000"/>
                  </a:schemeClr>
                </a:solidFill>
              </a:rPr>
              <a:t>데모 화면 캡처 또는 영상을 이 영역에 삽입하세요</a:t>
            </a:r>
            <a:endParaRPr lang="en-US" sz="1300" dirty="0">
              <a:solidFill>
                <a:schemeClr val="tx2">
                  <a:lumMod val="60000"/>
                  <a:lumOff val="40000"/>
                </a:schemeClr>
              </a:solidFill>
            </a:endParaRPr>
          </a:p>
        </p:txBody>
      </p:sp>
      <p:sp>
        <p:nvSpPr>
          <p:cNvPr id="11" name="Shape 7"/>
          <p:cNvSpPr/>
          <p:nvPr/>
        </p:nvSpPr>
        <p:spPr>
          <a:xfrm>
            <a:off x="7589520" y="1600200"/>
            <a:ext cx="4023360" cy="4434840"/>
          </a:xfrm>
          <a:prstGeom prst="roundRect">
            <a:avLst>
              <a:gd name="adj" fmla="val 1818"/>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12" name="Text 8"/>
          <p:cNvSpPr/>
          <p:nvPr/>
        </p:nvSpPr>
        <p:spPr>
          <a:xfrm>
            <a:off x="7863840" y="1828800"/>
            <a:ext cx="3474720" cy="320040"/>
          </a:xfrm>
          <a:prstGeom prst="rect">
            <a:avLst/>
          </a:prstGeom>
          <a:noFill/>
          <a:ln/>
        </p:spPr>
        <p:txBody>
          <a:bodyPr wrap="square" lIns="0" tIns="0" rIns="0" bIns="0" rtlCol="0" anchor="ctr"/>
          <a:lstStyle/>
          <a:p>
            <a:pPr marL="0" indent="0">
              <a:buNone/>
            </a:pPr>
            <a:r>
              <a:rPr lang="en-US" sz="1500" b="1" dirty="0">
                <a:solidFill>
                  <a:srgbClr val="0F1F3D"/>
                </a:solidFill>
                <a:latin typeface="Cambria" pitchFamily="34" charset="0"/>
                <a:ea typeface="Cambria" pitchFamily="34" charset="-122"/>
                <a:cs typeface="Cambria" pitchFamily="34" charset="-120"/>
              </a:rPr>
              <a:t>시연 시나리오</a:t>
            </a:r>
            <a:endParaRPr lang="en-US" sz="1500" dirty="0"/>
          </a:p>
        </p:txBody>
      </p:sp>
      <p:sp>
        <p:nvSpPr>
          <p:cNvPr id="13" name="Shape 9"/>
          <p:cNvSpPr/>
          <p:nvPr/>
        </p:nvSpPr>
        <p:spPr>
          <a:xfrm>
            <a:off x="7863840" y="2286000"/>
            <a:ext cx="384048" cy="384048"/>
          </a:xfrm>
          <a:prstGeom prst="ellipse">
            <a:avLst/>
          </a:prstGeom>
          <a:solidFill>
            <a:srgbClr val="0E7C86"/>
          </a:solidFill>
          <a:ln/>
        </p:spPr>
        <p:txBody>
          <a:bodyPr/>
          <a:lstStyle/>
          <a:p>
            <a:endParaRPr/>
          </a:p>
        </p:txBody>
      </p:sp>
      <p:sp>
        <p:nvSpPr>
          <p:cNvPr id="14" name="Text 10"/>
          <p:cNvSpPr/>
          <p:nvPr/>
        </p:nvSpPr>
        <p:spPr>
          <a:xfrm>
            <a:off x="7863840" y="2286000"/>
            <a:ext cx="384048" cy="384048"/>
          </a:xfrm>
          <a:prstGeom prst="rect">
            <a:avLst/>
          </a:prstGeom>
          <a:noFill/>
          <a:ln/>
        </p:spPr>
        <p:txBody>
          <a:bodyPr wrap="square" lIns="0" tIns="0" rIns="0" bIns="0" rtlCol="0" anchor="ctr"/>
          <a:lstStyle/>
          <a:p>
            <a:pPr marL="0" indent="0" algn="ctr">
              <a:buNone/>
            </a:pPr>
            <a:r>
              <a:rPr lang="en-US" sz="1500" b="1" dirty="0">
                <a:solidFill>
                  <a:srgbClr val="FFFFFF"/>
                </a:solidFill>
                <a:latin typeface="Cambria" pitchFamily="34" charset="0"/>
                <a:ea typeface="Cambria" pitchFamily="34" charset="-122"/>
                <a:cs typeface="Cambria" pitchFamily="34" charset="-120"/>
              </a:rPr>
              <a:t>1</a:t>
            </a:r>
            <a:endParaRPr lang="en-US" sz="1500" dirty="0"/>
          </a:p>
        </p:txBody>
      </p:sp>
      <p:sp>
        <p:nvSpPr>
          <p:cNvPr id="15" name="Text 11"/>
          <p:cNvSpPr/>
          <p:nvPr/>
        </p:nvSpPr>
        <p:spPr>
          <a:xfrm>
            <a:off x="8366760" y="2258568"/>
            <a:ext cx="3108960" cy="484632"/>
          </a:xfrm>
          <a:prstGeom prst="rect">
            <a:avLst/>
          </a:prstGeom>
          <a:noFill/>
          <a:ln/>
        </p:spPr>
        <p:txBody>
          <a:bodyPr wrap="square" lIns="0" tIns="0" rIns="0" bIns="0" rtlCol="0" anchor="ctr"/>
          <a:lstStyle/>
          <a:p>
            <a:pPr marL="0" indent="0">
              <a:buNone/>
            </a:pPr>
            <a:r>
              <a:rPr lang="ko-KR" altLang="en-US" sz="1200" dirty="0"/>
              <a:t>풋내기 </a:t>
            </a:r>
            <a:r>
              <a:rPr lang="en-US" altLang="ko-KR" sz="1200" dirty="0"/>
              <a:t>1</a:t>
            </a:r>
            <a:r>
              <a:rPr lang="ko-KR" altLang="en-US" sz="1200" dirty="0"/>
              <a:t>세손 게임 기동 시</a:t>
            </a:r>
            <a:r>
              <a:rPr lang="en-US" altLang="ko-KR" sz="1200" dirty="0"/>
              <a:t>, </a:t>
            </a:r>
            <a:r>
              <a:rPr lang="ko-KR" altLang="en-US" sz="1200" dirty="0"/>
              <a:t>문지기 발두르에게 말을 걸면 </a:t>
            </a:r>
            <a:r>
              <a:rPr lang="en-US" altLang="ko-KR" sz="1200" dirty="0"/>
              <a:t>1</a:t>
            </a:r>
            <a:r>
              <a:rPr lang="ko-KR" altLang="en-US" sz="1200" dirty="0"/>
              <a:t>세대 초기 대사가 딜레이 없이 바로 출력됨</a:t>
            </a:r>
            <a:endParaRPr lang="en-US" sz="1200" dirty="0"/>
          </a:p>
        </p:txBody>
      </p:sp>
      <p:sp>
        <p:nvSpPr>
          <p:cNvPr id="16" name="Shape 12"/>
          <p:cNvSpPr/>
          <p:nvPr/>
        </p:nvSpPr>
        <p:spPr>
          <a:xfrm>
            <a:off x="7863840" y="3154680"/>
            <a:ext cx="384048" cy="384048"/>
          </a:xfrm>
          <a:prstGeom prst="ellipse">
            <a:avLst/>
          </a:prstGeom>
          <a:solidFill>
            <a:srgbClr val="0E7C86"/>
          </a:solidFill>
          <a:ln/>
        </p:spPr>
        <p:txBody>
          <a:bodyPr/>
          <a:lstStyle/>
          <a:p>
            <a:endParaRPr/>
          </a:p>
        </p:txBody>
      </p:sp>
      <p:sp>
        <p:nvSpPr>
          <p:cNvPr id="17" name="Text 13"/>
          <p:cNvSpPr/>
          <p:nvPr/>
        </p:nvSpPr>
        <p:spPr>
          <a:xfrm>
            <a:off x="7863840" y="3154680"/>
            <a:ext cx="384048" cy="384048"/>
          </a:xfrm>
          <a:prstGeom prst="rect">
            <a:avLst/>
          </a:prstGeom>
          <a:noFill/>
          <a:ln/>
        </p:spPr>
        <p:txBody>
          <a:bodyPr wrap="square" lIns="0" tIns="0" rIns="0" bIns="0" rtlCol="0" anchor="ctr"/>
          <a:lstStyle/>
          <a:p>
            <a:pPr marL="0" indent="0" algn="ctr">
              <a:buNone/>
            </a:pPr>
            <a:r>
              <a:rPr lang="en-US" sz="1500" b="1" dirty="0">
                <a:solidFill>
                  <a:srgbClr val="FFFFFF"/>
                </a:solidFill>
                <a:latin typeface="Cambria" pitchFamily="34" charset="0"/>
                <a:ea typeface="Cambria" pitchFamily="34" charset="-122"/>
                <a:cs typeface="Cambria" pitchFamily="34" charset="-120"/>
              </a:rPr>
              <a:t>2</a:t>
            </a:r>
            <a:endParaRPr lang="en-US" sz="1500" dirty="0"/>
          </a:p>
        </p:txBody>
      </p:sp>
      <p:sp>
        <p:nvSpPr>
          <p:cNvPr id="18" name="Text 14"/>
          <p:cNvSpPr/>
          <p:nvPr/>
        </p:nvSpPr>
        <p:spPr>
          <a:xfrm>
            <a:off x="8366760" y="2743201"/>
            <a:ext cx="3108960" cy="1115568"/>
          </a:xfrm>
          <a:prstGeom prst="rect">
            <a:avLst/>
          </a:prstGeom>
          <a:noFill/>
          <a:ln/>
        </p:spPr>
        <p:txBody>
          <a:bodyPr wrap="square" lIns="0" tIns="0" rIns="0" bIns="0" rtlCol="0" anchor="ctr"/>
          <a:lstStyle/>
          <a:p>
            <a:pPr marL="0" indent="0">
              <a:buNone/>
            </a:pPr>
            <a:r>
              <a:rPr lang="ko-KR" altLang="en-US" sz="1200" dirty="0">
                <a:latin typeface="Calibri" panose="020F0502020204030204" pitchFamily="34" charset="0"/>
                <a:cs typeface="Calibri" panose="020F0502020204030204" pitchFamily="34" charset="0"/>
              </a:rPr>
              <a:t>성 안으로 진입 전투 텍스트를 입력하여 공격 </a:t>
            </a:r>
            <a:r>
              <a:rPr lang="en-US" altLang="ko-KR" sz="1100" dirty="0">
                <a:latin typeface="Calibri" panose="020F0502020204030204" pitchFamily="34" charset="0"/>
                <a:ea typeface="Calibri" panose="020F0502020204030204" pitchFamily="34" charset="0"/>
                <a:cs typeface="Calibri" panose="020F0502020204030204" pitchFamily="34" charset="0"/>
              </a:rPr>
              <a:t>ex) </a:t>
            </a:r>
            <a:r>
              <a:rPr lang="ko-KR" altLang="en-US" sz="1100" dirty="0">
                <a:latin typeface="Calibri" panose="020F0502020204030204" pitchFamily="34" charset="0"/>
                <a:cs typeface="Calibri" panose="020F0502020204030204" pitchFamily="34" charset="0"/>
              </a:rPr>
              <a:t>강력한 불</a:t>
            </a:r>
            <a:r>
              <a:rPr lang="ko-KR" altLang="en-US" sz="300" dirty="0">
                <a:latin typeface="Calibri" panose="020F0502020204030204" pitchFamily="34" charset="0"/>
                <a:cs typeface="Calibri" panose="020F0502020204030204" pitchFamily="34" charset="0"/>
              </a:rPr>
              <a:t>　</a:t>
            </a:r>
            <a:r>
              <a:rPr lang="ko-KR" altLang="en-US" sz="1100" dirty="0">
                <a:latin typeface="Calibri" panose="020F0502020204030204" pitchFamily="34" charset="0"/>
                <a:cs typeface="Calibri" panose="020F0502020204030204" pitchFamily="34" charset="0"/>
              </a:rPr>
              <a:t>공격</a:t>
            </a:r>
            <a:r>
              <a:rPr lang="en-US" altLang="ko-KR" sz="1100" dirty="0">
                <a:latin typeface="Calibri" panose="020F0502020204030204" pitchFamily="34" charset="0"/>
                <a:ea typeface="Calibri" panose="020F0502020204030204" pitchFamily="34" charset="0"/>
                <a:cs typeface="Calibri" panose="020F0502020204030204" pitchFamily="34" charset="0"/>
              </a:rPr>
              <a:t>!</a:t>
            </a:r>
          </a:p>
          <a:p>
            <a:r>
              <a:rPr lang="en-US" altLang="ko-KR" sz="1200" dirty="0"/>
              <a:t>Unity</a:t>
            </a:r>
            <a:r>
              <a:rPr lang="ko-KR" altLang="en-US" sz="1200" dirty="0">
                <a:latin typeface="Calibri" panose="020F0502020204030204" pitchFamily="34" charset="0"/>
                <a:cs typeface="Calibri" panose="020F0502020204030204" pitchFamily="34" charset="0"/>
              </a:rPr>
              <a:t>가 해당 정보를 </a:t>
            </a:r>
            <a:r>
              <a:rPr lang="ko-KR" altLang="en-US" sz="1200" dirty="0" err="1">
                <a:latin typeface="Calibri" panose="020F0502020204030204" pitchFamily="34" charset="0"/>
                <a:cs typeface="Calibri" panose="020F0502020204030204" pitchFamily="34" charset="0"/>
              </a:rPr>
              <a:t>백엔드로</a:t>
            </a:r>
            <a:r>
              <a:rPr lang="ko-KR" altLang="en-US" sz="1200" dirty="0">
                <a:latin typeface="Calibri" panose="020F0502020204030204" pitchFamily="34" charset="0"/>
                <a:cs typeface="Calibri" panose="020F0502020204030204" pitchFamily="34" charset="0"/>
              </a:rPr>
              <a:t> </a:t>
            </a:r>
            <a:r>
              <a:rPr lang="en-US" altLang="ko-KR" sz="1200" dirty="0">
                <a:latin typeface="Calibri" panose="020F0502020204030204" pitchFamily="34" charset="0"/>
                <a:ea typeface="Calibri" panose="020F0502020204030204" pitchFamily="34" charset="0"/>
                <a:cs typeface="Calibri" panose="020F0502020204030204" pitchFamily="34" charset="0"/>
              </a:rPr>
              <a:t>POST </a:t>
            </a:r>
            <a:r>
              <a:rPr lang="ko-KR" altLang="en-US" sz="1200" dirty="0">
                <a:latin typeface="Calibri" panose="020F0502020204030204" pitchFamily="34" charset="0"/>
                <a:cs typeface="Calibri" panose="020F0502020204030204" pitchFamily="34" charset="0"/>
              </a:rPr>
              <a:t>전송 </a:t>
            </a:r>
            <a:r>
              <a:rPr lang="en-US" altLang="ko-KR" sz="1200" dirty="0">
                <a:latin typeface="Calibri" panose="020F0502020204030204" pitchFamily="34" charset="0"/>
                <a:ea typeface="Calibri" panose="020F0502020204030204" pitchFamily="34" charset="0"/>
                <a:cs typeface="Calibri" panose="020F0502020204030204" pitchFamily="34" charset="0"/>
              </a:rPr>
              <a:t>(</a:t>
            </a:r>
            <a:r>
              <a:rPr lang="ko-KR" altLang="en-US" sz="1200" dirty="0" err="1">
                <a:latin typeface="Calibri" panose="020F0502020204030204" pitchFamily="34" charset="0"/>
                <a:cs typeface="Calibri" panose="020F0502020204030204" pitchFamily="34" charset="0"/>
              </a:rPr>
              <a:t>백엔드에서</a:t>
            </a:r>
            <a:r>
              <a:rPr lang="ko-KR" altLang="en-US" sz="1200" dirty="0">
                <a:latin typeface="Calibri" panose="020F0502020204030204" pitchFamily="34" charset="0"/>
                <a:cs typeface="Calibri" panose="020F0502020204030204" pitchFamily="34" charset="0"/>
              </a:rPr>
              <a:t> 해당 내용을 기반으로 스킬을 생성하여 </a:t>
            </a:r>
            <a:r>
              <a:rPr lang="en-US" altLang="ko-KR" sz="1200" dirty="0"/>
              <a:t>Unity</a:t>
            </a:r>
            <a:r>
              <a:rPr lang="ko-KR" altLang="en-US" sz="1200" dirty="0">
                <a:latin typeface="Calibri" panose="020F0502020204030204" pitchFamily="34" charset="0"/>
                <a:cs typeface="Calibri" panose="020F0502020204030204" pitchFamily="34" charset="0"/>
              </a:rPr>
              <a:t>로 전달 후 </a:t>
            </a:r>
            <a:r>
              <a:rPr lang="en-US" altLang="ko-KR" sz="1200" dirty="0"/>
              <a:t>Unity</a:t>
            </a:r>
            <a:r>
              <a:rPr lang="ko-KR" altLang="en-US" sz="1200" dirty="0"/>
              <a:t>에</a:t>
            </a:r>
            <a:r>
              <a:rPr lang="ko-KR" altLang="en-US" sz="1200" dirty="0">
                <a:latin typeface="Calibri" panose="020F0502020204030204" pitchFamily="34" charset="0"/>
                <a:cs typeface="Calibri" panose="020F0502020204030204" pitchFamily="34" charset="0"/>
              </a:rPr>
              <a:t>서 스킬 발동</a:t>
            </a:r>
            <a:r>
              <a:rPr lang="en-US" altLang="ko-KR" sz="1200" dirty="0">
                <a:latin typeface="Calibri" panose="020F0502020204030204" pitchFamily="34" charset="0"/>
                <a:ea typeface="Calibri" panose="020F0502020204030204" pitchFamily="34" charset="0"/>
                <a:cs typeface="Calibri" panose="020F0502020204030204" pitchFamily="34" charset="0"/>
              </a:rPr>
              <a:t>) </a:t>
            </a:r>
          </a:p>
        </p:txBody>
      </p:sp>
      <p:sp>
        <p:nvSpPr>
          <p:cNvPr id="19" name="Shape 15"/>
          <p:cNvSpPr/>
          <p:nvPr/>
        </p:nvSpPr>
        <p:spPr>
          <a:xfrm>
            <a:off x="7863840" y="4023360"/>
            <a:ext cx="384048" cy="384048"/>
          </a:xfrm>
          <a:prstGeom prst="ellipse">
            <a:avLst/>
          </a:prstGeom>
          <a:solidFill>
            <a:srgbClr val="0E7C86"/>
          </a:solidFill>
          <a:ln/>
        </p:spPr>
        <p:txBody>
          <a:bodyPr/>
          <a:lstStyle/>
          <a:p>
            <a:endParaRPr/>
          </a:p>
        </p:txBody>
      </p:sp>
      <p:sp>
        <p:nvSpPr>
          <p:cNvPr id="20" name="Text 16"/>
          <p:cNvSpPr/>
          <p:nvPr/>
        </p:nvSpPr>
        <p:spPr>
          <a:xfrm>
            <a:off x="7863840" y="4023360"/>
            <a:ext cx="384048" cy="384048"/>
          </a:xfrm>
          <a:prstGeom prst="rect">
            <a:avLst/>
          </a:prstGeom>
          <a:noFill/>
          <a:ln/>
        </p:spPr>
        <p:txBody>
          <a:bodyPr wrap="square" lIns="0" tIns="0" rIns="0" bIns="0" rtlCol="0" anchor="ctr"/>
          <a:lstStyle/>
          <a:p>
            <a:pPr marL="0" indent="0" algn="ctr">
              <a:buNone/>
            </a:pPr>
            <a:r>
              <a:rPr lang="en-US" sz="1500" b="1" dirty="0">
                <a:solidFill>
                  <a:srgbClr val="FFFFFF"/>
                </a:solidFill>
                <a:latin typeface="Cambria" pitchFamily="34" charset="0"/>
                <a:ea typeface="Cambria" pitchFamily="34" charset="-122"/>
                <a:cs typeface="Cambria" pitchFamily="34" charset="-120"/>
              </a:rPr>
              <a:t>3</a:t>
            </a:r>
            <a:endParaRPr lang="en-US" sz="1500" dirty="0"/>
          </a:p>
        </p:txBody>
      </p:sp>
      <p:sp>
        <p:nvSpPr>
          <p:cNvPr id="21" name="Text 17"/>
          <p:cNvSpPr/>
          <p:nvPr/>
        </p:nvSpPr>
        <p:spPr>
          <a:xfrm>
            <a:off x="8366760" y="3995928"/>
            <a:ext cx="3108960" cy="731520"/>
          </a:xfrm>
          <a:prstGeom prst="rect">
            <a:avLst/>
          </a:prstGeom>
          <a:noFill/>
          <a:ln/>
        </p:spPr>
        <p:txBody>
          <a:bodyPr wrap="square" lIns="0" tIns="0" rIns="0" bIns="0" rtlCol="0" anchor="ctr"/>
          <a:lstStyle/>
          <a:p>
            <a:pPr marL="0" indent="0">
              <a:buNone/>
            </a:pPr>
            <a:r>
              <a:rPr lang="ko-KR" altLang="en-US" sz="1200" dirty="0">
                <a:solidFill>
                  <a:srgbClr val="263042"/>
                </a:solidFill>
                <a:latin typeface="Calibri" pitchFamily="34" charset="0"/>
                <a:ea typeface="Calibri" pitchFamily="34" charset="-122"/>
                <a:cs typeface="Calibri" pitchFamily="34" charset="-120"/>
              </a:rPr>
              <a:t>캐릭터 사망 </a:t>
            </a:r>
            <a:r>
              <a:rPr lang="en-US" altLang="ko-KR" sz="1200" dirty="0">
                <a:solidFill>
                  <a:srgbClr val="263042"/>
                </a:solidFill>
                <a:latin typeface="Calibri" pitchFamily="34" charset="0"/>
                <a:ea typeface="Calibri" pitchFamily="34" charset="-122"/>
                <a:cs typeface="Calibri" pitchFamily="34" charset="-120"/>
              </a:rPr>
              <a:t>(</a:t>
            </a:r>
            <a:r>
              <a:rPr lang="ko-KR" altLang="en-US" sz="1200" dirty="0">
                <a:solidFill>
                  <a:srgbClr val="263042"/>
                </a:solidFill>
                <a:latin typeface="Calibri" pitchFamily="34" charset="0"/>
                <a:ea typeface="Calibri" pitchFamily="34" charset="-122"/>
                <a:cs typeface="Calibri" pitchFamily="34" charset="-120"/>
              </a:rPr>
              <a:t>예</a:t>
            </a:r>
            <a:r>
              <a:rPr lang="en-US" altLang="ko-KR" sz="1200" dirty="0">
                <a:solidFill>
                  <a:srgbClr val="263042"/>
                </a:solidFill>
                <a:latin typeface="Calibri" pitchFamily="34" charset="0"/>
                <a:ea typeface="Calibri" pitchFamily="34" charset="-122"/>
                <a:cs typeface="Calibri" pitchFamily="34" charset="-120"/>
              </a:rPr>
              <a:t>: 1</a:t>
            </a:r>
            <a:r>
              <a:rPr lang="ko-KR" altLang="en-US" sz="1200" dirty="0">
                <a:solidFill>
                  <a:srgbClr val="263042"/>
                </a:solidFill>
                <a:latin typeface="Calibri" pitchFamily="34" charset="0"/>
                <a:ea typeface="Calibri" pitchFamily="34" charset="-122"/>
                <a:cs typeface="Calibri" pitchFamily="34" charset="-120"/>
              </a:rPr>
              <a:t>층 가시 함정</a:t>
            </a:r>
            <a:r>
              <a:rPr lang="en-US" altLang="ko-KR" sz="1200" dirty="0">
                <a:solidFill>
                  <a:srgbClr val="263042"/>
                </a:solidFill>
                <a:latin typeface="Calibri" pitchFamily="34" charset="0"/>
                <a:ea typeface="Calibri" pitchFamily="34" charset="-122"/>
                <a:cs typeface="Calibri" pitchFamily="34" charset="-120"/>
              </a:rPr>
              <a:t>) → Unity</a:t>
            </a:r>
            <a:r>
              <a:rPr lang="ko-KR" altLang="en-US" sz="1200" dirty="0">
                <a:solidFill>
                  <a:srgbClr val="263042"/>
                </a:solidFill>
                <a:latin typeface="Calibri" pitchFamily="34" charset="0"/>
                <a:ea typeface="Calibri" pitchFamily="34" charset="-122"/>
                <a:cs typeface="Calibri" pitchFamily="34" charset="-120"/>
              </a:rPr>
              <a:t>가 </a:t>
            </a:r>
            <a:r>
              <a:rPr lang="en-US" altLang="ko-KR" sz="1200" dirty="0">
                <a:solidFill>
                  <a:srgbClr val="263042"/>
                </a:solidFill>
                <a:latin typeface="Calibri" pitchFamily="34" charset="0"/>
                <a:ea typeface="Calibri" pitchFamily="34" charset="-122"/>
                <a:cs typeface="Calibri" pitchFamily="34" charset="-120"/>
              </a:rPr>
              <a:t>'</a:t>
            </a:r>
            <a:r>
              <a:rPr lang="ko-KR" altLang="en-US" sz="1200" dirty="0">
                <a:solidFill>
                  <a:srgbClr val="263042"/>
                </a:solidFill>
                <a:latin typeface="Calibri" pitchFamily="34" charset="0"/>
                <a:ea typeface="Calibri" pitchFamily="34" charset="-122"/>
                <a:cs typeface="Calibri" pitchFamily="34" charset="-120"/>
              </a:rPr>
              <a:t>가시 함정</a:t>
            </a:r>
            <a:r>
              <a:rPr lang="en-US" altLang="ko-KR" sz="1200" dirty="0">
                <a:solidFill>
                  <a:srgbClr val="263042"/>
                </a:solidFill>
                <a:latin typeface="Calibri" pitchFamily="34" charset="0"/>
                <a:ea typeface="Calibri" pitchFamily="34" charset="-122"/>
                <a:cs typeface="Calibri" pitchFamily="34" charset="-120"/>
              </a:rPr>
              <a:t>' </a:t>
            </a:r>
            <a:r>
              <a:rPr lang="ko-KR" altLang="en-US" sz="1200" dirty="0">
                <a:solidFill>
                  <a:srgbClr val="263042"/>
                </a:solidFill>
                <a:latin typeface="Calibri" pitchFamily="34" charset="0"/>
                <a:ea typeface="Calibri" pitchFamily="34" charset="-122"/>
                <a:cs typeface="Calibri" pitchFamily="34" charset="-120"/>
              </a:rPr>
              <a:t>사망 정보를 </a:t>
            </a:r>
            <a:r>
              <a:rPr lang="ko-KR" altLang="en-US" sz="1200" dirty="0" err="1">
                <a:solidFill>
                  <a:srgbClr val="263042"/>
                </a:solidFill>
                <a:latin typeface="Calibri" pitchFamily="34" charset="0"/>
                <a:ea typeface="Calibri" pitchFamily="34" charset="-122"/>
                <a:cs typeface="Calibri" pitchFamily="34" charset="-120"/>
              </a:rPr>
              <a:t>백엔드로</a:t>
            </a:r>
            <a:r>
              <a:rPr lang="ko-KR" altLang="en-US" sz="1200" dirty="0">
                <a:solidFill>
                  <a:srgbClr val="263042"/>
                </a:solidFill>
                <a:latin typeface="Calibri" pitchFamily="34" charset="0"/>
                <a:ea typeface="Calibri" pitchFamily="34" charset="-122"/>
                <a:cs typeface="Calibri" pitchFamily="34" charset="-120"/>
              </a:rPr>
              <a:t> </a:t>
            </a:r>
            <a:r>
              <a:rPr lang="en-US" altLang="ko-KR" sz="1200" dirty="0">
                <a:solidFill>
                  <a:srgbClr val="263042"/>
                </a:solidFill>
                <a:latin typeface="Calibri" pitchFamily="34" charset="0"/>
                <a:ea typeface="Calibri" pitchFamily="34" charset="-122"/>
                <a:cs typeface="Calibri" pitchFamily="34" charset="-120"/>
              </a:rPr>
              <a:t>POST </a:t>
            </a:r>
            <a:r>
              <a:rPr lang="ko-KR" altLang="en-US" sz="1200" dirty="0">
                <a:solidFill>
                  <a:srgbClr val="263042"/>
                </a:solidFill>
                <a:latin typeface="Calibri" pitchFamily="34" charset="0"/>
                <a:ea typeface="Calibri" pitchFamily="34" charset="-122"/>
                <a:cs typeface="Calibri" pitchFamily="34" charset="-120"/>
              </a:rPr>
              <a:t>전송 </a:t>
            </a:r>
            <a:r>
              <a:rPr lang="en-US" altLang="ko-KR" sz="1200" dirty="0">
                <a:solidFill>
                  <a:srgbClr val="263042"/>
                </a:solidFill>
                <a:latin typeface="Calibri" pitchFamily="34" charset="0"/>
                <a:ea typeface="Calibri" pitchFamily="34" charset="-122"/>
                <a:cs typeface="Calibri" pitchFamily="34" charset="-120"/>
              </a:rPr>
              <a:t>(</a:t>
            </a:r>
            <a:r>
              <a:rPr lang="ko-KR" altLang="en-US" sz="1200" dirty="0" err="1">
                <a:solidFill>
                  <a:srgbClr val="263042"/>
                </a:solidFill>
                <a:latin typeface="Calibri" pitchFamily="34" charset="0"/>
                <a:ea typeface="Calibri" pitchFamily="34" charset="-122"/>
                <a:cs typeface="Calibri" pitchFamily="34" charset="-120"/>
              </a:rPr>
              <a:t>백엔드에서</a:t>
            </a:r>
            <a:r>
              <a:rPr lang="ko-KR" altLang="en-US" sz="1200" dirty="0">
                <a:solidFill>
                  <a:srgbClr val="263042"/>
                </a:solidFill>
                <a:latin typeface="Calibri" pitchFamily="34" charset="0"/>
                <a:ea typeface="Calibri" pitchFamily="34" charset="-122"/>
                <a:cs typeface="Calibri" pitchFamily="34" charset="-120"/>
              </a:rPr>
              <a:t> </a:t>
            </a:r>
            <a:r>
              <a:rPr lang="en-US" altLang="ko-KR" sz="1200" dirty="0">
                <a:solidFill>
                  <a:srgbClr val="263042"/>
                </a:solidFill>
                <a:latin typeface="Calibri" pitchFamily="34" charset="0"/>
                <a:ea typeface="Calibri" pitchFamily="34" charset="-122"/>
                <a:cs typeface="Calibri" pitchFamily="34" charset="-120"/>
              </a:rPr>
              <a:t>2</a:t>
            </a:r>
            <a:r>
              <a:rPr lang="ko-KR" altLang="en-US" sz="1200" dirty="0">
                <a:solidFill>
                  <a:srgbClr val="263042"/>
                </a:solidFill>
                <a:latin typeface="Calibri" pitchFamily="34" charset="0"/>
                <a:ea typeface="Calibri" pitchFamily="34" charset="-122"/>
                <a:cs typeface="Calibri" pitchFamily="34" charset="-120"/>
              </a:rPr>
              <a:t>세대용 대사 동기 생성 완료</a:t>
            </a:r>
            <a:r>
              <a:rPr lang="en-US" altLang="ko-KR" sz="1200" dirty="0">
                <a:solidFill>
                  <a:srgbClr val="263042"/>
                </a:solidFill>
                <a:latin typeface="Calibri" pitchFamily="34" charset="0"/>
                <a:ea typeface="Calibri" pitchFamily="34" charset="-122"/>
                <a:cs typeface="Calibri" pitchFamily="34" charset="-120"/>
              </a:rPr>
              <a:t>)</a:t>
            </a:r>
          </a:p>
        </p:txBody>
      </p:sp>
      <p:sp>
        <p:nvSpPr>
          <p:cNvPr id="22" name="Shape 18"/>
          <p:cNvSpPr/>
          <p:nvPr/>
        </p:nvSpPr>
        <p:spPr>
          <a:xfrm>
            <a:off x="7863840" y="4892040"/>
            <a:ext cx="384048" cy="384048"/>
          </a:xfrm>
          <a:prstGeom prst="ellipse">
            <a:avLst/>
          </a:prstGeom>
          <a:solidFill>
            <a:srgbClr val="0E7C86"/>
          </a:solidFill>
          <a:ln/>
        </p:spPr>
        <p:txBody>
          <a:bodyPr/>
          <a:lstStyle/>
          <a:p>
            <a:endParaRPr/>
          </a:p>
        </p:txBody>
      </p:sp>
      <p:sp>
        <p:nvSpPr>
          <p:cNvPr id="23" name="Text 19"/>
          <p:cNvSpPr/>
          <p:nvPr/>
        </p:nvSpPr>
        <p:spPr>
          <a:xfrm>
            <a:off x="7863840" y="4892040"/>
            <a:ext cx="384048" cy="384048"/>
          </a:xfrm>
          <a:prstGeom prst="rect">
            <a:avLst/>
          </a:prstGeom>
          <a:noFill/>
          <a:ln/>
        </p:spPr>
        <p:txBody>
          <a:bodyPr wrap="square" lIns="0" tIns="0" rIns="0" bIns="0" rtlCol="0" anchor="ctr"/>
          <a:lstStyle/>
          <a:p>
            <a:pPr marL="0" indent="0" algn="ctr">
              <a:buNone/>
            </a:pPr>
            <a:r>
              <a:rPr lang="en-US" sz="1500" b="1" dirty="0">
                <a:solidFill>
                  <a:srgbClr val="FFFFFF"/>
                </a:solidFill>
                <a:latin typeface="Cambria" pitchFamily="34" charset="0"/>
                <a:ea typeface="Cambria" pitchFamily="34" charset="-122"/>
                <a:cs typeface="Cambria" pitchFamily="34" charset="-120"/>
              </a:rPr>
              <a:t>4</a:t>
            </a:r>
            <a:endParaRPr lang="en-US" sz="1500" dirty="0"/>
          </a:p>
        </p:txBody>
      </p:sp>
      <p:sp>
        <p:nvSpPr>
          <p:cNvPr id="24" name="Text 20"/>
          <p:cNvSpPr/>
          <p:nvPr/>
        </p:nvSpPr>
        <p:spPr>
          <a:xfrm>
            <a:off x="8366760" y="4864608"/>
            <a:ext cx="3108960" cy="731520"/>
          </a:xfrm>
          <a:prstGeom prst="rect">
            <a:avLst/>
          </a:prstGeom>
          <a:noFill/>
          <a:ln/>
        </p:spPr>
        <p:txBody>
          <a:bodyPr wrap="square" lIns="0" tIns="0" rIns="0" bIns="0" rtlCol="0" anchor="ctr"/>
          <a:lstStyle/>
          <a:p>
            <a:pPr marL="0" indent="0">
              <a:buNone/>
            </a:pPr>
            <a:r>
              <a:rPr lang="ko-KR" altLang="en-US" sz="1200" dirty="0"/>
              <a:t>대사 렌더링 </a:t>
            </a:r>
            <a:r>
              <a:rPr lang="en-US" altLang="ko-KR" sz="1200" dirty="0"/>
              <a:t>&amp; UI </a:t>
            </a:r>
            <a:r>
              <a:rPr lang="ko-KR" altLang="en-US" sz="1200" dirty="0"/>
              <a:t>정렬</a:t>
            </a:r>
            <a:r>
              <a:rPr lang="en-US" altLang="ko-KR" sz="1200" dirty="0"/>
              <a:t>: </a:t>
            </a:r>
            <a:r>
              <a:rPr lang="ko-KR" altLang="en-US" sz="1200" dirty="0"/>
              <a:t>타자기 효과음과 부드러운 스크롤을 통해 문장이 순차적으로 </a:t>
            </a:r>
            <a:r>
              <a:rPr lang="ko-KR" altLang="en-US" sz="1200" dirty="0" err="1"/>
              <a:t>타이핑되어</a:t>
            </a:r>
            <a:r>
              <a:rPr lang="ko-KR" altLang="en-US" sz="1200" dirty="0"/>
              <a:t> 출력됨</a:t>
            </a:r>
            <a:endParaRPr lang="en-US" sz="1200" dirty="0"/>
          </a:p>
        </p:txBody>
      </p:sp>
      <p:sp>
        <p:nvSpPr>
          <p:cNvPr id="25" name="Text 21"/>
          <p:cNvSpPr/>
          <p:nvPr/>
        </p:nvSpPr>
        <p:spPr>
          <a:xfrm>
            <a:off x="548640" y="6473952"/>
            <a:ext cx="5486400" cy="274320"/>
          </a:xfrm>
          <a:prstGeom prst="rect">
            <a:avLst/>
          </a:prstGeom>
          <a:noFill/>
          <a:ln/>
        </p:spPr>
        <p:txBody>
          <a:bodyPr wrap="square" lIns="0" tIns="0" rIns="0" bIns="0" rtlCol="0" anchor="ctr"/>
          <a:lstStyle/>
          <a:p>
            <a:pPr marL="0" indent="0" algn="l">
              <a:buNone/>
            </a:pPr>
            <a:r>
              <a:rPr lang="en-US" sz="900" dirty="0">
                <a:solidFill>
                  <a:srgbClr val="6B7686"/>
                </a:solidFill>
                <a:latin typeface="Calibri" pitchFamily="34" charset="0"/>
                <a:ea typeface="Calibri" pitchFamily="34" charset="-122"/>
                <a:cs typeface="Calibri" pitchFamily="34" charset="-120"/>
              </a:rPr>
              <a:t>시연 (Demo)</a:t>
            </a:r>
            <a:endParaRPr lang="en-US" sz="900" dirty="0"/>
          </a:p>
        </p:txBody>
      </p:sp>
      <p:sp>
        <p:nvSpPr>
          <p:cNvPr id="26" name="Text 22"/>
          <p:cNvSpPr/>
          <p:nvPr/>
        </p:nvSpPr>
        <p:spPr>
          <a:xfrm>
            <a:off x="11155680" y="6473952"/>
            <a:ext cx="457200" cy="274320"/>
          </a:xfrm>
          <a:prstGeom prst="rect">
            <a:avLst/>
          </a:prstGeom>
          <a:noFill/>
          <a:ln/>
        </p:spPr>
        <p:txBody>
          <a:bodyPr wrap="square" lIns="0" tIns="0" rIns="0" bIns="0" rtlCol="0" anchor="ctr"/>
          <a:lstStyle/>
          <a:p>
            <a:pPr marL="0" indent="0" algn="r">
              <a:buNone/>
            </a:pPr>
            <a:r>
              <a:rPr lang="en-US" sz="900" dirty="0">
                <a:solidFill>
                  <a:srgbClr val="6B7686"/>
                </a:solidFill>
                <a:latin typeface="Calibri" pitchFamily="34" charset="0"/>
                <a:ea typeface="Calibri" pitchFamily="34" charset="-122"/>
                <a:cs typeface="Calibri" pitchFamily="34" charset="-120"/>
              </a:rPr>
              <a:t>12</a:t>
            </a:r>
            <a:endParaRPr lang="en-US" sz="900" dirty="0"/>
          </a:p>
        </p:txBody>
      </p:sp>
      <p:pic>
        <p:nvPicPr>
          <p:cNvPr id="28" name="2026-07-08 06-12-23">
            <a:hlinkClick r:id="" action="ppaction://media"/>
            <a:extLst>
              <a:ext uri="{FF2B5EF4-FFF2-40B4-BE49-F238E27FC236}">
                <a16:creationId xmlns:a16="http://schemas.microsoft.com/office/drawing/2014/main" id="{F2D67F36-E17C-ABED-2871-61A078403043}"/>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969264" y="2118886"/>
            <a:ext cx="6042774" cy="33990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5950"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8"/>
                </p:tgtEl>
              </p:cMediaNode>
            </p:video>
            <p:seq concurrent="1" nextAc="seek">
              <p:cTn id="8" restart="whenNotActive" fill="hold" evtFilter="cancelBubble" nodeType="interactiveSeq">
                <p:stCondLst>
                  <p:cond evt="onClick" delay="0">
                    <p:tgtEl>
                      <p:spTgt spid="2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8"/>
                                        </p:tgtEl>
                                      </p:cBhvr>
                                    </p:cmd>
                                  </p:childTnLst>
                                </p:cTn>
                              </p:par>
                            </p:childTnLst>
                          </p:cTn>
                        </p:par>
                      </p:childTnLst>
                    </p:cTn>
                  </p:par>
                </p:childTnLst>
              </p:cTn>
              <p:nextCondLst>
                <p:cond evt="onClick" delay="0">
                  <p:tgtEl>
                    <p:spTgt spid="28"/>
                  </p:tgtEl>
                </p:cond>
              </p:nextCondLst>
            </p:seq>
          </p:childTnLst>
        </p:cTn>
      </p:par>
    </p:tnLst>
  </p:timing>
  <p:extLst>
    <p:ext uri="{6950BFC3-D8DA-4A85-94F7-54DA5524770B}">
      <p188:commentRel xmlns:p188="http://schemas.microsoft.com/office/powerpoint/2018/8/main" r:id="rId5"/>
    </p:ext>
  </p:extLst>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48640" y="502920"/>
            <a:ext cx="566928" cy="566928"/>
          </a:xfrm>
          <a:prstGeom prst="ellipse">
            <a:avLst/>
          </a:prstGeom>
          <a:solidFill>
            <a:srgbClr val="0E7C86"/>
          </a:solidFill>
          <a:ln/>
        </p:spPr>
        <p:txBody>
          <a:bodyPr/>
          <a:lstStyle/>
          <a:p>
            <a:endParaRPr/>
          </a:p>
        </p:txBody>
      </p:sp>
      <p:pic>
        <p:nvPicPr>
          <p:cNvPr id="3" name="Image 0" descr="preencoded.png"/>
          <p:cNvPicPr>
            <a:picLocks noChangeAspect="1"/>
          </p:cNvPicPr>
          <p:nvPr/>
        </p:nvPicPr>
        <p:blipFill>
          <a:blip r:embed="rId4"/>
          <a:stretch>
            <a:fillRect/>
          </a:stretch>
        </p:blipFill>
        <p:spPr>
          <a:xfrm>
            <a:off x="694944" y="649224"/>
            <a:ext cx="274320" cy="274320"/>
          </a:xfrm>
          <a:prstGeom prst="rect">
            <a:avLst/>
          </a:prstGeom>
        </p:spPr>
      </p:pic>
      <p:sp>
        <p:nvSpPr>
          <p:cNvPr id="4" name="Text 1"/>
          <p:cNvSpPr/>
          <p:nvPr/>
        </p:nvSpPr>
        <p:spPr>
          <a:xfrm>
            <a:off x="1280160" y="457200"/>
            <a:ext cx="7315200" cy="292608"/>
          </a:xfrm>
          <a:prstGeom prst="rect">
            <a:avLst/>
          </a:prstGeom>
          <a:noFill/>
          <a:ln/>
        </p:spPr>
        <p:txBody>
          <a:bodyPr wrap="square" lIns="0" tIns="0" rIns="0" bIns="0" rtlCol="0" anchor="ctr"/>
          <a:lstStyle/>
          <a:p>
            <a:pPr marL="0" indent="0">
              <a:buNone/>
            </a:pPr>
            <a:r>
              <a:rPr lang="en-US" sz="1200" b="1" kern="0" spc="200" dirty="0">
                <a:solidFill>
                  <a:srgbClr val="0E7C86"/>
                </a:solidFill>
                <a:latin typeface="Calibri" pitchFamily="34" charset="0"/>
                <a:ea typeface="Calibri" pitchFamily="34" charset="-122"/>
                <a:cs typeface="Calibri" pitchFamily="34" charset="-120"/>
              </a:rPr>
              <a:t>11  RESULTS &amp; NEXT STEPS</a:t>
            </a:r>
            <a:endParaRPr lang="en-US" sz="1200" dirty="0"/>
          </a:p>
        </p:txBody>
      </p:sp>
      <p:sp>
        <p:nvSpPr>
          <p:cNvPr id="5" name="Text 2"/>
          <p:cNvSpPr/>
          <p:nvPr/>
        </p:nvSpPr>
        <p:spPr>
          <a:xfrm>
            <a:off x="1280160" y="713232"/>
            <a:ext cx="9601200" cy="502920"/>
          </a:xfrm>
          <a:prstGeom prst="rect">
            <a:avLst/>
          </a:prstGeom>
          <a:noFill/>
          <a:ln/>
        </p:spPr>
        <p:txBody>
          <a:bodyPr wrap="square" lIns="0" tIns="0" rIns="0" bIns="0" rtlCol="0" anchor="ctr"/>
          <a:lstStyle/>
          <a:p>
            <a:pPr marL="0" indent="0">
              <a:buNone/>
            </a:pPr>
            <a:r>
              <a:rPr lang="en-US" sz="3000" b="1" dirty="0">
                <a:solidFill>
                  <a:srgbClr val="0F1F3D"/>
                </a:solidFill>
                <a:latin typeface="Cambria" pitchFamily="34" charset="0"/>
                <a:ea typeface="Cambria" pitchFamily="34" charset="-122"/>
                <a:cs typeface="Cambria" pitchFamily="34" charset="-120"/>
              </a:rPr>
              <a:t>결과 및 향후 개선 사항</a:t>
            </a:r>
            <a:endParaRPr lang="en-US" sz="3000" dirty="0"/>
          </a:p>
        </p:txBody>
      </p:sp>
      <p:sp>
        <p:nvSpPr>
          <p:cNvPr id="6" name="Text 3"/>
          <p:cNvSpPr/>
          <p:nvPr/>
        </p:nvSpPr>
        <p:spPr>
          <a:xfrm>
            <a:off x="548640" y="1600200"/>
            <a:ext cx="5120640" cy="320040"/>
          </a:xfrm>
          <a:prstGeom prst="rect">
            <a:avLst/>
          </a:prstGeom>
          <a:noFill/>
          <a:ln/>
        </p:spPr>
        <p:txBody>
          <a:bodyPr wrap="square" lIns="0" tIns="0" rIns="0" bIns="0" rtlCol="0" anchor="ctr"/>
          <a:lstStyle/>
          <a:p>
            <a:pPr marL="0" indent="0">
              <a:buNone/>
            </a:pPr>
            <a:r>
              <a:rPr lang="en-US" sz="1500" b="1" dirty="0">
                <a:solidFill>
                  <a:srgbClr val="0F1F3D"/>
                </a:solidFill>
                <a:latin typeface="Cambria" pitchFamily="34" charset="0"/>
                <a:ea typeface="Cambria" pitchFamily="34" charset="-122"/>
                <a:cs typeface="Cambria" pitchFamily="34" charset="-120"/>
              </a:rPr>
              <a:t>결과 (Results)</a:t>
            </a:r>
            <a:endParaRPr lang="en-US" sz="1500" dirty="0"/>
          </a:p>
        </p:txBody>
      </p:sp>
      <p:sp>
        <p:nvSpPr>
          <p:cNvPr id="7" name="Shape 4"/>
          <p:cNvSpPr/>
          <p:nvPr/>
        </p:nvSpPr>
        <p:spPr>
          <a:xfrm>
            <a:off x="548640" y="2011680"/>
            <a:ext cx="1737360" cy="1371600"/>
          </a:xfrm>
          <a:prstGeom prst="roundRect">
            <a:avLst>
              <a:gd name="adj" fmla="val 5333"/>
            </a:avLst>
          </a:prstGeom>
          <a:solidFill>
            <a:srgbClr val="E9F4F3"/>
          </a:solidFill>
          <a:ln w="12700">
            <a:solidFill>
              <a:srgbClr val="E2E6EC"/>
            </a:solidFill>
            <a:prstDash val="solid"/>
          </a:ln>
        </p:spPr>
        <p:txBody>
          <a:bodyPr/>
          <a:lstStyle/>
          <a:p>
            <a:endParaRPr/>
          </a:p>
        </p:txBody>
      </p:sp>
      <p:sp>
        <p:nvSpPr>
          <p:cNvPr id="8" name="Text 5"/>
          <p:cNvSpPr/>
          <p:nvPr/>
        </p:nvSpPr>
        <p:spPr>
          <a:xfrm>
            <a:off x="640080" y="2148840"/>
            <a:ext cx="1554480" cy="548640"/>
          </a:xfrm>
          <a:prstGeom prst="rect">
            <a:avLst/>
          </a:prstGeom>
          <a:noFill/>
          <a:ln/>
        </p:spPr>
        <p:txBody>
          <a:bodyPr wrap="square" lIns="0" tIns="0" rIns="0" bIns="0" rtlCol="0" anchor="ctr"/>
          <a:lstStyle/>
          <a:p>
            <a:pPr marL="0" indent="0" algn="ctr">
              <a:buNone/>
            </a:pPr>
            <a:r>
              <a:rPr lang="ko-KR" altLang="en-US" sz="2600" b="1" dirty="0">
                <a:solidFill>
                  <a:srgbClr val="0E7C86"/>
                </a:solidFill>
                <a:latin typeface="Cambria" pitchFamily="34" charset="0"/>
              </a:rPr>
              <a:t>약 </a:t>
            </a:r>
            <a:r>
              <a:rPr lang="en-US" altLang="ko-KR" sz="2600" b="1" dirty="0">
                <a:solidFill>
                  <a:srgbClr val="0E7C86"/>
                </a:solidFill>
                <a:latin typeface="Cambria" pitchFamily="34" charset="0"/>
              </a:rPr>
              <a:t>14.7</a:t>
            </a:r>
            <a:r>
              <a:rPr lang="ko-KR" altLang="en-US" sz="2600" b="1" dirty="0">
                <a:solidFill>
                  <a:srgbClr val="0E7C86"/>
                </a:solidFill>
                <a:latin typeface="Cambria" pitchFamily="34" charset="0"/>
              </a:rPr>
              <a:t>초</a:t>
            </a:r>
            <a:endParaRPr lang="en-US" sz="2600" dirty="0"/>
          </a:p>
        </p:txBody>
      </p:sp>
      <p:sp>
        <p:nvSpPr>
          <p:cNvPr id="9" name="Text 6"/>
          <p:cNvSpPr/>
          <p:nvPr/>
        </p:nvSpPr>
        <p:spPr>
          <a:xfrm>
            <a:off x="640080" y="2788920"/>
            <a:ext cx="1554480" cy="548640"/>
          </a:xfrm>
          <a:prstGeom prst="rect">
            <a:avLst/>
          </a:prstGeom>
          <a:noFill/>
          <a:ln/>
        </p:spPr>
        <p:txBody>
          <a:bodyPr wrap="square" lIns="0" tIns="0" rIns="0" bIns="0" rtlCol="0" anchor="ctr"/>
          <a:lstStyle/>
          <a:p>
            <a:pPr marL="0" indent="0" algn="ctr">
              <a:buNone/>
            </a:pPr>
            <a:r>
              <a:rPr lang="ko-KR" altLang="en-US" sz="1000" dirty="0">
                <a:solidFill>
                  <a:srgbClr val="6B7686"/>
                </a:solidFill>
                <a:latin typeface="Calibri" pitchFamily="34" charset="0"/>
                <a:ea typeface="Calibri" pitchFamily="34" charset="-122"/>
                <a:cs typeface="Calibri" pitchFamily="34" charset="-120"/>
              </a:rPr>
              <a:t>기존 </a:t>
            </a:r>
            <a:r>
              <a:rPr lang="en-US" sz="1000" dirty="0">
                <a:solidFill>
                  <a:srgbClr val="6B7686"/>
                </a:solidFill>
                <a:latin typeface="Calibri" pitchFamily="34" charset="0"/>
                <a:ea typeface="Calibri" pitchFamily="34" charset="-122"/>
                <a:cs typeface="Calibri" pitchFamily="34" charset="-120"/>
              </a:rPr>
              <a:t>AI </a:t>
            </a:r>
            <a:r>
              <a:rPr lang="ko-KR" altLang="en-US" sz="1000" dirty="0">
                <a:solidFill>
                  <a:srgbClr val="6B7686"/>
                </a:solidFill>
                <a:latin typeface="Calibri" pitchFamily="34" charset="0"/>
                <a:ea typeface="Calibri" pitchFamily="34" charset="-122"/>
                <a:cs typeface="Calibri" pitchFamily="34" charset="-120"/>
              </a:rPr>
              <a:t>실시간 호출 시 대사 반응 딜레이</a:t>
            </a:r>
          </a:p>
        </p:txBody>
      </p:sp>
      <p:sp>
        <p:nvSpPr>
          <p:cNvPr id="10" name="Shape 7"/>
          <p:cNvSpPr/>
          <p:nvPr/>
        </p:nvSpPr>
        <p:spPr>
          <a:xfrm>
            <a:off x="2423160" y="2011680"/>
            <a:ext cx="1737360" cy="1371600"/>
          </a:xfrm>
          <a:prstGeom prst="roundRect">
            <a:avLst>
              <a:gd name="adj" fmla="val 5333"/>
            </a:avLst>
          </a:prstGeom>
          <a:solidFill>
            <a:srgbClr val="E9F4F3"/>
          </a:solidFill>
          <a:ln w="12700">
            <a:solidFill>
              <a:srgbClr val="E2E6EC"/>
            </a:solidFill>
            <a:prstDash val="solid"/>
          </a:ln>
        </p:spPr>
        <p:txBody>
          <a:bodyPr/>
          <a:lstStyle/>
          <a:p>
            <a:endParaRPr/>
          </a:p>
        </p:txBody>
      </p:sp>
      <p:sp>
        <p:nvSpPr>
          <p:cNvPr id="11" name="Text 8"/>
          <p:cNvSpPr/>
          <p:nvPr/>
        </p:nvSpPr>
        <p:spPr>
          <a:xfrm>
            <a:off x="2514600" y="2148840"/>
            <a:ext cx="1554480" cy="548640"/>
          </a:xfrm>
          <a:prstGeom prst="rect">
            <a:avLst/>
          </a:prstGeom>
          <a:noFill/>
          <a:ln/>
        </p:spPr>
        <p:txBody>
          <a:bodyPr wrap="square" lIns="0" tIns="0" rIns="0" bIns="0" rtlCol="0" anchor="ctr"/>
          <a:lstStyle/>
          <a:p>
            <a:pPr marL="0" indent="0" algn="ctr">
              <a:buNone/>
            </a:pPr>
            <a:r>
              <a:rPr lang="en-US" altLang="ko-KR" sz="2600" b="1" dirty="0">
                <a:solidFill>
                  <a:srgbClr val="0E7C86"/>
                </a:solidFill>
                <a:latin typeface="Cambria" pitchFamily="34" charset="0"/>
                <a:ea typeface="Cambria" pitchFamily="34" charset="-122"/>
                <a:cs typeface="Cambria" pitchFamily="34" charset="-120"/>
              </a:rPr>
              <a:t>0.03</a:t>
            </a:r>
            <a:r>
              <a:rPr lang="ko-KR" altLang="en-US" sz="2600" b="1" dirty="0">
                <a:solidFill>
                  <a:srgbClr val="0E7C86"/>
                </a:solidFill>
                <a:latin typeface="Cambria" pitchFamily="34" charset="0"/>
                <a:ea typeface="Cambria" pitchFamily="34" charset="-122"/>
                <a:cs typeface="Cambria" pitchFamily="34" charset="-120"/>
              </a:rPr>
              <a:t>초</a:t>
            </a:r>
            <a:endParaRPr lang="en-US" sz="2600" dirty="0"/>
          </a:p>
        </p:txBody>
      </p:sp>
      <p:sp>
        <p:nvSpPr>
          <p:cNvPr id="12" name="Text 9"/>
          <p:cNvSpPr/>
          <p:nvPr/>
        </p:nvSpPr>
        <p:spPr>
          <a:xfrm>
            <a:off x="2514600" y="2788920"/>
            <a:ext cx="1554480" cy="548640"/>
          </a:xfrm>
          <a:prstGeom prst="rect">
            <a:avLst/>
          </a:prstGeom>
          <a:noFill/>
          <a:ln/>
        </p:spPr>
        <p:txBody>
          <a:bodyPr wrap="square" lIns="0" tIns="0" rIns="0" bIns="0" rtlCol="0" anchor="ctr"/>
          <a:lstStyle/>
          <a:p>
            <a:pPr marL="0" indent="0" algn="ctr">
              <a:buNone/>
            </a:pPr>
            <a:r>
              <a:rPr lang="ko-KR" altLang="en-US" sz="1000" dirty="0" err="1">
                <a:solidFill>
                  <a:srgbClr val="6B7686"/>
                </a:solidFill>
                <a:latin typeface="Calibri" pitchFamily="34" charset="0"/>
                <a:ea typeface="Calibri" pitchFamily="34" charset="-122"/>
                <a:cs typeface="Calibri" pitchFamily="34" charset="-120"/>
              </a:rPr>
              <a:t>캐싱</a:t>
            </a:r>
            <a:r>
              <a:rPr lang="ko-KR" altLang="en-US" sz="1000" dirty="0">
                <a:solidFill>
                  <a:srgbClr val="6B7686"/>
                </a:solidFill>
                <a:latin typeface="Calibri" pitchFamily="34" charset="0"/>
                <a:ea typeface="Calibri" pitchFamily="34" charset="-122"/>
                <a:cs typeface="Calibri" pitchFamily="34" charset="-120"/>
              </a:rPr>
              <a:t> 및 타이핑 </a:t>
            </a:r>
            <a:r>
              <a:rPr lang="en-US" sz="1000" dirty="0">
                <a:solidFill>
                  <a:srgbClr val="6B7686"/>
                </a:solidFill>
                <a:latin typeface="Calibri" pitchFamily="34" charset="0"/>
                <a:ea typeface="Calibri" pitchFamily="34" charset="-122"/>
                <a:cs typeface="Calibri" pitchFamily="34" charset="-120"/>
              </a:rPr>
              <a:t>FX </a:t>
            </a:r>
            <a:r>
              <a:rPr lang="ko-KR" altLang="en-US" sz="1000" dirty="0">
                <a:solidFill>
                  <a:srgbClr val="6B7686"/>
                </a:solidFill>
                <a:latin typeface="Calibri" pitchFamily="34" charset="0"/>
                <a:ea typeface="Calibri" pitchFamily="34" charset="-122"/>
                <a:cs typeface="Calibri" pitchFamily="34" charset="-120"/>
              </a:rPr>
              <a:t>적용 후 </a:t>
            </a:r>
            <a:r>
              <a:rPr lang="ko-KR" altLang="en-US" sz="1000" dirty="0" err="1">
                <a:solidFill>
                  <a:srgbClr val="6B7686"/>
                </a:solidFill>
                <a:latin typeface="Calibri" pitchFamily="34" charset="0"/>
                <a:ea typeface="Calibri" pitchFamily="34" charset="-122"/>
                <a:cs typeface="Calibri" pitchFamily="34" charset="-120"/>
              </a:rPr>
              <a:t>인게임</a:t>
            </a:r>
            <a:r>
              <a:rPr lang="ko-KR" altLang="en-US" sz="1000" dirty="0">
                <a:solidFill>
                  <a:srgbClr val="6B7686"/>
                </a:solidFill>
                <a:latin typeface="Calibri" pitchFamily="34" charset="0"/>
                <a:ea typeface="Calibri" pitchFamily="34" charset="-122"/>
                <a:cs typeface="Calibri" pitchFamily="34" charset="-120"/>
              </a:rPr>
              <a:t> 대기 시간 </a:t>
            </a:r>
            <a:endParaRPr lang="en-US" sz="1000" dirty="0"/>
          </a:p>
        </p:txBody>
      </p:sp>
      <p:sp>
        <p:nvSpPr>
          <p:cNvPr id="13" name="Shape 10"/>
          <p:cNvSpPr/>
          <p:nvPr/>
        </p:nvSpPr>
        <p:spPr>
          <a:xfrm>
            <a:off x="4297680" y="2011680"/>
            <a:ext cx="1737360" cy="1371600"/>
          </a:xfrm>
          <a:prstGeom prst="roundRect">
            <a:avLst>
              <a:gd name="adj" fmla="val 5333"/>
            </a:avLst>
          </a:prstGeom>
          <a:solidFill>
            <a:srgbClr val="E9F4F3"/>
          </a:solidFill>
          <a:ln w="12700">
            <a:solidFill>
              <a:srgbClr val="E2E6EC"/>
            </a:solidFill>
            <a:prstDash val="solid"/>
          </a:ln>
        </p:spPr>
        <p:txBody>
          <a:bodyPr/>
          <a:lstStyle/>
          <a:p>
            <a:endParaRPr/>
          </a:p>
        </p:txBody>
      </p:sp>
      <p:sp>
        <p:nvSpPr>
          <p:cNvPr id="14" name="Text 11"/>
          <p:cNvSpPr/>
          <p:nvPr/>
        </p:nvSpPr>
        <p:spPr>
          <a:xfrm>
            <a:off x="4389120" y="2148840"/>
            <a:ext cx="1554480" cy="548640"/>
          </a:xfrm>
          <a:prstGeom prst="rect">
            <a:avLst/>
          </a:prstGeom>
          <a:noFill/>
          <a:ln/>
        </p:spPr>
        <p:txBody>
          <a:bodyPr wrap="square" lIns="0" tIns="0" rIns="0" bIns="0" rtlCol="0" anchor="ctr"/>
          <a:lstStyle/>
          <a:p>
            <a:pPr marL="0" indent="0" algn="ctr">
              <a:buNone/>
            </a:pPr>
            <a:r>
              <a:rPr lang="en-US" altLang="ko-KR" sz="2600" b="1" dirty="0">
                <a:solidFill>
                  <a:srgbClr val="0E7C86"/>
                </a:solidFill>
                <a:latin typeface="Cambria" pitchFamily="34" charset="0"/>
                <a:ea typeface="Cambria" pitchFamily="34" charset="-122"/>
                <a:cs typeface="Cambria" pitchFamily="34" charset="-120"/>
              </a:rPr>
              <a:t>3600</a:t>
            </a:r>
            <a:r>
              <a:rPr lang="ko-KR" altLang="en-US" sz="2600" b="1" dirty="0">
                <a:solidFill>
                  <a:srgbClr val="0E7C86"/>
                </a:solidFill>
                <a:latin typeface="Cambria" pitchFamily="34" charset="0"/>
                <a:ea typeface="Cambria" pitchFamily="34" charset="-122"/>
                <a:cs typeface="Cambria" pitchFamily="34" charset="-120"/>
              </a:rPr>
              <a:t>배</a:t>
            </a:r>
            <a:r>
              <a:rPr lang="en-US" altLang="ko-KR" sz="2600" b="1" dirty="0">
                <a:solidFill>
                  <a:srgbClr val="0E7C86"/>
                </a:solidFill>
                <a:latin typeface="Cambria" pitchFamily="34" charset="0"/>
                <a:ea typeface="Cambria" pitchFamily="34" charset="-122"/>
                <a:cs typeface="Cambria" pitchFamily="34" charset="-120"/>
              </a:rPr>
              <a:t>+</a:t>
            </a:r>
            <a:endParaRPr lang="en-US" sz="2600" dirty="0"/>
          </a:p>
        </p:txBody>
      </p:sp>
      <p:sp>
        <p:nvSpPr>
          <p:cNvPr id="15" name="Text 12"/>
          <p:cNvSpPr/>
          <p:nvPr/>
        </p:nvSpPr>
        <p:spPr>
          <a:xfrm>
            <a:off x="4389120" y="2788920"/>
            <a:ext cx="1554480" cy="548640"/>
          </a:xfrm>
          <a:prstGeom prst="rect">
            <a:avLst/>
          </a:prstGeom>
          <a:noFill/>
          <a:ln/>
        </p:spPr>
        <p:txBody>
          <a:bodyPr wrap="square" lIns="0" tIns="0" rIns="0" bIns="0" rtlCol="0" anchor="ctr"/>
          <a:lstStyle/>
          <a:p>
            <a:pPr marL="0" indent="0" algn="ctr">
              <a:buNone/>
            </a:pPr>
            <a:r>
              <a:rPr lang="ko-KR" altLang="en-US" sz="1000" dirty="0">
                <a:solidFill>
                  <a:srgbClr val="6B7686"/>
                </a:solidFill>
                <a:latin typeface="Calibri" pitchFamily="34" charset="0"/>
                <a:ea typeface="Calibri" pitchFamily="34" charset="-122"/>
                <a:cs typeface="Calibri" pitchFamily="34" charset="-120"/>
              </a:rPr>
              <a:t>대화 속도 단축 성능 </a:t>
            </a:r>
            <a:r>
              <a:rPr lang="ko-KR" altLang="en-US" sz="1000" dirty="0" err="1">
                <a:solidFill>
                  <a:srgbClr val="6B7686"/>
                </a:solidFill>
                <a:latin typeface="Calibri" pitchFamily="34" charset="0"/>
                <a:ea typeface="Calibri" pitchFamily="34" charset="-122"/>
                <a:cs typeface="Calibri" pitchFamily="34" charset="-120"/>
              </a:rPr>
              <a:t>향상율</a:t>
            </a:r>
            <a:r>
              <a:rPr lang="ko-KR" altLang="en-US" sz="1000" dirty="0">
                <a:solidFill>
                  <a:srgbClr val="6B7686"/>
                </a:solidFill>
                <a:latin typeface="Calibri" pitchFamily="34" charset="0"/>
                <a:ea typeface="Calibri" pitchFamily="34" charset="-122"/>
                <a:cs typeface="Calibri" pitchFamily="34" charset="-120"/>
              </a:rPr>
              <a:t> </a:t>
            </a:r>
            <a:endParaRPr lang="en-US" sz="1000" dirty="0"/>
          </a:p>
        </p:txBody>
      </p:sp>
      <p:sp>
        <p:nvSpPr>
          <p:cNvPr id="16" name="Shape 13"/>
          <p:cNvSpPr/>
          <p:nvPr/>
        </p:nvSpPr>
        <p:spPr>
          <a:xfrm>
            <a:off x="548640" y="3657600"/>
            <a:ext cx="5257800" cy="2377440"/>
          </a:xfrm>
          <a:prstGeom prst="roundRect">
            <a:avLst>
              <a:gd name="adj" fmla="val 3077"/>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17" name="Text 14"/>
          <p:cNvSpPr/>
          <p:nvPr/>
        </p:nvSpPr>
        <p:spPr>
          <a:xfrm>
            <a:off x="822960" y="3886200"/>
            <a:ext cx="4709160" cy="2011680"/>
          </a:xfrm>
          <a:prstGeom prst="rect">
            <a:avLst/>
          </a:prstGeom>
          <a:noFill/>
          <a:ln/>
        </p:spPr>
        <p:txBody>
          <a:bodyPr wrap="square" lIns="0" tIns="0" rIns="0" bIns="0" rtlCol="0" anchor="ctr"/>
          <a:lstStyle/>
          <a:p>
            <a:pPr marL="342900" indent="-342900">
              <a:spcAft>
                <a:spcPts val="1000"/>
              </a:spcAft>
              <a:buSzPct val="100000"/>
              <a:buChar char="•"/>
            </a:pPr>
            <a:r>
              <a:rPr sz="1250" dirty="0"/>
              <a:t>렉 </a:t>
            </a:r>
            <a:r>
              <a:rPr sz="1250" dirty="0" err="1"/>
              <a:t>현상</a:t>
            </a:r>
            <a:r>
              <a:rPr sz="1250" dirty="0"/>
              <a:t> </a:t>
            </a:r>
            <a:r>
              <a:rPr sz="1250" dirty="0" err="1"/>
              <a:t>해소</a:t>
            </a:r>
            <a:r>
              <a:rPr sz="1250" dirty="0"/>
              <a:t>: AI </a:t>
            </a:r>
            <a:r>
              <a:rPr sz="1250" dirty="0" err="1"/>
              <a:t>연산</a:t>
            </a:r>
            <a:r>
              <a:rPr sz="1250" dirty="0"/>
              <a:t> </a:t>
            </a:r>
            <a:r>
              <a:rPr sz="1250" dirty="0" err="1"/>
              <a:t>대기</a:t>
            </a:r>
            <a:r>
              <a:rPr sz="1250" dirty="0"/>
              <a:t> </a:t>
            </a:r>
            <a:r>
              <a:rPr sz="1250" dirty="0" err="1"/>
              <a:t>시간을</a:t>
            </a:r>
            <a:r>
              <a:rPr sz="1250" dirty="0"/>
              <a:t> </a:t>
            </a:r>
            <a:r>
              <a:rPr sz="1250" dirty="0" err="1"/>
              <a:t>사망</a:t>
            </a:r>
            <a:r>
              <a:rPr sz="1250" dirty="0"/>
              <a:t> </a:t>
            </a:r>
            <a:r>
              <a:rPr sz="1250" dirty="0" err="1"/>
              <a:t>리스폰</a:t>
            </a:r>
            <a:r>
              <a:rPr sz="1250" dirty="0"/>
              <a:t> </a:t>
            </a:r>
            <a:r>
              <a:rPr sz="1250" dirty="0" err="1"/>
              <a:t>시간으로</a:t>
            </a:r>
            <a:r>
              <a:rPr sz="1250" dirty="0"/>
              <a:t> </a:t>
            </a:r>
            <a:br>
              <a:rPr lang="en-US" sz="1250" dirty="0"/>
            </a:br>
            <a:r>
              <a:rPr sz="1250" dirty="0" err="1"/>
              <a:t>이관하여</a:t>
            </a:r>
            <a:r>
              <a:rPr sz="1250" dirty="0"/>
              <a:t> </a:t>
            </a:r>
            <a:r>
              <a:rPr sz="1250" dirty="0" err="1"/>
              <a:t>대화</a:t>
            </a:r>
            <a:r>
              <a:rPr sz="1250" dirty="0"/>
              <a:t> </a:t>
            </a:r>
            <a:r>
              <a:rPr sz="1250" dirty="0" err="1"/>
              <a:t>진입</a:t>
            </a:r>
            <a:r>
              <a:rPr sz="1250" dirty="0"/>
              <a:t> </a:t>
            </a:r>
            <a:r>
              <a:rPr sz="1250" dirty="0" err="1"/>
              <a:t>속도를</a:t>
            </a:r>
            <a:r>
              <a:rPr sz="1250" dirty="0"/>
              <a:t> </a:t>
            </a:r>
            <a:r>
              <a:rPr sz="1250" dirty="0" err="1"/>
              <a:t>획기적으로</a:t>
            </a:r>
            <a:r>
              <a:rPr sz="1250" dirty="0"/>
              <a:t> </a:t>
            </a:r>
            <a:r>
              <a:rPr sz="1250" dirty="0" err="1"/>
              <a:t>개선</a:t>
            </a:r>
            <a:endParaRPr lang="en-US" sz="1250" dirty="0"/>
          </a:p>
          <a:p>
            <a:pPr marL="342900" indent="-342900">
              <a:spcAft>
                <a:spcPts val="1000"/>
              </a:spcAft>
              <a:buSzPct val="100000"/>
              <a:buChar char="•"/>
            </a:pPr>
            <a:r>
              <a:rPr sz="1250" dirty="0" err="1"/>
              <a:t>비주얼</a:t>
            </a:r>
            <a:r>
              <a:rPr sz="1250" dirty="0"/>
              <a:t> </a:t>
            </a:r>
            <a:r>
              <a:rPr sz="1250" dirty="0" err="1"/>
              <a:t>몰입감</a:t>
            </a:r>
            <a:r>
              <a:rPr sz="1250" dirty="0"/>
              <a:t> </a:t>
            </a:r>
            <a:r>
              <a:rPr sz="1250" dirty="0" err="1"/>
              <a:t>증대</a:t>
            </a:r>
            <a:r>
              <a:rPr sz="1250" dirty="0"/>
              <a:t>: </a:t>
            </a:r>
            <a:r>
              <a:rPr sz="1250" dirty="0" err="1"/>
              <a:t>Y축</a:t>
            </a:r>
            <a:r>
              <a:rPr sz="1250" dirty="0"/>
              <a:t> </a:t>
            </a:r>
            <a:r>
              <a:rPr sz="1250" dirty="0" err="1"/>
              <a:t>오프셋</a:t>
            </a:r>
            <a:r>
              <a:rPr sz="1250" dirty="0"/>
              <a:t> </a:t>
            </a:r>
            <a:r>
              <a:rPr sz="1250" dirty="0" err="1"/>
              <a:t>카메라</a:t>
            </a:r>
            <a:r>
              <a:rPr sz="1250" dirty="0"/>
              <a:t> </a:t>
            </a:r>
            <a:r>
              <a:rPr sz="1250" dirty="0" err="1"/>
              <a:t>추적</a:t>
            </a:r>
            <a:r>
              <a:rPr sz="1250" dirty="0"/>
              <a:t> 및 한 </a:t>
            </a:r>
            <a:r>
              <a:rPr sz="1250" dirty="0" err="1"/>
              <a:t>글자씩</a:t>
            </a:r>
            <a:r>
              <a:rPr sz="1250" dirty="0"/>
              <a:t> </a:t>
            </a:r>
            <a:br>
              <a:rPr lang="en-US" sz="1250" dirty="0"/>
            </a:br>
            <a:r>
              <a:rPr sz="1250" dirty="0"/>
              <a:t>뜸 </a:t>
            </a:r>
            <a:r>
              <a:rPr sz="1250" dirty="0" err="1"/>
              <a:t>들이며</a:t>
            </a:r>
            <a:r>
              <a:rPr sz="1250" dirty="0"/>
              <a:t> </a:t>
            </a:r>
            <a:r>
              <a:rPr sz="1250" dirty="0" err="1"/>
              <a:t>출력되는</a:t>
            </a:r>
            <a:r>
              <a:rPr sz="1250" dirty="0"/>
              <a:t> </a:t>
            </a:r>
            <a:r>
              <a:rPr sz="1250" dirty="0" err="1"/>
              <a:t>타자기</a:t>
            </a:r>
            <a:r>
              <a:rPr sz="1250" dirty="0"/>
              <a:t> </a:t>
            </a:r>
            <a:r>
              <a:rPr sz="1250" dirty="0" err="1"/>
              <a:t>효과로</a:t>
            </a:r>
            <a:r>
              <a:rPr sz="1250" dirty="0"/>
              <a:t> </a:t>
            </a:r>
            <a:r>
              <a:rPr sz="1250" dirty="0" err="1"/>
              <a:t>아날로그</a:t>
            </a:r>
            <a:r>
              <a:rPr sz="1250" dirty="0"/>
              <a:t> </a:t>
            </a:r>
            <a:r>
              <a:rPr sz="1250" dirty="0" err="1"/>
              <a:t>게임의</a:t>
            </a:r>
            <a:r>
              <a:rPr sz="1250" dirty="0"/>
              <a:t> </a:t>
            </a:r>
            <a:r>
              <a:rPr sz="1250" dirty="0" err="1"/>
              <a:t>손맛</a:t>
            </a:r>
            <a:r>
              <a:rPr lang="ko-KR" altLang="en-US" sz="1250" dirty="0"/>
              <a:t>을</a:t>
            </a:r>
            <a:r>
              <a:rPr sz="1250" dirty="0"/>
              <a:t> </a:t>
            </a:r>
            <a:br>
              <a:rPr lang="en-US" sz="1250" dirty="0"/>
            </a:br>
            <a:r>
              <a:rPr sz="1250" dirty="0" err="1"/>
              <a:t>강화</a:t>
            </a:r>
            <a:endParaRPr lang="en-US" sz="1250" dirty="0"/>
          </a:p>
          <a:p>
            <a:pPr marL="342900" indent="-342900">
              <a:spcAft>
                <a:spcPts val="1000"/>
              </a:spcAft>
              <a:buSzPct val="100000"/>
              <a:buChar char="•"/>
            </a:pPr>
            <a:r>
              <a:rPr lang="en-US" altLang="ko-KR" sz="1250" dirty="0"/>
              <a:t>1</a:t>
            </a:r>
            <a:r>
              <a:rPr lang="ko-KR" altLang="en-US" sz="1250" dirty="0"/>
              <a:t>세대 예외 차단</a:t>
            </a:r>
            <a:r>
              <a:rPr lang="en-US" altLang="ko-KR" sz="1250" dirty="0"/>
              <a:t>: DB</a:t>
            </a:r>
            <a:r>
              <a:rPr lang="ko-KR" altLang="en-US" sz="1250" dirty="0"/>
              <a:t>가 완전 공백인 상황을 </a:t>
            </a:r>
            <a:r>
              <a:rPr lang="en-US" altLang="ko-KR" sz="1250" dirty="0"/>
              <a:t>Null</a:t>
            </a:r>
            <a:r>
              <a:rPr lang="ko-KR" altLang="en-US" sz="1250" dirty="0"/>
              <a:t>에러를 데비하여 기본값을 지정하여 예외처리</a:t>
            </a:r>
            <a:endParaRPr lang="en-US" sz="1250" dirty="0"/>
          </a:p>
        </p:txBody>
      </p:sp>
      <p:sp>
        <p:nvSpPr>
          <p:cNvPr id="18" name="Shape 15"/>
          <p:cNvSpPr/>
          <p:nvPr/>
        </p:nvSpPr>
        <p:spPr>
          <a:xfrm>
            <a:off x="6126480" y="1600200"/>
            <a:ext cx="5486400" cy="4434840"/>
          </a:xfrm>
          <a:prstGeom prst="roundRect">
            <a:avLst>
              <a:gd name="adj" fmla="val 1649"/>
            </a:avLst>
          </a:prstGeom>
          <a:solidFill>
            <a:srgbClr val="0F1F3D"/>
          </a:solidFill>
          <a:ln w="12700">
            <a:solidFill>
              <a:srgbClr val="E2E6EC"/>
            </a:solidFill>
            <a:prstDash val="solid"/>
          </a:ln>
          <a:effectLst>
            <a:outerShdw blurRad="101600" dist="25400" dir="5400000" algn="bl" rotWithShape="0">
              <a:srgbClr val="0F1F3D">
                <a:alpha val="8000"/>
              </a:srgbClr>
            </a:outerShdw>
          </a:effectLst>
        </p:spPr>
        <p:txBody>
          <a:bodyPr/>
          <a:lstStyle/>
          <a:p>
            <a:endParaRPr dirty="0"/>
          </a:p>
        </p:txBody>
      </p:sp>
      <p:sp>
        <p:nvSpPr>
          <p:cNvPr id="19" name="Text 16"/>
          <p:cNvSpPr/>
          <p:nvPr/>
        </p:nvSpPr>
        <p:spPr>
          <a:xfrm>
            <a:off x="6400800" y="1828800"/>
            <a:ext cx="4937760" cy="365760"/>
          </a:xfrm>
          <a:prstGeom prst="rect">
            <a:avLst/>
          </a:prstGeom>
          <a:noFill/>
          <a:ln/>
        </p:spPr>
        <p:txBody>
          <a:bodyPr wrap="square" lIns="0" tIns="0" rIns="0" bIns="0" rtlCol="0" anchor="ctr"/>
          <a:lstStyle/>
          <a:p>
            <a:pPr marL="0" indent="0">
              <a:buNone/>
            </a:pPr>
            <a:r>
              <a:rPr sz="1500" dirty="0" err="1">
                <a:solidFill>
                  <a:schemeClr val="bg1"/>
                </a:solidFill>
                <a:latin typeface="Calibri" panose="020F0502020204030204" pitchFamily="34" charset="0"/>
                <a:cs typeface="Calibri" panose="020F0502020204030204" pitchFamily="34" charset="0"/>
              </a:rPr>
              <a:t>향후</a:t>
            </a:r>
            <a:r>
              <a:rPr sz="1500" dirty="0">
                <a:solidFill>
                  <a:schemeClr val="bg1"/>
                </a:solidFill>
                <a:latin typeface="Calibri" panose="020F0502020204030204" pitchFamily="34" charset="0"/>
                <a:cs typeface="Calibri" panose="020F0502020204030204" pitchFamily="34" charset="0"/>
              </a:rPr>
              <a:t> </a:t>
            </a:r>
            <a:r>
              <a:rPr sz="1500" dirty="0" err="1">
                <a:solidFill>
                  <a:schemeClr val="bg1"/>
                </a:solidFill>
                <a:latin typeface="Calibri" panose="020F0502020204030204" pitchFamily="34" charset="0"/>
                <a:cs typeface="Calibri" panose="020F0502020204030204" pitchFamily="34" charset="0"/>
              </a:rPr>
              <a:t>개선</a:t>
            </a:r>
            <a:r>
              <a:rPr sz="1500" dirty="0">
                <a:solidFill>
                  <a:schemeClr val="bg1"/>
                </a:solidFill>
                <a:latin typeface="Calibri" panose="020F0502020204030204" pitchFamily="34" charset="0"/>
                <a:cs typeface="Calibri" panose="020F0502020204030204" pitchFamily="34" charset="0"/>
              </a:rPr>
              <a:t> </a:t>
            </a:r>
            <a:r>
              <a:rPr sz="1500" dirty="0" err="1">
                <a:solidFill>
                  <a:schemeClr val="bg1"/>
                </a:solidFill>
                <a:latin typeface="Calibri" panose="020F0502020204030204" pitchFamily="34" charset="0"/>
                <a:cs typeface="Calibri" panose="020F0502020204030204" pitchFamily="34" charset="0"/>
              </a:rPr>
              <a:t>사항</a:t>
            </a:r>
            <a:r>
              <a:rPr lang="en-US" sz="1500" dirty="0">
                <a:solidFill>
                  <a:schemeClr val="bg1"/>
                </a:solidFill>
                <a:latin typeface="Calibri" panose="020F0502020204030204" pitchFamily="34" charset="0"/>
                <a:cs typeface="Calibri" panose="020F0502020204030204" pitchFamily="34" charset="0"/>
              </a:rPr>
              <a:t> (Future Work)</a:t>
            </a:r>
          </a:p>
        </p:txBody>
      </p:sp>
      <p:sp>
        <p:nvSpPr>
          <p:cNvPr id="20" name="Shape 17"/>
          <p:cNvSpPr/>
          <p:nvPr/>
        </p:nvSpPr>
        <p:spPr>
          <a:xfrm>
            <a:off x="6400800" y="2331720"/>
            <a:ext cx="365760" cy="365760"/>
          </a:xfrm>
          <a:prstGeom prst="ellipse">
            <a:avLst/>
          </a:prstGeom>
          <a:solidFill>
            <a:srgbClr val="0E7C86"/>
          </a:solidFill>
          <a:ln/>
        </p:spPr>
        <p:txBody>
          <a:bodyPr/>
          <a:lstStyle/>
          <a:p>
            <a:endParaRPr/>
          </a:p>
        </p:txBody>
      </p:sp>
      <p:pic>
        <p:nvPicPr>
          <p:cNvPr id="21" name="Image 1" descr="preencoded.png"/>
          <p:cNvPicPr>
            <a:picLocks noChangeAspect="1"/>
          </p:cNvPicPr>
          <p:nvPr/>
        </p:nvPicPr>
        <p:blipFill>
          <a:blip r:embed="rId5"/>
          <a:stretch>
            <a:fillRect/>
          </a:stretch>
        </p:blipFill>
        <p:spPr>
          <a:xfrm>
            <a:off x="6492240" y="2423160"/>
            <a:ext cx="182880" cy="182880"/>
          </a:xfrm>
          <a:prstGeom prst="rect">
            <a:avLst/>
          </a:prstGeom>
        </p:spPr>
      </p:pic>
      <p:sp>
        <p:nvSpPr>
          <p:cNvPr id="22" name="Text 18"/>
          <p:cNvSpPr/>
          <p:nvPr/>
        </p:nvSpPr>
        <p:spPr>
          <a:xfrm>
            <a:off x="6903720" y="2313432"/>
            <a:ext cx="4480560" cy="484632"/>
          </a:xfrm>
          <a:prstGeom prst="rect">
            <a:avLst/>
          </a:prstGeom>
          <a:noFill/>
          <a:ln/>
        </p:spPr>
        <p:txBody>
          <a:bodyPr wrap="square" lIns="0" tIns="0" rIns="0" bIns="0" rtlCol="0" anchor="ctr"/>
          <a:lstStyle/>
          <a:p>
            <a:pPr marL="0" indent="0">
              <a:buNone/>
            </a:pPr>
            <a:r>
              <a:rPr lang="en-US" altLang="ko-KR" sz="1250" dirty="0">
                <a:solidFill>
                  <a:schemeClr val="bg1"/>
                </a:solidFill>
              </a:rPr>
              <a:t>AI </a:t>
            </a:r>
            <a:r>
              <a:rPr lang="ko-KR" altLang="en-US" sz="1250" dirty="0">
                <a:solidFill>
                  <a:schemeClr val="bg1"/>
                </a:solidFill>
              </a:rPr>
              <a:t>문지기 조언 시 플레이어의 현재 장착 스킬과 레벨 정보를 추가하여 </a:t>
            </a:r>
            <a:r>
              <a:rPr lang="en-US" altLang="ko-KR" sz="1250" dirty="0">
                <a:solidFill>
                  <a:schemeClr val="bg1"/>
                </a:solidFill>
              </a:rPr>
              <a:t>'</a:t>
            </a:r>
            <a:r>
              <a:rPr lang="ko-KR" altLang="en-US" sz="1250" dirty="0">
                <a:solidFill>
                  <a:schemeClr val="bg1"/>
                </a:solidFill>
              </a:rPr>
              <a:t>스킬 훈수</a:t>
            </a:r>
            <a:r>
              <a:rPr lang="en-US" altLang="ko-KR" sz="1250" dirty="0">
                <a:solidFill>
                  <a:schemeClr val="bg1"/>
                </a:solidFill>
              </a:rPr>
              <a:t>' </a:t>
            </a:r>
            <a:r>
              <a:rPr lang="ko-KR" altLang="en-US" sz="1250" dirty="0">
                <a:solidFill>
                  <a:schemeClr val="bg1"/>
                </a:solidFill>
              </a:rPr>
              <a:t>기능 보완</a:t>
            </a:r>
            <a:endParaRPr lang="en-US" sz="1250" dirty="0">
              <a:solidFill>
                <a:schemeClr val="bg1"/>
              </a:solidFill>
            </a:endParaRPr>
          </a:p>
        </p:txBody>
      </p:sp>
      <p:sp>
        <p:nvSpPr>
          <p:cNvPr id="23" name="Shape 19"/>
          <p:cNvSpPr/>
          <p:nvPr/>
        </p:nvSpPr>
        <p:spPr>
          <a:xfrm>
            <a:off x="6400800" y="3200400"/>
            <a:ext cx="365760" cy="365760"/>
          </a:xfrm>
          <a:prstGeom prst="ellipse">
            <a:avLst/>
          </a:prstGeom>
          <a:solidFill>
            <a:srgbClr val="0E7C86"/>
          </a:solidFill>
          <a:ln/>
        </p:spPr>
        <p:txBody>
          <a:bodyPr/>
          <a:lstStyle/>
          <a:p>
            <a:endParaRPr/>
          </a:p>
        </p:txBody>
      </p:sp>
      <p:pic>
        <p:nvPicPr>
          <p:cNvPr id="24" name="Image 2" descr="preencoded.png"/>
          <p:cNvPicPr>
            <a:picLocks noChangeAspect="1"/>
          </p:cNvPicPr>
          <p:nvPr/>
        </p:nvPicPr>
        <p:blipFill>
          <a:blip r:embed="rId5"/>
          <a:stretch>
            <a:fillRect/>
          </a:stretch>
        </p:blipFill>
        <p:spPr>
          <a:xfrm>
            <a:off x="6492240" y="3291840"/>
            <a:ext cx="182880" cy="182880"/>
          </a:xfrm>
          <a:prstGeom prst="rect">
            <a:avLst/>
          </a:prstGeom>
        </p:spPr>
      </p:pic>
      <p:sp>
        <p:nvSpPr>
          <p:cNvPr id="25" name="Text 20"/>
          <p:cNvSpPr/>
          <p:nvPr/>
        </p:nvSpPr>
        <p:spPr>
          <a:xfrm>
            <a:off x="6903720" y="3182112"/>
            <a:ext cx="4480560" cy="475488"/>
          </a:xfrm>
          <a:prstGeom prst="rect">
            <a:avLst/>
          </a:prstGeom>
          <a:noFill/>
          <a:ln/>
        </p:spPr>
        <p:txBody>
          <a:bodyPr wrap="square" lIns="0" tIns="0" rIns="0" bIns="0" rtlCol="0" anchor="ctr"/>
          <a:lstStyle/>
          <a:p>
            <a:pPr marL="0" indent="0">
              <a:buNone/>
            </a:pPr>
            <a:r>
              <a:rPr lang="ko-KR" altLang="en-US" sz="1250" dirty="0">
                <a:solidFill>
                  <a:schemeClr val="bg1"/>
                </a:solidFill>
              </a:rPr>
              <a:t>생성된 </a:t>
            </a:r>
            <a:r>
              <a:rPr lang="en-US" altLang="ko-KR" sz="1250" dirty="0">
                <a:solidFill>
                  <a:schemeClr val="bg1"/>
                </a:solidFill>
              </a:rPr>
              <a:t>AI </a:t>
            </a:r>
            <a:r>
              <a:rPr lang="ko-KR" altLang="en-US" sz="1250" dirty="0">
                <a:solidFill>
                  <a:schemeClr val="bg1"/>
                </a:solidFill>
              </a:rPr>
              <a:t>스킬에 맞추어 </a:t>
            </a:r>
            <a:r>
              <a:rPr lang="en-US" altLang="ko-KR" sz="1250" dirty="0">
                <a:solidFill>
                  <a:schemeClr val="bg1"/>
                </a:solidFill>
              </a:rPr>
              <a:t>LLM</a:t>
            </a:r>
            <a:r>
              <a:rPr lang="ko-KR" altLang="en-US" sz="1250" dirty="0">
                <a:solidFill>
                  <a:schemeClr val="bg1"/>
                </a:solidFill>
              </a:rPr>
              <a:t>이 </a:t>
            </a:r>
            <a:r>
              <a:rPr lang="en-US" altLang="ko-KR" sz="1250" dirty="0">
                <a:solidFill>
                  <a:schemeClr val="bg1"/>
                </a:solidFill>
              </a:rPr>
              <a:t>Unity </a:t>
            </a:r>
            <a:r>
              <a:rPr lang="ko-KR" altLang="en-US" sz="1250" dirty="0">
                <a:solidFill>
                  <a:schemeClr val="bg1"/>
                </a:solidFill>
              </a:rPr>
              <a:t>스킬 </a:t>
            </a:r>
            <a:r>
              <a:rPr lang="ko-KR" altLang="en-US" sz="1250" dirty="0" err="1">
                <a:solidFill>
                  <a:schemeClr val="bg1"/>
                </a:solidFill>
              </a:rPr>
              <a:t>프리팹</a:t>
            </a:r>
            <a:r>
              <a:rPr lang="en-US" altLang="ko-KR" sz="1250" dirty="0">
                <a:solidFill>
                  <a:schemeClr val="bg1"/>
                </a:solidFill>
              </a:rPr>
              <a:t>, </a:t>
            </a:r>
            <a:r>
              <a:rPr lang="ko-KR" altLang="en-US" sz="1250" dirty="0" err="1">
                <a:solidFill>
                  <a:schemeClr val="bg1"/>
                </a:solidFill>
              </a:rPr>
              <a:t>파티클</a:t>
            </a:r>
            <a:r>
              <a:rPr lang="ko-KR" altLang="en-US" sz="1250" dirty="0">
                <a:solidFill>
                  <a:schemeClr val="bg1"/>
                </a:solidFill>
              </a:rPr>
              <a:t> 이펙트</a:t>
            </a:r>
            <a:r>
              <a:rPr lang="en-US" altLang="ko-KR" sz="1250" dirty="0">
                <a:solidFill>
                  <a:schemeClr val="bg1"/>
                </a:solidFill>
              </a:rPr>
              <a:t>, </a:t>
            </a:r>
            <a:r>
              <a:rPr lang="ko-KR" altLang="en-US" sz="1250" dirty="0">
                <a:solidFill>
                  <a:schemeClr val="bg1"/>
                </a:solidFill>
              </a:rPr>
              <a:t>색상 및 </a:t>
            </a:r>
            <a:r>
              <a:rPr lang="ko-KR" altLang="en-US" sz="1250" dirty="0" err="1">
                <a:solidFill>
                  <a:schemeClr val="bg1"/>
                </a:solidFill>
              </a:rPr>
              <a:t>쉐이더를</a:t>
            </a:r>
            <a:r>
              <a:rPr lang="ko-KR" altLang="en-US" sz="1250" dirty="0">
                <a:solidFill>
                  <a:schemeClr val="bg1"/>
                </a:solidFill>
              </a:rPr>
              <a:t> </a:t>
            </a:r>
            <a:r>
              <a:rPr lang="en-US" altLang="ko-KR" sz="1250" dirty="0">
                <a:solidFill>
                  <a:schemeClr val="bg1"/>
                </a:solidFill>
              </a:rPr>
              <a:t>JSON</a:t>
            </a:r>
            <a:r>
              <a:rPr lang="ko-KR" altLang="en-US" sz="1250" dirty="0">
                <a:solidFill>
                  <a:schemeClr val="bg1"/>
                </a:solidFill>
              </a:rPr>
              <a:t>으로 자동 생성하도록 연동</a:t>
            </a:r>
            <a:endParaRPr lang="en-US" sz="1250" dirty="0">
              <a:solidFill>
                <a:schemeClr val="bg1"/>
              </a:solidFill>
            </a:endParaRPr>
          </a:p>
        </p:txBody>
      </p:sp>
      <p:sp>
        <p:nvSpPr>
          <p:cNvPr id="26" name="Shape 21"/>
          <p:cNvSpPr/>
          <p:nvPr/>
        </p:nvSpPr>
        <p:spPr>
          <a:xfrm>
            <a:off x="6400800" y="4069080"/>
            <a:ext cx="365760" cy="365760"/>
          </a:xfrm>
          <a:prstGeom prst="ellipse">
            <a:avLst/>
          </a:prstGeom>
          <a:solidFill>
            <a:srgbClr val="0E7C86"/>
          </a:solidFill>
          <a:ln/>
        </p:spPr>
        <p:txBody>
          <a:bodyPr/>
          <a:lstStyle/>
          <a:p>
            <a:endParaRPr>
              <a:solidFill>
                <a:schemeClr val="bg1"/>
              </a:solidFill>
            </a:endParaRPr>
          </a:p>
        </p:txBody>
      </p:sp>
      <p:pic>
        <p:nvPicPr>
          <p:cNvPr id="27" name="Image 3" descr="preencoded.png"/>
          <p:cNvPicPr>
            <a:picLocks noChangeAspect="1"/>
          </p:cNvPicPr>
          <p:nvPr/>
        </p:nvPicPr>
        <p:blipFill>
          <a:blip r:embed="rId5"/>
          <a:stretch>
            <a:fillRect/>
          </a:stretch>
        </p:blipFill>
        <p:spPr>
          <a:xfrm>
            <a:off x="6492240" y="4160520"/>
            <a:ext cx="182880" cy="182880"/>
          </a:xfrm>
          <a:prstGeom prst="rect">
            <a:avLst/>
          </a:prstGeom>
        </p:spPr>
      </p:pic>
      <p:sp>
        <p:nvSpPr>
          <p:cNvPr id="28" name="Text 22"/>
          <p:cNvSpPr/>
          <p:nvPr/>
        </p:nvSpPr>
        <p:spPr>
          <a:xfrm>
            <a:off x="6903720" y="4050792"/>
            <a:ext cx="4480560" cy="475488"/>
          </a:xfrm>
          <a:prstGeom prst="rect">
            <a:avLst/>
          </a:prstGeom>
          <a:noFill/>
          <a:ln/>
        </p:spPr>
        <p:txBody>
          <a:bodyPr wrap="square" lIns="0" tIns="0" rIns="0" bIns="0" rtlCol="0" anchor="ctr"/>
          <a:lstStyle/>
          <a:p>
            <a:pPr marL="0" indent="0">
              <a:buNone/>
            </a:pPr>
            <a:r>
              <a:rPr sz="1250" dirty="0">
                <a:solidFill>
                  <a:schemeClr val="bg1"/>
                </a:solidFill>
              </a:rPr>
              <a:t>OpenAI GPT-4o-mini </a:t>
            </a:r>
            <a:r>
              <a:rPr sz="1250" dirty="0" err="1">
                <a:solidFill>
                  <a:schemeClr val="bg1"/>
                </a:solidFill>
              </a:rPr>
              <a:t>유료</a:t>
            </a:r>
            <a:r>
              <a:rPr sz="1250" dirty="0">
                <a:solidFill>
                  <a:schemeClr val="bg1"/>
                </a:solidFill>
              </a:rPr>
              <a:t> API </a:t>
            </a:r>
            <a:r>
              <a:rPr sz="1250" dirty="0" err="1">
                <a:solidFill>
                  <a:schemeClr val="bg1"/>
                </a:solidFill>
              </a:rPr>
              <a:t>전환</a:t>
            </a:r>
            <a:r>
              <a:rPr sz="1250" dirty="0">
                <a:solidFill>
                  <a:schemeClr val="bg1"/>
                </a:solidFill>
              </a:rPr>
              <a:t> </a:t>
            </a:r>
            <a:r>
              <a:rPr sz="1250" dirty="0" err="1">
                <a:solidFill>
                  <a:schemeClr val="bg1"/>
                </a:solidFill>
              </a:rPr>
              <a:t>테스트</a:t>
            </a:r>
            <a:r>
              <a:rPr sz="1250" dirty="0">
                <a:solidFill>
                  <a:schemeClr val="bg1"/>
                </a:solidFill>
              </a:rPr>
              <a:t> </a:t>
            </a:r>
            <a:r>
              <a:rPr sz="1250" dirty="0" err="1">
                <a:solidFill>
                  <a:schemeClr val="bg1"/>
                </a:solidFill>
              </a:rPr>
              <a:t>및</a:t>
            </a:r>
            <a:r>
              <a:rPr sz="1250" dirty="0">
                <a:solidFill>
                  <a:schemeClr val="bg1"/>
                </a:solidFill>
              </a:rPr>
              <a:t> </a:t>
            </a:r>
            <a:r>
              <a:rPr sz="1250" dirty="0" err="1">
                <a:solidFill>
                  <a:schemeClr val="bg1"/>
                </a:solidFill>
              </a:rPr>
              <a:t>상용</a:t>
            </a:r>
            <a:r>
              <a:rPr sz="1250" dirty="0">
                <a:solidFill>
                  <a:schemeClr val="bg1"/>
                </a:solidFill>
              </a:rPr>
              <a:t> </a:t>
            </a:r>
            <a:r>
              <a:rPr sz="1250" dirty="0" err="1">
                <a:solidFill>
                  <a:schemeClr val="bg1"/>
                </a:solidFill>
              </a:rPr>
              <a:t>클라우드</a:t>
            </a:r>
            <a:r>
              <a:rPr sz="1250" dirty="0">
                <a:solidFill>
                  <a:schemeClr val="bg1"/>
                </a:solidFill>
              </a:rPr>
              <a:t>(RDS) </a:t>
            </a:r>
            <a:r>
              <a:rPr sz="1250" dirty="0" err="1">
                <a:solidFill>
                  <a:schemeClr val="bg1"/>
                </a:solidFill>
              </a:rPr>
              <a:t>데이터베이스</a:t>
            </a:r>
            <a:r>
              <a:rPr sz="1250" dirty="0">
                <a:solidFill>
                  <a:schemeClr val="bg1"/>
                </a:solidFill>
              </a:rPr>
              <a:t> </a:t>
            </a:r>
            <a:r>
              <a:rPr sz="1250" dirty="0" err="1">
                <a:solidFill>
                  <a:schemeClr val="bg1"/>
                </a:solidFill>
              </a:rPr>
              <a:t>마이그레이션</a:t>
            </a:r>
            <a:endParaRPr lang="en-US" sz="1250" dirty="0">
              <a:solidFill>
                <a:schemeClr val="bg1"/>
              </a:solidFill>
            </a:endParaRPr>
          </a:p>
        </p:txBody>
      </p:sp>
      <p:sp>
        <p:nvSpPr>
          <p:cNvPr id="29" name="Shape 23"/>
          <p:cNvSpPr/>
          <p:nvPr/>
        </p:nvSpPr>
        <p:spPr>
          <a:xfrm>
            <a:off x="6400800" y="4937760"/>
            <a:ext cx="365760" cy="365760"/>
          </a:xfrm>
          <a:prstGeom prst="ellipse">
            <a:avLst/>
          </a:prstGeom>
          <a:solidFill>
            <a:srgbClr val="0E7C86"/>
          </a:solidFill>
          <a:ln/>
        </p:spPr>
        <p:txBody>
          <a:bodyPr/>
          <a:lstStyle/>
          <a:p>
            <a:endParaRPr/>
          </a:p>
        </p:txBody>
      </p:sp>
      <p:pic>
        <p:nvPicPr>
          <p:cNvPr id="30" name="Image 4" descr="preencoded.png"/>
          <p:cNvPicPr>
            <a:picLocks noChangeAspect="1"/>
          </p:cNvPicPr>
          <p:nvPr/>
        </p:nvPicPr>
        <p:blipFill>
          <a:blip r:embed="rId5"/>
          <a:stretch>
            <a:fillRect/>
          </a:stretch>
        </p:blipFill>
        <p:spPr>
          <a:xfrm>
            <a:off x="6492240" y="5029200"/>
            <a:ext cx="182880" cy="182880"/>
          </a:xfrm>
          <a:prstGeom prst="rect">
            <a:avLst/>
          </a:prstGeom>
        </p:spPr>
      </p:pic>
      <p:sp>
        <p:nvSpPr>
          <p:cNvPr id="31" name="Text 24"/>
          <p:cNvSpPr/>
          <p:nvPr/>
        </p:nvSpPr>
        <p:spPr>
          <a:xfrm>
            <a:off x="6903720" y="4919472"/>
            <a:ext cx="4480560" cy="475488"/>
          </a:xfrm>
          <a:prstGeom prst="rect">
            <a:avLst/>
          </a:prstGeom>
          <a:noFill/>
          <a:ln/>
        </p:spPr>
        <p:txBody>
          <a:bodyPr wrap="square" lIns="0" tIns="0" rIns="0" bIns="0" rtlCol="0" anchor="ctr"/>
          <a:lstStyle/>
          <a:p>
            <a:pPr marL="0" indent="0">
              <a:buNone/>
            </a:pPr>
            <a:r>
              <a:rPr lang="ko-KR" altLang="en-US" sz="1250" dirty="0">
                <a:solidFill>
                  <a:schemeClr val="bg1"/>
                </a:solidFill>
              </a:rPr>
              <a:t>도전자 가문의 역사를 도감 형태의 </a:t>
            </a:r>
            <a:r>
              <a:rPr lang="ko-KR" altLang="en-US" sz="1250" dirty="0" err="1">
                <a:solidFill>
                  <a:schemeClr val="bg1"/>
                </a:solidFill>
              </a:rPr>
              <a:t>웹북</a:t>
            </a:r>
            <a:r>
              <a:rPr lang="en-US" altLang="ko-KR" sz="1250" dirty="0">
                <a:solidFill>
                  <a:schemeClr val="bg1"/>
                </a:solidFill>
              </a:rPr>
              <a:t>(Web Book)</a:t>
            </a:r>
            <a:r>
              <a:rPr lang="ko-KR" altLang="en-US" sz="1250" dirty="0">
                <a:solidFill>
                  <a:schemeClr val="bg1"/>
                </a:solidFill>
              </a:rPr>
              <a:t>으로 자동 </a:t>
            </a:r>
            <a:r>
              <a:rPr lang="ko-KR" altLang="en-US" sz="1250" dirty="0" err="1">
                <a:solidFill>
                  <a:schemeClr val="bg1"/>
                </a:solidFill>
              </a:rPr>
              <a:t>드로잉하는</a:t>
            </a:r>
            <a:r>
              <a:rPr lang="ko-KR" altLang="en-US" sz="1250" dirty="0">
                <a:solidFill>
                  <a:schemeClr val="bg1"/>
                </a:solidFill>
              </a:rPr>
              <a:t> </a:t>
            </a:r>
            <a:r>
              <a:rPr lang="en-US" altLang="ko-KR" sz="1250" dirty="0">
                <a:solidFill>
                  <a:schemeClr val="bg1"/>
                </a:solidFill>
              </a:rPr>
              <a:t>'AI </a:t>
            </a:r>
            <a:r>
              <a:rPr lang="ko-KR" altLang="en-US" sz="1250" dirty="0">
                <a:solidFill>
                  <a:schemeClr val="bg1"/>
                </a:solidFill>
              </a:rPr>
              <a:t>가문 </a:t>
            </a:r>
            <a:r>
              <a:rPr lang="ko-KR" altLang="en-US" sz="1250" dirty="0" err="1">
                <a:solidFill>
                  <a:schemeClr val="bg1"/>
                </a:solidFill>
              </a:rPr>
              <a:t>크로니클</a:t>
            </a:r>
            <a:r>
              <a:rPr lang="ko-KR" altLang="en-US" sz="1250" dirty="0">
                <a:solidFill>
                  <a:schemeClr val="bg1"/>
                </a:solidFill>
              </a:rPr>
              <a:t> 연대기</a:t>
            </a:r>
            <a:r>
              <a:rPr lang="en-US" altLang="ko-KR" sz="1250" dirty="0">
                <a:solidFill>
                  <a:schemeClr val="bg1"/>
                </a:solidFill>
              </a:rPr>
              <a:t>' </a:t>
            </a:r>
            <a:r>
              <a:rPr lang="ko-KR" altLang="en-US" sz="1250" dirty="0">
                <a:solidFill>
                  <a:schemeClr val="bg1"/>
                </a:solidFill>
              </a:rPr>
              <a:t>연동 기능</a:t>
            </a:r>
            <a:endParaRPr lang="en-US" sz="1250" dirty="0">
              <a:solidFill>
                <a:schemeClr val="bg1"/>
              </a:solidFill>
            </a:endParaRPr>
          </a:p>
        </p:txBody>
      </p:sp>
      <p:sp>
        <p:nvSpPr>
          <p:cNvPr id="32" name="Text 25"/>
          <p:cNvSpPr/>
          <p:nvPr/>
        </p:nvSpPr>
        <p:spPr>
          <a:xfrm>
            <a:off x="548640" y="6473952"/>
            <a:ext cx="5486400" cy="274320"/>
          </a:xfrm>
          <a:prstGeom prst="rect">
            <a:avLst/>
          </a:prstGeom>
          <a:noFill/>
          <a:ln/>
        </p:spPr>
        <p:txBody>
          <a:bodyPr wrap="square" lIns="0" tIns="0" rIns="0" bIns="0" rtlCol="0" anchor="ctr"/>
          <a:lstStyle/>
          <a:p>
            <a:pPr marL="0" indent="0" algn="l">
              <a:buNone/>
            </a:pPr>
            <a:r>
              <a:rPr lang="en-US" sz="900" dirty="0">
                <a:solidFill>
                  <a:srgbClr val="6B7686"/>
                </a:solidFill>
                <a:latin typeface="Calibri" pitchFamily="34" charset="0"/>
                <a:ea typeface="Calibri" pitchFamily="34" charset="-122"/>
                <a:cs typeface="Calibri" pitchFamily="34" charset="-120"/>
              </a:rPr>
              <a:t>결과 및 향후 개선 사항</a:t>
            </a:r>
            <a:endParaRPr lang="en-US" sz="900" dirty="0"/>
          </a:p>
        </p:txBody>
      </p:sp>
      <p:sp>
        <p:nvSpPr>
          <p:cNvPr id="33" name="Text 26"/>
          <p:cNvSpPr/>
          <p:nvPr/>
        </p:nvSpPr>
        <p:spPr>
          <a:xfrm>
            <a:off x="11155680" y="6473952"/>
            <a:ext cx="457200" cy="274320"/>
          </a:xfrm>
          <a:prstGeom prst="rect">
            <a:avLst/>
          </a:prstGeom>
          <a:noFill/>
          <a:ln/>
        </p:spPr>
        <p:txBody>
          <a:bodyPr wrap="square" lIns="0" tIns="0" rIns="0" bIns="0" rtlCol="0" anchor="ctr"/>
          <a:lstStyle/>
          <a:p>
            <a:pPr marL="0" indent="0" algn="r">
              <a:buNone/>
            </a:pPr>
            <a:r>
              <a:rPr lang="en-US" sz="900" dirty="0">
                <a:solidFill>
                  <a:srgbClr val="6B7686"/>
                </a:solidFill>
                <a:latin typeface="Calibri" pitchFamily="34" charset="0"/>
                <a:ea typeface="Calibri" pitchFamily="34" charset="-122"/>
                <a:cs typeface="Calibri" pitchFamily="34" charset="-120"/>
              </a:rPr>
              <a:t>13</a:t>
            </a:r>
            <a:endParaRPr lang="en-US" sz="900" dirty="0"/>
          </a:p>
        </p:txBody>
      </p:sp>
    </p:spTree>
  </p:cSld>
  <p:clrMapOvr>
    <a:masterClrMapping/>
  </p:clrMapOvr>
  <p:extLst>
    <p:ext uri="{6950BFC3-D8DA-4A85-94F7-54DA5524770B}">
      <p188:commentRel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0F1F3D"/>
        </a:solidFill>
        <a:effectLst/>
      </p:bgPr>
    </p:bg>
    <p:spTree>
      <p:nvGrpSpPr>
        <p:cNvPr id="1" name=""/>
        <p:cNvGrpSpPr/>
        <p:nvPr/>
      </p:nvGrpSpPr>
      <p:grpSpPr>
        <a:xfrm>
          <a:off x="0" y="0"/>
          <a:ext cx="0" cy="0"/>
          <a:chOff x="0" y="0"/>
          <a:chExt cx="0" cy="0"/>
        </a:xfrm>
      </p:grpSpPr>
      <p:sp>
        <p:nvSpPr>
          <p:cNvPr id="2" name="Shape 0"/>
          <p:cNvSpPr/>
          <p:nvPr/>
        </p:nvSpPr>
        <p:spPr>
          <a:xfrm>
            <a:off x="9692640" y="4206240"/>
            <a:ext cx="3840480" cy="3840480"/>
          </a:xfrm>
          <a:prstGeom prst="ellipse">
            <a:avLst/>
          </a:prstGeom>
          <a:solidFill>
            <a:srgbClr val="16305C"/>
          </a:solidFill>
          <a:ln/>
        </p:spPr>
        <p:txBody>
          <a:bodyPr/>
          <a:lstStyle/>
          <a:p>
            <a:endParaRPr/>
          </a:p>
        </p:txBody>
      </p:sp>
      <p:sp>
        <p:nvSpPr>
          <p:cNvPr id="3" name="Shape 1"/>
          <p:cNvSpPr/>
          <p:nvPr/>
        </p:nvSpPr>
        <p:spPr>
          <a:xfrm>
            <a:off x="-1371600" y="-1463040"/>
            <a:ext cx="3108960" cy="3108960"/>
          </a:xfrm>
          <a:prstGeom prst="ellipse">
            <a:avLst/>
          </a:prstGeom>
          <a:solidFill>
            <a:srgbClr val="0E7C86">
              <a:alpha val="20000"/>
            </a:srgbClr>
          </a:solidFill>
          <a:ln/>
        </p:spPr>
        <p:txBody>
          <a:bodyPr/>
          <a:lstStyle/>
          <a:p>
            <a:endParaRPr/>
          </a:p>
        </p:txBody>
      </p:sp>
      <p:sp>
        <p:nvSpPr>
          <p:cNvPr id="4" name="Shape 2"/>
          <p:cNvSpPr/>
          <p:nvPr/>
        </p:nvSpPr>
        <p:spPr>
          <a:xfrm>
            <a:off x="5577840" y="1965960"/>
            <a:ext cx="1005840" cy="1005840"/>
          </a:xfrm>
          <a:prstGeom prst="ellipse">
            <a:avLst/>
          </a:prstGeom>
          <a:solidFill>
            <a:srgbClr val="0E7C86"/>
          </a:solidFill>
          <a:ln/>
        </p:spPr>
        <p:txBody>
          <a:bodyPr/>
          <a:lstStyle/>
          <a:p>
            <a:endParaRPr/>
          </a:p>
        </p:txBody>
      </p:sp>
      <p:pic>
        <p:nvPicPr>
          <p:cNvPr id="5" name="Image 0" descr="preencoded.png"/>
          <p:cNvPicPr>
            <a:picLocks noChangeAspect="1"/>
          </p:cNvPicPr>
          <p:nvPr/>
        </p:nvPicPr>
        <p:blipFill>
          <a:blip r:embed="rId3"/>
          <a:stretch>
            <a:fillRect/>
          </a:stretch>
        </p:blipFill>
        <p:spPr>
          <a:xfrm>
            <a:off x="5797296" y="2185416"/>
            <a:ext cx="566928" cy="566928"/>
          </a:xfrm>
          <a:prstGeom prst="rect">
            <a:avLst/>
          </a:prstGeom>
        </p:spPr>
      </p:pic>
      <p:sp>
        <p:nvSpPr>
          <p:cNvPr id="6" name="Text 3"/>
          <p:cNvSpPr/>
          <p:nvPr/>
        </p:nvSpPr>
        <p:spPr>
          <a:xfrm>
            <a:off x="0" y="3200400"/>
            <a:ext cx="12161520" cy="914400"/>
          </a:xfrm>
          <a:prstGeom prst="rect">
            <a:avLst/>
          </a:prstGeom>
          <a:noFill/>
          <a:ln/>
        </p:spPr>
        <p:txBody>
          <a:bodyPr wrap="square" lIns="0" tIns="0" rIns="0" bIns="0" rtlCol="0" anchor="ctr"/>
          <a:lstStyle/>
          <a:p>
            <a:pPr marL="0" indent="0" algn="ctr">
              <a:buNone/>
            </a:pPr>
            <a:r>
              <a:rPr lang="en-US" sz="4800" b="1" dirty="0">
                <a:solidFill>
                  <a:srgbClr val="FFFFFF"/>
                </a:solidFill>
                <a:latin typeface="Cambria" pitchFamily="34" charset="0"/>
                <a:ea typeface="Cambria" pitchFamily="34" charset="-122"/>
                <a:cs typeface="Cambria" pitchFamily="34" charset="-120"/>
              </a:rPr>
              <a:t>Q &amp; A</a:t>
            </a:r>
            <a:endParaRPr lang="en-US" sz="4800" dirty="0"/>
          </a:p>
        </p:txBody>
      </p:sp>
      <p:sp>
        <p:nvSpPr>
          <p:cNvPr id="7" name="Text 4"/>
          <p:cNvSpPr/>
          <p:nvPr/>
        </p:nvSpPr>
        <p:spPr>
          <a:xfrm>
            <a:off x="0" y="4114800"/>
            <a:ext cx="12161520" cy="457200"/>
          </a:xfrm>
          <a:prstGeom prst="rect">
            <a:avLst/>
          </a:prstGeom>
          <a:noFill/>
          <a:ln/>
        </p:spPr>
        <p:txBody>
          <a:bodyPr wrap="square" lIns="0" tIns="0" rIns="0" bIns="0" rtlCol="0" anchor="ctr"/>
          <a:lstStyle/>
          <a:p>
            <a:pPr marL="0" indent="0" algn="ctr">
              <a:buNone/>
            </a:pPr>
            <a:r>
              <a:rPr lang="en-US" sz="1500" dirty="0">
                <a:solidFill>
                  <a:srgbClr val="C6D3E0"/>
                </a:solidFill>
                <a:latin typeface="Calibri" pitchFamily="34" charset="0"/>
                <a:ea typeface="Calibri" pitchFamily="34" charset="-122"/>
                <a:cs typeface="Calibri" pitchFamily="34" charset="-120"/>
              </a:rPr>
              <a:t>질문과 의견을 환영합니다</a:t>
            </a:r>
            <a:endParaRPr lang="en-US" sz="1500" dirty="0"/>
          </a:p>
        </p:txBody>
      </p:sp>
      <p:sp>
        <p:nvSpPr>
          <p:cNvPr id="8" name="Shape 5"/>
          <p:cNvSpPr/>
          <p:nvPr/>
        </p:nvSpPr>
        <p:spPr>
          <a:xfrm>
            <a:off x="4709160" y="4892040"/>
            <a:ext cx="2743200" cy="0"/>
          </a:xfrm>
          <a:prstGeom prst="line">
            <a:avLst/>
          </a:prstGeom>
          <a:noFill/>
          <a:ln w="19050">
            <a:solidFill>
              <a:srgbClr val="0E7C86"/>
            </a:solidFill>
            <a:prstDash val="solid"/>
          </a:ln>
        </p:spPr>
        <p:txBody>
          <a:bodyPr/>
          <a:lstStyle/>
          <a:p>
            <a:endParaRPr/>
          </a:p>
        </p:txBody>
      </p:sp>
      <p:sp>
        <p:nvSpPr>
          <p:cNvPr id="9" name="Text 6"/>
          <p:cNvSpPr/>
          <p:nvPr/>
        </p:nvSpPr>
        <p:spPr>
          <a:xfrm>
            <a:off x="0" y="5074919"/>
            <a:ext cx="12161520" cy="621789"/>
          </a:xfrm>
          <a:prstGeom prst="rect">
            <a:avLst/>
          </a:prstGeom>
          <a:noFill/>
          <a:ln/>
        </p:spPr>
        <p:txBody>
          <a:bodyPr wrap="square" lIns="0" tIns="0" rIns="0" bIns="0" rtlCol="0" anchor="ctr"/>
          <a:lstStyle/>
          <a:p>
            <a:pPr algn="ctr"/>
            <a:r>
              <a:rPr lang="ko-KR" altLang="en-US" sz="1250" dirty="0">
                <a:solidFill>
                  <a:schemeClr val="tx2">
                    <a:lumMod val="60000"/>
                    <a:lumOff val="40000"/>
                  </a:schemeClr>
                </a:solidFill>
                <a:latin typeface="Calibri" panose="020F0502020204030204" pitchFamily="34" charset="0"/>
                <a:cs typeface="Calibri" panose="020F0502020204030204" pitchFamily="34" charset="0"/>
              </a:rPr>
              <a:t>연락처 </a:t>
            </a:r>
            <a:r>
              <a:rPr lang="en-US" altLang="ko-KR" sz="1250" dirty="0">
                <a:solidFill>
                  <a:schemeClr val="tx2">
                    <a:lumMod val="60000"/>
                    <a:lumOff val="40000"/>
                  </a:schemeClr>
                </a:solidFill>
                <a:latin typeface="Calibri" panose="020F0502020204030204" pitchFamily="34" charset="0"/>
                <a:cs typeface="Calibri" panose="020F0502020204030204" pitchFamily="34" charset="0"/>
              </a:rPr>
              <a:t>:</a:t>
            </a:r>
            <a:r>
              <a:rPr lang="ko-KR" altLang="en-US" sz="1250" dirty="0">
                <a:solidFill>
                  <a:schemeClr val="tx2">
                    <a:lumMod val="60000"/>
                    <a:lumOff val="40000"/>
                  </a:schemeClr>
                </a:solidFill>
                <a:latin typeface="Calibri" panose="020F0502020204030204" pitchFamily="34" charset="0"/>
                <a:cs typeface="Calibri" panose="020F0502020204030204" pitchFamily="34" charset="0"/>
              </a:rPr>
              <a:t> </a:t>
            </a:r>
            <a:r>
              <a:rPr lang="en-US" sz="1250" dirty="0">
                <a:solidFill>
                  <a:schemeClr val="tx2">
                    <a:lumMod val="60000"/>
                    <a:lumOff val="40000"/>
                  </a:schemeClr>
                </a:solidFill>
                <a:latin typeface="Calibri" panose="020F0502020204030204" pitchFamily="34" charset="0"/>
                <a:cs typeface="Calibri" panose="020F0502020204030204" pitchFamily="34" charset="0"/>
              </a:rPr>
              <a:t>010-4124-1535</a:t>
            </a:r>
          </a:p>
          <a:p>
            <a:pPr algn="ctr"/>
            <a:r>
              <a:rPr lang="ko-KR" altLang="en-US" sz="1250" dirty="0">
                <a:solidFill>
                  <a:schemeClr val="tx2">
                    <a:lumMod val="60000"/>
                    <a:lumOff val="40000"/>
                  </a:schemeClr>
                </a:solidFill>
                <a:latin typeface="Calibri" panose="020F0502020204030204" pitchFamily="34" charset="0"/>
                <a:cs typeface="Calibri" panose="020F0502020204030204" pitchFamily="34" charset="0"/>
              </a:rPr>
              <a:t>이메일 </a:t>
            </a:r>
            <a:r>
              <a:rPr lang="en-US" altLang="ko-KR" sz="1250" dirty="0">
                <a:solidFill>
                  <a:schemeClr val="tx2">
                    <a:lumMod val="60000"/>
                    <a:lumOff val="40000"/>
                  </a:schemeClr>
                </a:solidFill>
                <a:latin typeface="Calibri" panose="020F0502020204030204" pitchFamily="34" charset="0"/>
                <a:cs typeface="Calibri" panose="020F0502020204030204" pitchFamily="34" charset="0"/>
              </a:rPr>
              <a:t>:</a:t>
            </a:r>
            <a:r>
              <a:rPr lang="ko-KR" altLang="en-US" sz="1250" dirty="0">
                <a:solidFill>
                  <a:schemeClr val="tx2">
                    <a:lumMod val="60000"/>
                    <a:lumOff val="40000"/>
                  </a:schemeClr>
                </a:solidFill>
                <a:latin typeface="Calibri" panose="020F0502020204030204" pitchFamily="34" charset="0"/>
                <a:cs typeface="Calibri" panose="020F0502020204030204" pitchFamily="34" charset="0"/>
              </a:rPr>
              <a:t> </a:t>
            </a:r>
            <a:r>
              <a:rPr lang="en" sz="1250" dirty="0">
                <a:solidFill>
                  <a:schemeClr val="tx2">
                    <a:lumMod val="60000"/>
                    <a:lumOff val="40000"/>
                  </a:schemeClr>
                </a:solidFill>
                <a:latin typeface="Calibri" panose="020F0502020204030204" pitchFamily="34" charset="0"/>
                <a:cs typeface="Calibri" panose="020F0502020204030204" pitchFamily="34" charset="0"/>
              </a:rPr>
              <a:t>c</a:t>
            </a:r>
            <a:r>
              <a:rPr lang="en-US" sz="1250" dirty="0">
                <a:solidFill>
                  <a:schemeClr val="tx2">
                    <a:lumMod val="60000"/>
                    <a:lumOff val="40000"/>
                  </a:schemeClr>
                </a:solidFill>
                <a:latin typeface="Calibri" panose="020F0502020204030204" pitchFamily="34" charset="0"/>
                <a:cs typeface="Calibri" panose="020F0502020204030204" pitchFamily="34" charset="0"/>
              </a:rPr>
              <a:t>oonings2@gmail.com</a:t>
            </a:r>
          </a:p>
          <a:p>
            <a:pPr algn="ctr"/>
            <a:r>
              <a:rPr lang="en" sz="1250" dirty="0" err="1">
                <a:solidFill>
                  <a:schemeClr val="tx2">
                    <a:lumMod val="60000"/>
                    <a:lumOff val="40000"/>
                  </a:schemeClr>
                </a:solidFill>
                <a:latin typeface="Calibri" panose="020F0502020204030204" pitchFamily="34" charset="0"/>
                <a:cs typeface="Calibri" panose="020F0502020204030204" pitchFamily="34" charset="0"/>
              </a:rPr>
              <a:t>Gitea</a:t>
            </a:r>
            <a:r>
              <a:rPr lang="en" sz="1250" dirty="0">
                <a:solidFill>
                  <a:schemeClr val="tx2">
                    <a:lumMod val="60000"/>
                    <a:lumOff val="40000"/>
                  </a:schemeClr>
                </a:solidFill>
                <a:latin typeface="Calibri" panose="020F0502020204030204" pitchFamily="34" charset="0"/>
                <a:cs typeface="Calibri" panose="020F0502020204030204" pitchFamily="34" charset="0"/>
              </a:rPr>
              <a:t> : https://</a:t>
            </a:r>
            <a:r>
              <a:rPr lang="en" sz="1250" dirty="0" err="1">
                <a:solidFill>
                  <a:schemeClr val="tx2">
                    <a:lumMod val="60000"/>
                    <a:lumOff val="40000"/>
                  </a:schemeClr>
                </a:solidFill>
                <a:latin typeface="Calibri" panose="020F0502020204030204" pitchFamily="34" charset="0"/>
                <a:cs typeface="Calibri" panose="020F0502020204030204" pitchFamily="34" charset="0"/>
              </a:rPr>
              <a:t>git.coon.myds.me</a:t>
            </a:r>
            <a:r>
              <a:rPr lang="en" sz="1250" dirty="0">
                <a:solidFill>
                  <a:schemeClr val="tx2">
                    <a:lumMod val="60000"/>
                    <a:lumOff val="40000"/>
                  </a:schemeClr>
                </a:solidFill>
                <a:latin typeface="Calibri" panose="020F0502020204030204" pitchFamily="34" charset="0"/>
                <a:cs typeface="Calibri" panose="020F0502020204030204" pitchFamily="34" charset="0"/>
              </a:rPr>
              <a:t>/</a:t>
            </a:r>
            <a:r>
              <a:rPr lang="en" sz="1250" dirty="0" err="1">
                <a:solidFill>
                  <a:schemeClr val="tx2">
                    <a:lumMod val="60000"/>
                    <a:lumOff val="40000"/>
                  </a:schemeClr>
                </a:solidFill>
                <a:latin typeface="Calibri" panose="020F0502020204030204" pitchFamily="34" charset="0"/>
                <a:cs typeface="Calibri" panose="020F0502020204030204" pitchFamily="34" charset="0"/>
              </a:rPr>
              <a:t>cooney</a:t>
            </a:r>
            <a:r>
              <a:rPr lang="en" sz="1250" dirty="0">
                <a:solidFill>
                  <a:schemeClr val="tx2">
                    <a:lumMod val="60000"/>
                    <a:lumOff val="40000"/>
                  </a:schemeClr>
                </a:solidFill>
                <a:latin typeface="Calibri" panose="020F0502020204030204" pitchFamily="34" charset="0"/>
                <a:cs typeface="Calibri" panose="020F0502020204030204" pitchFamily="34" charset="0"/>
              </a:rPr>
              <a:t>/Project-AI-Chronicle</a:t>
            </a:r>
            <a:endParaRPr lang="en-US" sz="1250" dirty="0">
              <a:solidFill>
                <a:schemeClr val="tx2">
                  <a:lumMod val="60000"/>
                  <a:lumOff val="40000"/>
                </a:schemeClr>
              </a:solidFill>
              <a:latin typeface="Calibri" panose="020F0502020204030204" pitchFamily="34" charset="0"/>
              <a:cs typeface="Calibri" panose="020F0502020204030204" pitchFamily="34" charset="0"/>
            </a:endParaRPr>
          </a:p>
        </p:txBody>
      </p:sp>
      <p:sp>
        <p:nvSpPr>
          <p:cNvPr id="10" name="Text 7"/>
          <p:cNvSpPr/>
          <p:nvPr/>
        </p:nvSpPr>
        <p:spPr>
          <a:xfrm>
            <a:off x="548640" y="6473952"/>
            <a:ext cx="5486400" cy="274320"/>
          </a:xfrm>
          <a:prstGeom prst="rect">
            <a:avLst/>
          </a:prstGeom>
          <a:noFill/>
          <a:ln/>
        </p:spPr>
        <p:txBody>
          <a:bodyPr wrap="square" lIns="0" tIns="0" rIns="0" bIns="0" rtlCol="0" anchor="ctr"/>
          <a:lstStyle/>
          <a:p>
            <a:pPr marL="0" indent="0" algn="l">
              <a:buNone/>
            </a:pPr>
            <a:r>
              <a:rPr lang="en-US" sz="900" dirty="0">
                <a:solidFill>
                  <a:srgbClr val="6B7686"/>
                </a:solidFill>
                <a:latin typeface="Calibri" pitchFamily="34" charset="0"/>
                <a:ea typeface="Calibri" pitchFamily="34" charset="-122"/>
                <a:cs typeface="Calibri" pitchFamily="34" charset="-120"/>
              </a:rPr>
              <a:t>감사합니다</a:t>
            </a:r>
            <a:endParaRPr lang="en-US" sz="900" dirty="0"/>
          </a:p>
        </p:txBody>
      </p:sp>
      <p:sp>
        <p:nvSpPr>
          <p:cNvPr id="11" name="Text 8"/>
          <p:cNvSpPr/>
          <p:nvPr/>
        </p:nvSpPr>
        <p:spPr>
          <a:xfrm>
            <a:off x="11155680" y="6473952"/>
            <a:ext cx="457200" cy="274320"/>
          </a:xfrm>
          <a:prstGeom prst="rect">
            <a:avLst/>
          </a:prstGeom>
          <a:noFill/>
          <a:ln/>
        </p:spPr>
        <p:txBody>
          <a:bodyPr wrap="square" lIns="0" tIns="0" rIns="0" bIns="0" rtlCol="0" anchor="ctr"/>
          <a:lstStyle/>
          <a:p>
            <a:pPr marL="0" indent="0" algn="r">
              <a:buNone/>
            </a:pPr>
            <a:r>
              <a:rPr lang="en-US" sz="900" dirty="0">
                <a:solidFill>
                  <a:srgbClr val="6B7686"/>
                </a:solidFill>
                <a:latin typeface="Calibri" pitchFamily="34" charset="0"/>
                <a:ea typeface="Calibri" pitchFamily="34" charset="-122"/>
                <a:cs typeface="Calibri" pitchFamily="34" charset="-120"/>
              </a:rPr>
              <a:t>14</a:t>
            </a:r>
            <a:endParaRPr lang="en-US" sz="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548640" y="502920"/>
            <a:ext cx="5486400" cy="292608"/>
          </a:xfrm>
          <a:prstGeom prst="rect">
            <a:avLst/>
          </a:prstGeom>
          <a:noFill/>
          <a:ln/>
        </p:spPr>
        <p:txBody>
          <a:bodyPr wrap="square" lIns="0" tIns="0" rIns="0" bIns="0" rtlCol="0" anchor="ctr"/>
          <a:lstStyle/>
          <a:p>
            <a:pPr marL="0" indent="0">
              <a:buNone/>
            </a:pPr>
            <a:r>
              <a:rPr lang="en-US" sz="1200" b="1" kern="0" spc="200" dirty="0">
                <a:solidFill>
                  <a:srgbClr val="0E7C86"/>
                </a:solidFill>
                <a:latin typeface="Calibri" pitchFamily="34" charset="0"/>
                <a:ea typeface="Calibri" pitchFamily="34" charset="-122"/>
                <a:cs typeface="Calibri" pitchFamily="34" charset="-120"/>
              </a:rPr>
              <a:t>CONTENTS</a:t>
            </a:r>
            <a:endParaRPr lang="en-US" sz="1200" dirty="0"/>
          </a:p>
        </p:txBody>
      </p:sp>
      <p:sp>
        <p:nvSpPr>
          <p:cNvPr id="3" name="Text 1"/>
          <p:cNvSpPr/>
          <p:nvPr/>
        </p:nvSpPr>
        <p:spPr>
          <a:xfrm>
            <a:off x="548640" y="749808"/>
            <a:ext cx="7315200" cy="502920"/>
          </a:xfrm>
          <a:prstGeom prst="rect">
            <a:avLst/>
          </a:prstGeom>
          <a:noFill/>
          <a:ln/>
        </p:spPr>
        <p:txBody>
          <a:bodyPr wrap="square" lIns="0" tIns="0" rIns="0" bIns="0" rtlCol="0" anchor="ctr"/>
          <a:lstStyle/>
          <a:p>
            <a:pPr marL="0" indent="0">
              <a:buNone/>
            </a:pPr>
            <a:r>
              <a:rPr lang="en-US" sz="3000" b="1" dirty="0">
                <a:solidFill>
                  <a:srgbClr val="0F1F3D"/>
                </a:solidFill>
                <a:latin typeface="Cambria" pitchFamily="34" charset="0"/>
                <a:ea typeface="Cambria" pitchFamily="34" charset="-122"/>
                <a:cs typeface="Cambria" pitchFamily="34" charset="-120"/>
              </a:rPr>
              <a:t>목차</a:t>
            </a:r>
            <a:endParaRPr lang="en-US" sz="3000" dirty="0"/>
          </a:p>
        </p:txBody>
      </p:sp>
      <p:sp>
        <p:nvSpPr>
          <p:cNvPr id="4" name="Text 2"/>
          <p:cNvSpPr/>
          <p:nvPr/>
        </p:nvSpPr>
        <p:spPr>
          <a:xfrm>
            <a:off x="548640" y="1600200"/>
            <a:ext cx="640080" cy="640080"/>
          </a:xfrm>
          <a:prstGeom prst="rect">
            <a:avLst/>
          </a:prstGeom>
          <a:noFill/>
          <a:ln/>
        </p:spPr>
        <p:txBody>
          <a:bodyPr wrap="square" lIns="0" tIns="0" rIns="0" bIns="0" rtlCol="0" anchor="ctr"/>
          <a:lstStyle/>
          <a:p>
            <a:pPr marL="0" indent="0">
              <a:buNone/>
            </a:pPr>
            <a:r>
              <a:rPr lang="en-US" sz="2200" b="1" dirty="0">
                <a:solidFill>
                  <a:srgbClr val="0E7C86"/>
                </a:solidFill>
                <a:latin typeface="Cambria" pitchFamily="34" charset="0"/>
                <a:ea typeface="Cambria" pitchFamily="34" charset="-122"/>
                <a:cs typeface="Cambria" pitchFamily="34" charset="-120"/>
              </a:rPr>
              <a:t>01</a:t>
            </a:r>
            <a:endParaRPr lang="en-US" sz="2200" dirty="0"/>
          </a:p>
        </p:txBody>
      </p:sp>
      <p:sp>
        <p:nvSpPr>
          <p:cNvPr id="5" name="Text 3"/>
          <p:cNvSpPr/>
          <p:nvPr/>
        </p:nvSpPr>
        <p:spPr>
          <a:xfrm>
            <a:off x="1234440" y="1600200"/>
            <a:ext cx="4617720" cy="640080"/>
          </a:xfrm>
          <a:prstGeom prst="rect">
            <a:avLst/>
          </a:prstGeom>
          <a:noFill/>
          <a:ln/>
        </p:spPr>
        <p:txBody>
          <a:bodyPr wrap="square" lIns="0" tIns="0" rIns="0" bIns="0" rtlCol="0" anchor="ctr"/>
          <a:lstStyle/>
          <a:p>
            <a:pPr marL="0" indent="0">
              <a:buNone/>
            </a:pPr>
            <a:r>
              <a:rPr lang="en-US" sz="1600" dirty="0">
                <a:solidFill>
                  <a:srgbClr val="263042"/>
                </a:solidFill>
                <a:latin typeface="Calibri" pitchFamily="34" charset="0"/>
                <a:ea typeface="Calibri" pitchFamily="34" charset="-122"/>
                <a:cs typeface="Calibri" pitchFamily="34" charset="-120"/>
              </a:rPr>
              <a:t>프로젝트 소개</a:t>
            </a:r>
            <a:endParaRPr lang="en-US" sz="1600" dirty="0"/>
          </a:p>
        </p:txBody>
      </p:sp>
      <p:sp>
        <p:nvSpPr>
          <p:cNvPr id="6" name="Shape 4"/>
          <p:cNvSpPr/>
          <p:nvPr/>
        </p:nvSpPr>
        <p:spPr>
          <a:xfrm>
            <a:off x="548640" y="2295144"/>
            <a:ext cx="5349240" cy="0"/>
          </a:xfrm>
          <a:prstGeom prst="line">
            <a:avLst/>
          </a:prstGeom>
          <a:noFill/>
          <a:ln w="12700">
            <a:solidFill>
              <a:srgbClr val="E2E6EC"/>
            </a:solidFill>
            <a:prstDash val="solid"/>
          </a:ln>
        </p:spPr>
        <p:txBody>
          <a:bodyPr/>
          <a:lstStyle/>
          <a:p>
            <a:endParaRPr lang="ko-KR" altLang="en-US"/>
          </a:p>
        </p:txBody>
      </p:sp>
      <p:sp>
        <p:nvSpPr>
          <p:cNvPr id="7" name="Text 5"/>
          <p:cNvSpPr/>
          <p:nvPr/>
        </p:nvSpPr>
        <p:spPr>
          <a:xfrm>
            <a:off x="548640" y="2386584"/>
            <a:ext cx="640080" cy="640080"/>
          </a:xfrm>
          <a:prstGeom prst="rect">
            <a:avLst/>
          </a:prstGeom>
          <a:noFill/>
          <a:ln/>
        </p:spPr>
        <p:txBody>
          <a:bodyPr wrap="square" lIns="0" tIns="0" rIns="0" bIns="0" rtlCol="0" anchor="ctr"/>
          <a:lstStyle/>
          <a:p>
            <a:pPr marL="0" indent="0">
              <a:buNone/>
            </a:pPr>
            <a:r>
              <a:rPr lang="en-US" sz="2200" b="1" dirty="0">
                <a:solidFill>
                  <a:srgbClr val="0E7C86"/>
                </a:solidFill>
                <a:latin typeface="Cambria" pitchFamily="34" charset="0"/>
                <a:ea typeface="Cambria" pitchFamily="34" charset="-122"/>
                <a:cs typeface="Cambria" pitchFamily="34" charset="-120"/>
              </a:rPr>
              <a:t>02</a:t>
            </a:r>
            <a:endParaRPr lang="en-US" sz="2200" dirty="0"/>
          </a:p>
        </p:txBody>
      </p:sp>
      <p:sp>
        <p:nvSpPr>
          <p:cNvPr id="8" name="Text 6"/>
          <p:cNvSpPr/>
          <p:nvPr/>
        </p:nvSpPr>
        <p:spPr>
          <a:xfrm>
            <a:off x="1234440" y="2386584"/>
            <a:ext cx="4617720" cy="640080"/>
          </a:xfrm>
          <a:prstGeom prst="rect">
            <a:avLst/>
          </a:prstGeom>
          <a:noFill/>
          <a:ln/>
        </p:spPr>
        <p:txBody>
          <a:bodyPr wrap="square" lIns="0" tIns="0" rIns="0" bIns="0" rtlCol="0" anchor="ctr"/>
          <a:lstStyle/>
          <a:p>
            <a:pPr marL="0" indent="0">
              <a:buNone/>
            </a:pPr>
            <a:r>
              <a:rPr lang="en-US" sz="1600" dirty="0">
                <a:solidFill>
                  <a:srgbClr val="263042"/>
                </a:solidFill>
                <a:latin typeface="Calibri" pitchFamily="34" charset="0"/>
                <a:ea typeface="Calibri" pitchFamily="34" charset="-122"/>
                <a:cs typeface="Calibri" pitchFamily="34" charset="-120"/>
              </a:rPr>
              <a:t>개발 배경 및 문제 정의</a:t>
            </a:r>
            <a:endParaRPr lang="en-US" sz="1600" dirty="0"/>
          </a:p>
        </p:txBody>
      </p:sp>
      <p:sp>
        <p:nvSpPr>
          <p:cNvPr id="9" name="Shape 7"/>
          <p:cNvSpPr/>
          <p:nvPr/>
        </p:nvSpPr>
        <p:spPr>
          <a:xfrm>
            <a:off x="548640" y="3081528"/>
            <a:ext cx="5349240" cy="0"/>
          </a:xfrm>
          <a:prstGeom prst="line">
            <a:avLst/>
          </a:prstGeom>
          <a:noFill/>
          <a:ln w="12700">
            <a:solidFill>
              <a:srgbClr val="E2E6EC"/>
            </a:solidFill>
            <a:prstDash val="solid"/>
          </a:ln>
        </p:spPr>
        <p:txBody>
          <a:bodyPr/>
          <a:lstStyle/>
          <a:p>
            <a:endParaRPr lang="ko-KR" altLang="en-US"/>
          </a:p>
        </p:txBody>
      </p:sp>
      <p:sp>
        <p:nvSpPr>
          <p:cNvPr id="10" name="Text 8"/>
          <p:cNvSpPr/>
          <p:nvPr/>
        </p:nvSpPr>
        <p:spPr>
          <a:xfrm>
            <a:off x="548640" y="3172968"/>
            <a:ext cx="640080" cy="640080"/>
          </a:xfrm>
          <a:prstGeom prst="rect">
            <a:avLst/>
          </a:prstGeom>
          <a:noFill/>
          <a:ln/>
        </p:spPr>
        <p:txBody>
          <a:bodyPr wrap="square" lIns="0" tIns="0" rIns="0" bIns="0" rtlCol="0" anchor="ctr"/>
          <a:lstStyle/>
          <a:p>
            <a:pPr marL="0" indent="0">
              <a:buNone/>
            </a:pPr>
            <a:r>
              <a:rPr lang="en-US" sz="2200" b="1" dirty="0">
                <a:solidFill>
                  <a:srgbClr val="0E7C86"/>
                </a:solidFill>
                <a:latin typeface="Cambria" pitchFamily="34" charset="0"/>
                <a:ea typeface="Cambria" pitchFamily="34" charset="-122"/>
                <a:cs typeface="Cambria" pitchFamily="34" charset="-120"/>
              </a:rPr>
              <a:t>03</a:t>
            </a:r>
            <a:endParaRPr lang="en-US" sz="2200" dirty="0"/>
          </a:p>
        </p:txBody>
      </p:sp>
      <p:sp>
        <p:nvSpPr>
          <p:cNvPr id="11" name="Text 9"/>
          <p:cNvSpPr/>
          <p:nvPr/>
        </p:nvSpPr>
        <p:spPr>
          <a:xfrm>
            <a:off x="1234440" y="3172968"/>
            <a:ext cx="4617720" cy="640080"/>
          </a:xfrm>
          <a:prstGeom prst="rect">
            <a:avLst/>
          </a:prstGeom>
          <a:noFill/>
          <a:ln/>
        </p:spPr>
        <p:txBody>
          <a:bodyPr wrap="square" lIns="0" tIns="0" rIns="0" bIns="0" rtlCol="0" anchor="ctr"/>
          <a:lstStyle/>
          <a:p>
            <a:pPr marL="0" indent="0">
              <a:buNone/>
            </a:pPr>
            <a:r>
              <a:rPr lang="en-US" sz="1600" dirty="0">
                <a:solidFill>
                  <a:srgbClr val="263042"/>
                </a:solidFill>
                <a:latin typeface="Calibri" pitchFamily="34" charset="0"/>
                <a:ea typeface="Calibri" pitchFamily="34" charset="-122"/>
                <a:cs typeface="Calibri" pitchFamily="34" charset="-120"/>
              </a:rPr>
              <a:t>프로젝트 목표</a:t>
            </a:r>
            <a:endParaRPr lang="en-US" sz="1600" dirty="0"/>
          </a:p>
        </p:txBody>
      </p:sp>
      <p:sp>
        <p:nvSpPr>
          <p:cNvPr id="12" name="Shape 10"/>
          <p:cNvSpPr/>
          <p:nvPr/>
        </p:nvSpPr>
        <p:spPr>
          <a:xfrm>
            <a:off x="548640" y="3867912"/>
            <a:ext cx="5349240" cy="0"/>
          </a:xfrm>
          <a:prstGeom prst="line">
            <a:avLst/>
          </a:prstGeom>
          <a:noFill/>
          <a:ln w="12700">
            <a:solidFill>
              <a:srgbClr val="E2E6EC"/>
            </a:solidFill>
            <a:prstDash val="solid"/>
          </a:ln>
        </p:spPr>
        <p:txBody>
          <a:bodyPr/>
          <a:lstStyle/>
          <a:p>
            <a:endParaRPr lang="ko-KR" altLang="en-US"/>
          </a:p>
        </p:txBody>
      </p:sp>
      <p:sp>
        <p:nvSpPr>
          <p:cNvPr id="13" name="Text 11"/>
          <p:cNvSpPr/>
          <p:nvPr/>
        </p:nvSpPr>
        <p:spPr>
          <a:xfrm>
            <a:off x="548640" y="3959352"/>
            <a:ext cx="640080" cy="640080"/>
          </a:xfrm>
          <a:prstGeom prst="rect">
            <a:avLst/>
          </a:prstGeom>
          <a:noFill/>
          <a:ln/>
        </p:spPr>
        <p:txBody>
          <a:bodyPr wrap="square" lIns="0" tIns="0" rIns="0" bIns="0" rtlCol="0" anchor="ctr"/>
          <a:lstStyle/>
          <a:p>
            <a:pPr marL="0" indent="0">
              <a:buNone/>
            </a:pPr>
            <a:r>
              <a:rPr lang="en-US" sz="2200" b="1" dirty="0">
                <a:solidFill>
                  <a:srgbClr val="0E7C86"/>
                </a:solidFill>
                <a:latin typeface="Cambria" pitchFamily="34" charset="0"/>
                <a:ea typeface="Cambria" pitchFamily="34" charset="-122"/>
                <a:cs typeface="Cambria" pitchFamily="34" charset="-120"/>
              </a:rPr>
              <a:t>04</a:t>
            </a:r>
            <a:endParaRPr lang="en-US" sz="2200" dirty="0"/>
          </a:p>
        </p:txBody>
      </p:sp>
      <p:sp>
        <p:nvSpPr>
          <p:cNvPr id="14" name="Text 12"/>
          <p:cNvSpPr/>
          <p:nvPr/>
        </p:nvSpPr>
        <p:spPr>
          <a:xfrm>
            <a:off x="1234440" y="3959352"/>
            <a:ext cx="4617720" cy="640080"/>
          </a:xfrm>
          <a:prstGeom prst="rect">
            <a:avLst/>
          </a:prstGeom>
          <a:noFill/>
          <a:ln/>
        </p:spPr>
        <p:txBody>
          <a:bodyPr wrap="square" lIns="0" tIns="0" rIns="0" bIns="0" rtlCol="0" anchor="ctr"/>
          <a:lstStyle/>
          <a:p>
            <a:pPr marL="0" indent="0">
              <a:buNone/>
            </a:pPr>
            <a:r>
              <a:rPr lang="en-US" sz="1600" dirty="0">
                <a:solidFill>
                  <a:srgbClr val="263042"/>
                </a:solidFill>
                <a:latin typeface="Calibri" pitchFamily="34" charset="0"/>
                <a:ea typeface="Calibri" pitchFamily="34" charset="-122"/>
                <a:cs typeface="Calibri" pitchFamily="34" charset="-120"/>
              </a:rPr>
              <a:t>주요 기능</a:t>
            </a:r>
            <a:endParaRPr lang="en-US" sz="1600" dirty="0"/>
          </a:p>
        </p:txBody>
      </p:sp>
      <p:sp>
        <p:nvSpPr>
          <p:cNvPr id="15" name="Shape 13"/>
          <p:cNvSpPr/>
          <p:nvPr/>
        </p:nvSpPr>
        <p:spPr>
          <a:xfrm>
            <a:off x="548640" y="4654296"/>
            <a:ext cx="5349240" cy="0"/>
          </a:xfrm>
          <a:prstGeom prst="line">
            <a:avLst/>
          </a:prstGeom>
          <a:noFill/>
          <a:ln w="12700">
            <a:solidFill>
              <a:srgbClr val="E2E6EC"/>
            </a:solidFill>
            <a:prstDash val="solid"/>
          </a:ln>
        </p:spPr>
        <p:txBody>
          <a:bodyPr/>
          <a:lstStyle/>
          <a:p>
            <a:endParaRPr lang="ko-KR" altLang="en-US"/>
          </a:p>
        </p:txBody>
      </p:sp>
      <p:sp>
        <p:nvSpPr>
          <p:cNvPr id="16" name="Text 14"/>
          <p:cNvSpPr/>
          <p:nvPr/>
        </p:nvSpPr>
        <p:spPr>
          <a:xfrm>
            <a:off x="548640" y="4745736"/>
            <a:ext cx="640080" cy="640080"/>
          </a:xfrm>
          <a:prstGeom prst="rect">
            <a:avLst/>
          </a:prstGeom>
          <a:noFill/>
          <a:ln/>
        </p:spPr>
        <p:txBody>
          <a:bodyPr wrap="square" lIns="0" tIns="0" rIns="0" bIns="0" rtlCol="0" anchor="ctr"/>
          <a:lstStyle/>
          <a:p>
            <a:pPr marL="0" indent="0">
              <a:buNone/>
            </a:pPr>
            <a:r>
              <a:rPr lang="en-US" sz="2200" b="1" dirty="0">
                <a:solidFill>
                  <a:srgbClr val="0E7C86"/>
                </a:solidFill>
                <a:latin typeface="Cambria" pitchFamily="34" charset="0"/>
                <a:ea typeface="Cambria" pitchFamily="34" charset="-122"/>
                <a:cs typeface="Cambria" pitchFamily="34" charset="-120"/>
              </a:rPr>
              <a:t>05</a:t>
            </a:r>
            <a:endParaRPr lang="en-US" sz="2200" dirty="0"/>
          </a:p>
        </p:txBody>
      </p:sp>
      <p:sp>
        <p:nvSpPr>
          <p:cNvPr id="17" name="Text 15"/>
          <p:cNvSpPr/>
          <p:nvPr/>
        </p:nvSpPr>
        <p:spPr>
          <a:xfrm>
            <a:off x="1234440" y="4745736"/>
            <a:ext cx="4617720" cy="640080"/>
          </a:xfrm>
          <a:prstGeom prst="rect">
            <a:avLst/>
          </a:prstGeom>
          <a:noFill/>
          <a:ln/>
        </p:spPr>
        <p:txBody>
          <a:bodyPr wrap="square" lIns="0" tIns="0" rIns="0" bIns="0" rtlCol="0" anchor="ctr"/>
          <a:lstStyle/>
          <a:p>
            <a:pPr marL="0" indent="0">
              <a:buNone/>
            </a:pPr>
            <a:r>
              <a:rPr lang="en-US" sz="1600" dirty="0">
                <a:solidFill>
                  <a:srgbClr val="263042"/>
                </a:solidFill>
                <a:latin typeface="Calibri" pitchFamily="34" charset="0"/>
                <a:ea typeface="Calibri" pitchFamily="34" charset="-122"/>
                <a:cs typeface="Calibri" pitchFamily="34" charset="-120"/>
              </a:rPr>
              <a:t>기술 스택</a:t>
            </a:r>
            <a:endParaRPr lang="en-US" sz="1600" dirty="0"/>
          </a:p>
        </p:txBody>
      </p:sp>
      <p:sp>
        <p:nvSpPr>
          <p:cNvPr id="18" name="Shape 16"/>
          <p:cNvSpPr/>
          <p:nvPr/>
        </p:nvSpPr>
        <p:spPr>
          <a:xfrm>
            <a:off x="548640" y="5440680"/>
            <a:ext cx="5349240" cy="0"/>
          </a:xfrm>
          <a:prstGeom prst="line">
            <a:avLst/>
          </a:prstGeom>
          <a:noFill/>
          <a:ln w="12700">
            <a:solidFill>
              <a:srgbClr val="E2E6EC"/>
            </a:solidFill>
            <a:prstDash val="solid"/>
          </a:ln>
        </p:spPr>
        <p:txBody>
          <a:bodyPr/>
          <a:lstStyle/>
          <a:p>
            <a:endParaRPr lang="ko-KR" altLang="en-US"/>
          </a:p>
        </p:txBody>
      </p:sp>
      <p:sp>
        <p:nvSpPr>
          <p:cNvPr id="19" name="Text 17"/>
          <p:cNvSpPr/>
          <p:nvPr/>
        </p:nvSpPr>
        <p:spPr>
          <a:xfrm>
            <a:off x="548640" y="5532120"/>
            <a:ext cx="640080" cy="640080"/>
          </a:xfrm>
          <a:prstGeom prst="rect">
            <a:avLst/>
          </a:prstGeom>
          <a:noFill/>
          <a:ln/>
        </p:spPr>
        <p:txBody>
          <a:bodyPr wrap="square" lIns="0" tIns="0" rIns="0" bIns="0" rtlCol="0" anchor="ctr"/>
          <a:lstStyle/>
          <a:p>
            <a:pPr marL="0" indent="0">
              <a:buNone/>
            </a:pPr>
            <a:r>
              <a:rPr lang="en-US" sz="2200" b="1" dirty="0">
                <a:solidFill>
                  <a:srgbClr val="0E7C86"/>
                </a:solidFill>
                <a:latin typeface="Cambria" pitchFamily="34" charset="0"/>
                <a:ea typeface="Cambria" pitchFamily="34" charset="-122"/>
                <a:cs typeface="Cambria" pitchFamily="34" charset="-120"/>
              </a:rPr>
              <a:t>06</a:t>
            </a:r>
            <a:endParaRPr lang="en-US" sz="2200" dirty="0"/>
          </a:p>
        </p:txBody>
      </p:sp>
      <p:sp>
        <p:nvSpPr>
          <p:cNvPr id="20" name="Text 18"/>
          <p:cNvSpPr/>
          <p:nvPr/>
        </p:nvSpPr>
        <p:spPr>
          <a:xfrm>
            <a:off x="1234440" y="5532120"/>
            <a:ext cx="4617720" cy="640080"/>
          </a:xfrm>
          <a:prstGeom prst="rect">
            <a:avLst/>
          </a:prstGeom>
          <a:noFill/>
          <a:ln/>
        </p:spPr>
        <p:txBody>
          <a:bodyPr wrap="square" lIns="0" tIns="0" rIns="0" bIns="0" rtlCol="0" anchor="ctr"/>
          <a:lstStyle/>
          <a:p>
            <a:pPr marL="0" indent="0">
              <a:buNone/>
            </a:pPr>
            <a:r>
              <a:rPr lang="en-US" sz="1600" dirty="0">
                <a:solidFill>
                  <a:srgbClr val="263042"/>
                </a:solidFill>
                <a:latin typeface="Calibri" pitchFamily="34" charset="0"/>
                <a:ea typeface="Calibri" pitchFamily="34" charset="-122"/>
                <a:cs typeface="Calibri" pitchFamily="34" charset="-120"/>
              </a:rPr>
              <a:t>시스템 아키텍처</a:t>
            </a:r>
            <a:endParaRPr lang="en-US" sz="1600" dirty="0"/>
          </a:p>
        </p:txBody>
      </p:sp>
      <p:sp>
        <p:nvSpPr>
          <p:cNvPr id="21" name="Text 19"/>
          <p:cNvSpPr/>
          <p:nvPr/>
        </p:nvSpPr>
        <p:spPr>
          <a:xfrm>
            <a:off x="6355080" y="1600200"/>
            <a:ext cx="640080" cy="640080"/>
          </a:xfrm>
          <a:prstGeom prst="rect">
            <a:avLst/>
          </a:prstGeom>
          <a:noFill/>
          <a:ln/>
        </p:spPr>
        <p:txBody>
          <a:bodyPr wrap="square" lIns="0" tIns="0" rIns="0" bIns="0" rtlCol="0" anchor="ctr"/>
          <a:lstStyle/>
          <a:p>
            <a:pPr marL="0" indent="0">
              <a:buNone/>
            </a:pPr>
            <a:r>
              <a:rPr lang="en-US" sz="2200" b="1" dirty="0">
                <a:solidFill>
                  <a:srgbClr val="0E7C86"/>
                </a:solidFill>
                <a:latin typeface="Cambria" pitchFamily="34" charset="0"/>
                <a:ea typeface="Cambria" pitchFamily="34" charset="-122"/>
                <a:cs typeface="Cambria" pitchFamily="34" charset="-120"/>
              </a:rPr>
              <a:t>07</a:t>
            </a:r>
            <a:endParaRPr lang="en-US" sz="2200" dirty="0"/>
          </a:p>
        </p:txBody>
      </p:sp>
      <p:sp>
        <p:nvSpPr>
          <p:cNvPr id="22" name="Text 20"/>
          <p:cNvSpPr/>
          <p:nvPr/>
        </p:nvSpPr>
        <p:spPr>
          <a:xfrm>
            <a:off x="7040880" y="1600200"/>
            <a:ext cx="4617720" cy="640080"/>
          </a:xfrm>
          <a:prstGeom prst="rect">
            <a:avLst/>
          </a:prstGeom>
          <a:noFill/>
          <a:ln/>
        </p:spPr>
        <p:txBody>
          <a:bodyPr wrap="square" lIns="0" tIns="0" rIns="0" bIns="0" rtlCol="0" anchor="ctr"/>
          <a:lstStyle/>
          <a:p>
            <a:pPr marL="0" indent="0">
              <a:buNone/>
            </a:pPr>
            <a:r>
              <a:rPr lang="en-US" sz="1600" dirty="0">
                <a:solidFill>
                  <a:srgbClr val="263042"/>
                </a:solidFill>
                <a:latin typeface="Calibri" pitchFamily="34" charset="0"/>
                <a:ea typeface="Calibri" pitchFamily="34" charset="-122"/>
                <a:cs typeface="Calibri" pitchFamily="34" charset="-120"/>
              </a:rPr>
              <a:t>데이터베이스 (ERD)</a:t>
            </a:r>
            <a:endParaRPr lang="en-US" sz="1600" dirty="0"/>
          </a:p>
        </p:txBody>
      </p:sp>
      <p:sp>
        <p:nvSpPr>
          <p:cNvPr id="23" name="Shape 21"/>
          <p:cNvSpPr/>
          <p:nvPr/>
        </p:nvSpPr>
        <p:spPr>
          <a:xfrm>
            <a:off x="6355080" y="2295144"/>
            <a:ext cx="5349240" cy="0"/>
          </a:xfrm>
          <a:prstGeom prst="line">
            <a:avLst/>
          </a:prstGeom>
          <a:noFill/>
          <a:ln w="12700">
            <a:solidFill>
              <a:srgbClr val="E2E6EC"/>
            </a:solidFill>
            <a:prstDash val="solid"/>
          </a:ln>
        </p:spPr>
        <p:txBody>
          <a:bodyPr/>
          <a:lstStyle/>
          <a:p>
            <a:endParaRPr lang="ko-KR" altLang="en-US"/>
          </a:p>
        </p:txBody>
      </p:sp>
      <p:sp>
        <p:nvSpPr>
          <p:cNvPr id="24" name="Text 22"/>
          <p:cNvSpPr/>
          <p:nvPr/>
        </p:nvSpPr>
        <p:spPr>
          <a:xfrm>
            <a:off x="6355080" y="2386584"/>
            <a:ext cx="640080" cy="640080"/>
          </a:xfrm>
          <a:prstGeom prst="rect">
            <a:avLst/>
          </a:prstGeom>
          <a:noFill/>
          <a:ln/>
        </p:spPr>
        <p:txBody>
          <a:bodyPr wrap="square" lIns="0" tIns="0" rIns="0" bIns="0" rtlCol="0" anchor="ctr"/>
          <a:lstStyle/>
          <a:p>
            <a:pPr marL="0" indent="0">
              <a:buNone/>
            </a:pPr>
            <a:r>
              <a:rPr lang="en-US" sz="2200" b="1" dirty="0">
                <a:solidFill>
                  <a:srgbClr val="0E7C86"/>
                </a:solidFill>
                <a:latin typeface="Cambria" pitchFamily="34" charset="0"/>
                <a:ea typeface="Cambria" pitchFamily="34" charset="-122"/>
                <a:cs typeface="Cambria" pitchFamily="34" charset="-120"/>
              </a:rPr>
              <a:t>08</a:t>
            </a:r>
            <a:endParaRPr lang="en-US" sz="2200" dirty="0"/>
          </a:p>
        </p:txBody>
      </p:sp>
      <p:sp>
        <p:nvSpPr>
          <p:cNvPr id="25" name="Text 23"/>
          <p:cNvSpPr/>
          <p:nvPr/>
        </p:nvSpPr>
        <p:spPr>
          <a:xfrm>
            <a:off x="7040880" y="2386584"/>
            <a:ext cx="4617720" cy="640080"/>
          </a:xfrm>
          <a:prstGeom prst="rect">
            <a:avLst/>
          </a:prstGeom>
          <a:noFill/>
          <a:ln/>
        </p:spPr>
        <p:txBody>
          <a:bodyPr wrap="square" lIns="0" tIns="0" rIns="0" bIns="0" rtlCol="0" anchor="ctr"/>
          <a:lstStyle/>
          <a:p>
            <a:pPr marL="0" indent="0">
              <a:buNone/>
            </a:pPr>
            <a:r>
              <a:rPr lang="en-US" sz="1600" dirty="0">
                <a:solidFill>
                  <a:srgbClr val="263042"/>
                </a:solidFill>
                <a:latin typeface="Calibri" pitchFamily="34" charset="0"/>
                <a:ea typeface="Calibri" pitchFamily="34" charset="-122"/>
                <a:cs typeface="Calibri" pitchFamily="34" charset="-120"/>
              </a:rPr>
              <a:t>핵심 구현 내용</a:t>
            </a:r>
            <a:endParaRPr lang="en-US" sz="1600" dirty="0"/>
          </a:p>
        </p:txBody>
      </p:sp>
      <p:sp>
        <p:nvSpPr>
          <p:cNvPr id="26" name="Shape 24"/>
          <p:cNvSpPr/>
          <p:nvPr/>
        </p:nvSpPr>
        <p:spPr>
          <a:xfrm>
            <a:off x="6355080" y="3081528"/>
            <a:ext cx="5349240" cy="0"/>
          </a:xfrm>
          <a:prstGeom prst="line">
            <a:avLst/>
          </a:prstGeom>
          <a:noFill/>
          <a:ln w="12700">
            <a:solidFill>
              <a:srgbClr val="E2E6EC"/>
            </a:solidFill>
            <a:prstDash val="solid"/>
          </a:ln>
        </p:spPr>
        <p:txBody>
          <a:bodyPr/>
          <a:lstStyle/>
          <a:p>
            <a:endParaRPr lang="ko-KR" altLang="en-US"/>
          </a:p>
        </p:txBody>
      </p:sp>
      <p:sp>
        <p:nvSpPr>
          <p:cNvPr id="27" name="Text 25"/>
          <p:cNvSpPr/>
          <p:nvPr/>
        </p:nvSpPr>
        <p:spPr>
          <a:xfrm>
            <a:off x="6355080" y="3172968"/>
            <a:ext cx="640080" cy="640080"/>
          </a:xfrm>
          <a:prstGeom prst="rect">
            <a:avLst/>
          </a:prstGeom>
          <a:noFill/>
          <a:ln/>
        </p:spPr>
        <p:txBody>
          <a:bodyPr wrap="square" lIns="0" tIns="0" rIns="0" bIns="0" rtlCol="0" anchor="ctr"/>
          <a:lstStyle/>
          <a:p>
            <a:pPr marL="0" indent="0">
              <a:buNone/>
            </a:pPr>
            <a:r>
              <a:rPr lang="en-US" sz="2200" b="1" dirty="0">
                <a:solidFill>
                  <a:srgbClr val="0E7C86"/>
                </a:solidFill>
                <a:latin typeface="Cambria" pitchFamily="34" charset="0"/>
                <a:ea typeface="Cambria" pitchFamily="34" charset="-122"/>
                <a:cs typeface="Cambria" pitchFamily="34" charset="-120"/>
              </a:rPr>
              <a:t>09</a:t>
            </a:r>
            <a:endParaRPr lang="en-US" sz="2200" dirty="0"/>
          </a:p>
        </p:txBody>
      </p:sp>
      <p:sp>
        <p:nvSpPr>
          <p:cNvPr id="28" name="Text 26"/>
          <p:cNvSpPr/>
          <p:nvPr/>
        </p:nvSpPr>
        <p:spPr>
          <a:xfrm>
            <a:off x="7040880" y="3172968"/>
            <a:ext cx="4617720" cy="640080"/>
          </a:xfrm>
          <a:prstGeom prst="rect">
            <a:avLst/>
          </a:prstGeom>
          <a:noFill/>
          <a:ln/>
        </p:spPr>
        <p:txBody>
          <a:bodyPr wrap="square" lIns="0" tIns="0" rIns="0" bIns="0" rtlCol="0" anchor="ctr"/>
          <a:lstStyle/>
          <a:p>
            <a:pPr marL="0" indent="0">
              <a:buNone/>
            </a:pPr>
            <a:r>
              <a:rPr lang="en-US" sz="1600" dirty="0">
                <a:solidFill>
                  <a:srgbClr val="263042"/>
                </a:solidFill>
                <a:latin typeface="Calibri" pitchFamily="34" charset="0"/>
                <a:ea typeface="Calibri" pitchFamily="34" charset="-122"/>
                <a:cs typeface="Calibri" pitchFamily="34" charset="-120"/>
              </a:rPr>
              <a:t>개발 중 문제와 해결 과정</a:t>
            </a:r>
            <a:endParaRPr lang="en-US" sz="1600" dirty="0"/>
          </a:p>
        </p:txBody>
      </p:sp>
      <p:sp>
        <p:nvSpPr>
          <p:cNvPr id="29" name="Shape 27"/>
          <p:cNvSpPr/>
          <p:nvPr/>
        </p:nvSpPr>
        <p:spPr>
          <a:xfrm>
            <a:off x="6355080" y="3867912"/>
            <a:ext cx="5349240" cy="0"/>
          </a:xfrm>
          <a:prstGeom prst="line">
            <a:avLst/>
          </a:prstGeom>
          <a:noFill/>
          <a:ln w="12700">
            <a:solidFill>
              <a:srgbClr val="E2E6EC"/>
            </a:solidFill>
            <a:prstDash val="solid"/>
          </a:ln>
        </p:spPr>
        <p:txBody>
          <a:bodyPr/>
          <a:lstStyle/>
          <a:p>
            <a:endParaRPr lang="ko-KR" altLang="en-US"/>
          </a:p>
        </p:txBody>
      </p:sp>
      <p:sp>
        <p:nvSpPr>
          <p:cNvPr id="30" name="Text 28"/>
          <p:cNvSpPr/>
          <p:nvPr/>
        </p:nvSpPr>
        <p:spPr>
          <a:xfrm>
            <a:off x="6355080" y="3959352"/>
            <a:ext cx="640080" cy="640080"/>
          </a:xfrm>
          <a:prstGeom prst="rect">
            <a:avLst/>
          </a:prstGeom>
          <a:noFill/>
          <a:ln/>
        </p:spPr>
        <p:txBody>
          <a:bodyPr wrap="square" lIns="0" tIns="0" rIns="0" bIns="0" rtlCol="0" anchor="ctr"/>
          <a:lstStyle/>
          <a:p>
            <a:pPr marL="0" indent="0">
              <a:buNone/>
            </a:pPr>
            <a:r>
              <a:rPr lang="en-US" sz="2200" b="1" dirty="0">
                <a:solidFill>
                  <a:srgbClr val="0E7C86"/>
                </a:solidFill>
                <a:latin typeface="Cambria" pitchFamily="34" charset="0"/>
                <a:ea typeface="Cambria" pitchFamily="34" charset="-122"/>
                <a:cs typeface="Cambria" pitchFamily="34" charset="-120"/>
              </a:rPr>
              <a:t>10</a:t>
            </a:r>
            <a:endParaRPr lang="en-US" sz="2200" dirty="0"/>
          </a:p>
        </p:txBody>
      </p:sp>
      <p:sp>
        <p:nvSpPr>
          <p:cNvPr id="31" name="Text 29"/>
          <p:cNvSpPr/>
          <p:nvPr/>
        </p:nvSpPr>
        <p:spPr>
          <a:xfrm>
            <a:off x="7040880" y="3959352"/>
            <a:ext cx="4617720" cy="640080"/>
          </a:xfrm>
          <a:prstGeom prst="rect">
            <a:avLst/>
          </a:prstGeom>
          <a:noFill/>
          <a:ln/>
        </p:spPr>
        <p:txBody>
          <a:bodyPr wrap="square" lIns="0" tIns="0" rIns="0" bIns="0" rtlCol="0" anchor="ctr"/>
          <a:lstStyle/>
          <a:p>
            <a:pPr marL="0" indent="0">
              <a:buNone/>
            </a:pPr>
            <a:r>
              <a:rPr lang="en-US" sz="1600" dirty="0">
                <a:solidFill>
                  <a:srgbClr val="263042"/>
                </a:solidFill>
                <a:latin typeface="Calibri" pitchFamily="34" charset="0"/>
                <a:ea typeface="Calibri" pitchFamily="34" charset="-122"/>
                <a:cs typeface="Calibri" pitchFamily="34" charset="-120"/>
              </a:rPr>
              <a:t>시연 (Demo)</a:t>
            </a:r>
            <a:endParaRPr lang="en-US" sz="1600" dirty="0"/>
          </a:p>
        </p:txBody>
      </p:sp>
      <p:sp>
        <p:nvSpPr>
          <p:cNvPr id="32" name="Shape 30"/>
          <p:cNvSpPr/>
          <p:nvPr/>
        </p:nvSpPr>
        <p:spPr>
          <a:xfrm>
            <a:off x="6355080" y="4654296"/>
            <a:ext cx="5349240" cy="0"/>
          </a:xfrm>
          <a:prstGeom prst="line">
            <a:avLst/>
          </a:prstGeom>
          <a:noFill/>
          <a:ln w="12700">
            <a:solidFill>
              <a:srgbClr val="E2E6EC"/>
            </a:solidFill>
            <a:prstDash val="solid"/>
          </a:ln>
        </p:spPr>
        <p:txBody>
          <a:bodyPr/>
          <a:lstStyle/>
          <a:p>
            <a:endParaRPr lang="ko-KR" altLang="en-US"/>
          </a:p>
        </p:txBody>
      </p:sp>
      <p:sp>
        <p:nvSpPr>
          <p:cNvPr id="33" name="Text 31"/>
          <p:cNvSpPr/>
          <p:nvPr/>
        </p:nvSpPr>
        <p:spPr>
          <a:xfrm>
            <a:off x="6355080" y="4745736"/>
            <a:ext cx="640080" cy="640080"/>
          </a:xfrm>
          <a:prstGeom prst="rect">
            <a:avLst/>
          </a:prstGeom>
          <a:noFill/>
          <a:ln/>
        </p:spPr>
        <p:txBody>
          <a:bodyPr wrap="square" lIns="0" tIns="0" rIns="0" bIns="0" rtlCol="0" anchor="ctr"/>
          <a:lstStyle/>
          <a:p>
            <a:pPr marL="0" indent="0">
              <a:buNone/>
            </a:pPr>
            <a:r>
              <a:rPr lang="en-US" sz="2200" b="1" dirty="0">
                <a:solidFill>
                  <a:srgbClr val="0E7C86"/>
                </a:solidFill>
                <a:latin typeface="Cambria" pitchFamily="34" charset="0"/>
                <a:ea typeface="Cambria" pitchFamily="34" charset="-122"/>
                <a:cs typeface="Cambria" pitchFamily="34" charset="-120"/>
              </a:rPr>
              <a:t>11</a:t>
            </a:r>
            <a:endParaRPr lang="en-US" sz="2200" dirty="0"/>
          </a:p>
        </p:txBody>
      </p:sp>
      <p:sp>
        <p:nvSpPr>
          <p:cNvPr id="34" name="Text 32"/>
          <p:cNvSpPr/>
          <p:nvPr/>
        </p:nvSpPr>
        <p:spPr>
          <a:xfrm>
            <a:off x="7040880" y="4745736"/>
            <a:ext cx="4617720" cy="640080"/>
          </a:xfrm>
          <a:prstGeom prst="rect">
            <a:avLst/>
          </a:prstGeom>
          <a:noFill/>
          <a:ln/>
        </p:spPr>
        <p:txBody>
          <a:bodyPr wrap="square" lIns="0" tIns="0" rIns="0" bIns="0" rtlCol="0" anchor="ctr"/>
          <a:lstStyle/>
          <a:p>
            <a:pPr marL="0" indent="0">
              <a:buNone/>
            </a:pPr>
            <a:r>
              <a:rPr lang="en-US" sz="1600" dirty="0">
                <a:solidFill>
                  <a:srgbClr val="263042"/>
                </a:solidFill>
                <a:latin typeface="Calibri" pitchFamily="34" charset="0"/>
                <a:ea typeface="Calibri" pitchFamily="34" charset="-122"/>
                <a:cs typeface="Calibri" pitchFamily="34" charset="-120"/>
              </a:rPr>
              <a:t>결과 및 향후 개선 사항</a:t>
            </a:r>
            <a:endParaRPr lang="en-US" sz="1600" dirty="0"/>
          </a:p>
        </p:txBody>
      </p:sp>
      <p:sp>
        <p:nvSpPr>
          <p:cNvPr id="35" name="Shape 33"/>
          <p:cNvSpPr/>
          <p:nvPr/>
        </p:nvSpPr>
        <p:spPr>
          <a:xfrm>
            <a:off x="6355080" y="5440680"/>
            <a:ext cx="5349240" cy="0"/>
          </a:xfrm>
          <a:prstGeom prst="line">
            <a:avLst/>
          </a:prstGeom>
          <a:noFill/>
          <a:ln w="12700">
            <a:solidFill>
              <a:srgbClr val="E2E6EC"/>
            </a:solidFill>
            <a:prstDash val="solid"/>
          </a:ln>
        </p:spPr>
        <p:txBody>
          <a:bodyPr/>
          <a:lstStyle/>
          <a:p>
            <a:endParaRPr lang="ko-KR" altLang="en-US"/>
          </a:p>
        </p:txBody>
      </p:sp>
      <p:sp>
        <p:nvSpPr>
          <p:cNvPr id="36" name="Text 34"/>
          <p:cNvSpPr/>
          <p:nvPr/>
        </p:nvSpPr>
        <p:spPr>
          <a:xfrm>
            <a:off x="6355080" y="5532120"/>
            <a:ext cx="640080" cy="640080"/>
          </a:xfrm>
          <a:prstGeom prst="rect">
            <a:avLst/>
          </a:prstGeom>
          <a:noFill/>
          <a:ln/>
        </p:spPr>
        <p:txBody>
          <a:bodyPr wrap="square" lIns="0" tIns="0" rIns="0" bIns="0" rtlCol="0" anchor="ctr"/>
          <a:lstStyle/>
          <a:p>
            <a:pPr marL="0" indent="0">
              <a:buNone/>
            </a:pPr>
            <a:r>
              <a:rPr lang="en-US" sz="2200" b="1" dirty="0">
                <a:solidFill>
                  <a:srgbClr val="0E7C86"/>
                </a:solidFill>
                <a:latin typeface="Cambria" pitchFamily="34" charset="0"/>
                <a:ea typeface="Cambria" pitchFamily="34" charset="-122"/>
                <a:cs typeface="Cambria" pitchFamily="34" charset="-120"/>
              </a:rPr>
              <a:t>12</a:t>
            </a:r>
            <a:endParaRPr lang="en-US" sz="2200" dirty="0"/>
          </a:p>
        </p:txBody>
      </p:sp>
      <p:sp>
        <p:nvSpPr>
          <p:cNvPr id="37" name="Text 35"/>
          <p:cNvSpPr/>
          <p:nvPr/>
        </p:nvSpPr>
        <p:spPr>
          <a:xfrm>
            <a:off x="7040880" y="5532120"/>
            <a:ext cx="4617720" cy="640080"/>
          </a:xfrm>
          <a:prstGeom prst="rect">
            <a:avLst/>
          </a:prstGeom>
          <a:noFill/>
          <a:ln/>
        </p:spPr>
        <p:txBody>
          <a:bodyPr wrap="square" lIns="0" tIns="0" rIns="0" bIns="0" rtlCol="0" anchor="ctr"/>
          <a:lstStyle/>
          <a:p>
            <a:pPr marL="0" indent="0">
              <a:buNone/>
            </a:pPr>
            <a:r>
              <a:rPr lang="en-US" sz="1600" dirty="0">
                <a:solidFill>
                  <a:srgbClr val="263042"/>
                </a:solidFill>
                <a:latin typeface="Calibri" pitchFamily="34" charset="0"/>
                <a:ea typeface="Calibri" pitchFamily="34" charset="-122"/>
                <a:cs typeface="Calibri" pitchFamily="34" charset="-120"/>
              </a:rPr>
              <a:t>Q&amp;A</a:t>
            </a:r>
            <a:endParaRPr lang="en-US" sz="1600" dirty="0"/>
          </a:p>
        </p:txBody>
      </p:sp>
      <p:sp>
        <p:nvSpPr>
          <p:cNvPr id="38" name="Text 36"/>
          <p:cNvSpPr/>
          <p:nvPr/>
        </p:nvSpPr>
        <p:spPr>
          <a:xfrm>
            <a:off x="548640" y="6473952"/>
            <a:ext cx="5486400" cy="274320"/>
          </a:xfrm>
          <a:prstGeom prst="rect">
            <a:avLst/>
          </a:prstGeom>
          <a:noFill/>
          <a:ln/>
        </p:spPr>
        <p:txBody>
          <a:bodyPr wrap="square" lIns="0" tIns="0" rIns="0" bIns="0" rtlCol="0" anchor="ctr"/>
          <a:lstStyle/>
          <a:p>
            <a:pPr marL="0" indent="0" algn="l">
              <a:buNone/>
            </a:pPr>
            <a:r>
              <a:rPr lang="en-US" sz="900" dirty="0">
                <a:solidFill>
                  <a:srgbClr val="6B7686"/>
                </a:solidFill>
                <a:latin typeface="Calibri" pitchFamily="34" charset="0"/>
                <a:ea typeface="Calibri" pitchFamily="34" charset="-122"/>
                <a:cs typeface="Calibri" pitchFamily="34" charset="-120"/>
              </a:rPr>
              <a:t>목차</a:t>
            </a:r>
            <a:endParaRPr lang="en-US" sz="900" dirty="0"/>
          </a:p>
        </p:txBody>
      </p:sp>
      <p:sp>
        <p:nvSpPr>
          <p:cNvPr id="39" name="Text 37"/>
          <p:cNvSpPr/>
          <p:nvPr/>
        </p:nvSpPr>
        <p:spPr>
          <a:xfrm>
            <a:off x="11155680" y="6473952"/>
            <a:ext cx="457200" cy="274320"/>
          </a:xfrm>
          <a:prstGeom prst="rect">
            <a:avLst/>
          </a:prstGeom>
          <a:noFill/>
          <a:ln/>
        </p:spPr>
        <p:txBody>
          <a:bodyPr wrap="square" lIns="0" tIns="0" rIns="0" bIns="0" rtlCol="0" anchor="ctr"/>
          <a:lstStyle/>
          <a:p>
            <a:pPr marL="0" indent="0" algn="r">
              <a:buNone/>
            </a:pPr>
            <a:r>
              <a:rPr lang="en-US" sz="900" dirty="0">
                <a:solidFill>
                  <a:srgbClr val="6B7686"/>
                </a:solidFill>
                <a:latin typeface="Calibri" pitchFamily="34" charset="0"/>
                <a:ea typeface="Calibri" pitchFamily="34" charset="-122"/>
                <a:cs typeface="Calibri" pitchFamily="34" charset="-120"/>
              </a:rPr>
              <a:t>2</a:t>
            </a:r>
            <a:endParaRPr lang="en-US" sz="9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48640" y="502920"/>
            <a:ext cx="566928" cy="566928"/>
          </a:xfrm>
          <a:prstGeom prst="ellipse">
            <a:avLst/>
          </a:prstGeom>
          <a:solidFill>
            <a:srgbClr val="0E7C86"/>
          </a:solidFill>
          <a:ln/>
        </p:spPr>
        <p:txBody>
          <a:bodyPr/>
          <a:lstStyle/>
          <a:p>
            <a:endParaRPr/>
          </a:p>
        </p:txBody>
      </p:sp>
      <p:pic>
        <p:nvPicPr>
          <p:cNvPr id="3" name="Image 0" descr="preencoded.png"/>
          <p:cNvPicPr>
            <a:picLocks noChangeAspect="1"/>
          </p:cNvPicPr>
          <p:nvPr/>
        </p:nvPicPr>
        <p:blipFill>
          <a:blip r:embed="rId4"/>
          <a:stretch>
            <a:fillRect/>
          </a:stretch>
        </p:blipFill>
        <p:spPr>
          <a:xfrm>
            <a:off x="694944" y="649224"/>
            <a:ext cx="274320" cy="274320"/>
          </a:xfrm>
          <a:prstGeom prst="rect">
            <a:avLst/>
          </a:prstGeom>
        </p:spPr>
      </p:pic>
      <p:sp>
        <p:nvSpPr>
          <p:cNvPr id="4" name="Text 1"/>
          <p:cNvSpPr/>
          <p:nvPr/>
        </p:nvSpPr>
        <p:spPr>
          <a:xfrm>
            <a:off x="1280160" y="457200"/>
            <a:ext cx="7315200" cy="292608"/>
          </a:xfrm>
          <a:prstGeom prst="rect">
            <a:avLst/>
          </a:prstGeom>
          <a:noFill/>
          <a:ln/>
        </p:spPr>
        <p:txBody>
          <a:bodyPr wrap="square" lIns="0" tIns="0" rIns="0" bIns="0" rtlCol="0" anchor="ctr"/>
          <a:lstStyle/>
          <a:p>
            <a:pPr marL="0" indent="0">
              <a:buNone/>
            </a:pPr>
            <a:r>
              <a:rPr lang="en-US" sz="1200" b="1" kern="0" spc="200" dirty="0">
                <a:solidFill>
                  <a:srgbClr val="0E7C86"/>
                </a:solidFill>
                <a:latin typeface="Calibri" pitchFamily="34" charset="0"/>
                <a:ea typeface="Calibri" pitchFamily="34" charset="-122"/>
                <a:cs typeface="Calibri" pitchFamily="34" charset="-120"/>
              </a:rPr>
              <a:t>01  INTRODUCTION</a:t>
            </a:r>
            <a:endParaRPr lang="en-US" sz="1200" dirty="0"/>
          </a:p>
        </p:txBody>
      </p:sp>
      <p:sp>
        <p:nvSpPr>
          <p:cNvPr id="5" name="Text 2"/>
          <p:cNvSpPr/>
          <p:nvPr/>
        </p:nvSpPr>
        <p:spPr>
          <a:xfrm>
            <a:off x="1280160" y="713232"/>
            <a:ext cx="9601200" cy="502920"/>
          </a:xfrm>
          <a:prstGeom prst="rect">
            <a:avLst/>
          </a:prstGeom>
          <a:noFill/>
          <a:ln/>
        </p:spPr>
        <p:txBody>
          <a:bodyPr wrap="square" lIns="0" tIns="0" rIns="0" bIns="0" rtlCol="0" anchor="ctr"/>
          <a:lstStyle/>
          <a:p>
            <a:pPr marL="0" indent="0">
              <a:buNone/>
            </a:pPr>
            <a:r>
              <a:rPr lang="en-US" sz="3000" b="1" dirty="0">
                <a:solidFill>
                  <a:srgbClr val="0F1F3D"/>
                </a:solidFill>
                <a:latin typeface="Cambria" pitchFamily="34" charset="0"/>
                <a:ea typeface="Cambria" pitchFamily="34" charset="-122"/>
                <a:cs typeface="Cambria" pitchFamily="34" charset="-120"/>
              </a:rPr>
              <a:t>프로젝트 소개</a:t>
            </a:r>
            <a:endParaRPr lang="en-US" sz="3000" dirty="0"/>
          </a:p>
        </p:txBody>
      </p:sp>
      <p:sp>
        <p:nvSpPr>
          <p:cNvPr id="6" name="Shape 3"/>
          <p:cNvSpPr/>
          <p:nvPr/>
        </p:nvSpPr>
        <p:spPr>
          <a:xfrm>
            <a:off x="548640" y="1554480"/>
            <a:ext cx="5760720" cy="4480560"/>
          </a:xfrm>
          <a:prstGeom prst="roundRect">
            <a:avLst>
              <a:gd name="adj" fmla="val 1633"/>
            </a:avLst>
          </a:prstGeom>
          <a:solidFill>
            <a:srgbClr val="E9F4F3"/>
          </a:solidFill>
          <a:ln w="12700">
            <a:solidFill>
              <a:srgbClr val="E2E6EC"/>
            </a:solidFill>
            <a:prstDash val="solid"/>
          </a:ln>
        </p:spPr>
        <p:txBody>
          <a:bodyPr/>
          <a:lstStyle/>
          <a:p>
            <a:endParaRPr/>
          </a:p>
        </p:txBody>
      </p:sp>
      <p:sp>
        <p:nvSpPr>
          <p:cNvPr id="7" name="Text 4"/>
          <p:cNvSpPr/>
          <p:nvPr/>
        </p:nvSpPr>
        <p:spPr>
          <a:xfrm>
            <a:off x="868680" y="1783080"/>
            <a:ext cx="5120640" cy="365760"/>
          </a:xfrm>
          <a:prstGeom prst="rect">
            <a:avLst/>
          </a:prstGeom>
          <a:noFill/>
          <a:ln/>
        </p:spPr>
        <p:txBody>
          <a:bodyPr wrap="square" lIns="0" tIns="0" rIns="0" bIns="0" rtlCol="0" anchor="ctr"/>
          <a:lstStyle/>
          <a:p>
            <a:pPr marL="0" indent="0">
              <a:buNone/>
            </a:pPr>
            <a:r>
              <a:rPr lang="en-US" sz="1600" b="1" dirty="0">
                <a:solidFill>
                  <a:srgbClr val="0F1F3D"/>
                </a:solidFill>
                <a:latin typeface="Cambria" pitchFamily="34" charset="0"/>
                <a:ea typeface="Cambria" pitchFamily="34" charset="-122"/>
                <a:cs typeface="Cambria" pitchFamily="34" charset="-120"/>
              </a:rPr>
              <a:t>프로젝트 개요</a:t>
            </a:r>
            <a:endParaRPr lang="en-US" sz="1600" dirty="0"/>
          </a:p>
        </p:txBody>
      </p:sp>
      <p:sp>
        <p:nvSpPr>
          <p:cNvPr id="8" name="Text 5"/>
          <p:cNvSpPr/>
          <p:nvPr/>
        </p:nvSpPr>
        <p:spPr>
          <a:xfrm>
            <a:off x="868680" y="2240280"/>
            <a:ext cx="5120640" cy="1965960"/>
          </a:xfrm>
          <a:prstGeom prst="rect">
            <a:avLst/>
          </a:prstGeom>
          <a:noFill/>
          <a:ln/>
        </p:spPr>
        <p:txBody>
          <a:bodyPr wrap="square" lIns="0" tIns="0" rIns="0" bIns="0" rtlCol="0" anchor="t"/>
          <a:lstStyle/>
          <a:p>
            <a:pPr marL="342900" indent="-342900">
              <a:spcAft>
                <a:spcPts val="1000"/>
              </a:spcAft>
              <a:buSzPct val="100000"/>
              <a:buChar char="•"/>
            </a:pPr>
            <a:r>
              <a:rPr lang="ko-KR" altLang="en-US" sz="1350" dirty="0"/>
              <a:t>가문</a:t>
            </a:r>
            <a:r>
              <a:rPr lang="en-US" altLang="ko-KR" sz="1350" dirty="0"/>
              <a:t>(</a:t>
            </a:r>
            <a:r>
              <a:rPr lang="ko-KR" altLang="en-US" sz="1350" dirty="0"/>
              <a:t>세대</a:t>
            </a:r>
            <a:r>
              <a:rPr lang="en-US" altLang="ko-KR" sz="1350" dirty="0"/>
              <a:t>)</a:t>
            </a:r>
            <a:r>
              <a:rPr lang="ko-KR" altLang="en-US" sz="1350" dirty="0"/>
              <a:t>의 누적 사망 데이터를 활용해 </a:t>
            </a:r>
            <a:r>
              <a:rPr lang="en-US" altLang="ko-KR" sz="1350" dirty="0"/>
              <a:t>NPC </a:t>
            </a:r>
            <a:r>
              <a:rPr lang="ko-KR" altLang="en-US" sz="1350" dirty="0"/>
              <a:t>대사와 텍스트로 입력 받은 내용을 기반으로 스킬을 생성하는 </a:t>
            </a:r>
            <a:r>
              <a:rPr lang="en-US" altLang="ko-KR" sz="1350" dirty="0"/>
              <a:t>Unity  AI </a:t>
            </a:r>
            <a:r>
              <a:rPr lang="ko-KR" altLang="en-US" sz="1350" dirty="0" err="1"/>
              <a:t>로그라이크</a:t>
            </a:r>
            <a:r>
              <a:rPr lang="ko-KR" altLang="en-US" sz="1350" dirty="0"/>
              <a:t> 게임 프로젝트</a:t>
            </a:r>
          </a:p>
          <a:p>
            <a:pPr marL="342900" indent="-342900">
              <a:spcAft>
                <a:spcPts val="1000"/>
              </a:spcAft>
              <a:buSzPct val="100000"/>
              <a:buChar char="•"/>
            </a:pPr>
            <a:r>
              <a:rPr lang="en-US" altLang="ko-KR" sz="1350" dirty="0"/>
              <a:t>AI</a:t>
            </a:r>
            <a:r>
              <a:rPr lang="ko-KR" altLang="en-US" sz="1350" dirty="0"/>
              <a:t>를 스토리 연출과 스킬 </a:t>
            </a:r>
            <a:r>
              <a:rPr lang="ko-KR" altLang="en-US" sz="1350" dirty="0" err="1"/>
              <a:t>밸런싱에</a:t>
            </a:r>
            <a:r>
              <a:rPr lang="ko-KR" altLang="en-US" sz="1350" dirty="0"/>
              <a:t> 활용하고</a:t>
            </a:r>
            <a:r>
              <a:rPr lang="en-US" altLang="ko-KR" sz="1350" dirty="0"/>
              <a:t>, </a:t>
            </a:r>
            <a:r>
              <a:rPr lang="ko-KR" altLang="en-US" sz="1350" dirty="0"/>
              <a:t>가문의 사망 기록을 기반으로 </a:t>
            </a:r>
            <a:r>
              <a:rPr lang="en-US" altLang="ko-KR" sz="1350" dirty="0"/>
              <a:t>NPC </a:t>
            </a:r>
            <a:r>
              <a:rPr lang="ko-KR" altLang="en-US" sz="1350" dirty="0"/>
              <a:t>조언을 사전 생성</a:t>
            </a:r>
            <a:r>
              <a:rPr lang="en-US" altLang="ko-KR" sz="1350" dirty="0"/>
              <a:t>·</a:t>
            </a:r>
            <a:r>
              <a:rPr lang="ko-KR" altLang="en-US" sz="1350" dirty="0" err="1"/>
              <a:t>캐싱하여</a:t>
            </a:r>
            <a:r>
              <a:rPr lang="ko-KR" altLang="en-US" sz="1350" dirty="0"/>
              <a:t> </a:t>
            </a:r>
            <a:r>
              <a:rPr lang="ko-KR" altLang="en-US" sz="1350" dirty="0" err="1"/>
              <a:t>인게임</a:t>
            </a:r>
            <a:r>
              <a:rPr lang="ko-KR" altLang="en-US" sz="1350" dirty="0"/>
              <a:t> 응답 지연을 최소화</a:t>
            </a:r>
          </a:p>
          <a:p>
            <a:pPr marL="342900" indent="-342900">
              <a:spcAft>
                <a:spcPts val="1000"/>
              </a:spcAft>
              <a:buSzPct val="100000"/>
              <a:buChar char="•"/>
            </a:pPr>
            <a:r>
              <a:rPr lang="en-US" altLang="ko-KR" sz="1350" dirty="0"/>
              <a:t>AI</a:t>
            </a:r>
            <a:r>
              <a:rPr lang="ko-KR" altLang="en-US" sz="1350" dirty="0"/>
              <a:t>를 활용해 콘텐츠 제작 효율을 높이고</a:t>
            </a:r>
            <a:r>
              <a:rPr lang="en-US" altLang="ko-KR" sz="1350" dirty="0"/>
              <a:t>, </a:t>
            </a:r>
            <a:r>
              <a:rPr lang="ko-KR" altLang="en-US" sz="1350" dirty="0"/>
              <a:t>반복 플레이의 콘텐츠 다양성을 확보</a:t>
            </a:r>
            <a:endParaRPr lang="en-US" sz="1350" dirty="0"/>
          </a:p>
        </p:txBody>
      </p:sp>
      <p:sp>
        <p:nvSpPr>
          <p:cNvPr id="9" name="Text 6"/>
          <p:cNvSpPr/>
          <p:nvPr/>
        </p:nvSpPr>
        <p:spPr>
          <a:xfrm>
            <a:off x="868680" y="4199712"/>
            <a:ext cx="5120640" cy="320040"/>
          </a:xfrm>
          <a:prstGeom prst="rect">
            <a:avLst/>
          </a:prstGeom>
          <a:noFill/>
          <a:ln/>
        </p:spPr>
        <p:txBody>
          <a:bodyPr wrap="square" lIns="0" tIns="0" rIns="0" bIns="0" rtlCol="0" anchor="ctr"/>
          <a:lstStyle/>
          <a:p>
            <a:pPr marL="0" indent="0">
              <a:buNone/>
            </a:pPr>
            <a:r>
              <a:rPr lang="en-US" sz="1400" b="1" dirty="0">
                <a:solidFill>
                  <a:srgbClr val="0E7C86"/>
                </a:solidFill>
                <a:latin typeface="Cambria" pitchFamily="34" charset="0"/>
                <a:ea typeface="Cambria" pitchFamily="34" charset="-122"/>
                <a:cs typeface="Cambria" pitchFamily="34" charset="-120"/>
              </a:rPr>
              <a:t>한 줄 요약 (Elevator Pitch)</a:t>
            </a:r>
            <a:endParaRPr lang="en-US" sz="1400" dirty="0"/>
          </a:p>
        </p:txBody>
      </p:sp>
      <p:sp>
        <p:nvSpPr>
          <p:cNvPr id="10" name="Shape 7"/>
          <p:cNvSpPr/>
          <p:nvPr/>
        </p:nvSpPr>
        <p:spPr>
          <a:xfrm>
            <a:off x="868680" y="4565472"/>
            <a:ext cx="5120640" cy="1371600"/>
          </a:xfrm>
          <a:prstGeom prst="roundRect">
            <a:avLst>
              <a:gd name="adj" fmla="val 5333"/>
            </a:avLst>
          </a:prstGeom>
          <a:solidFill>
            <a:srgbClr val="FFFFFF"/>
          </a:solidFill>
          <a:ln w="12700">
            <a:solidFill>
              <a:srgbClr val="E2E6EC"/>
            </a:solidFill>
            <a:prstDash val="solid"/>
          </a:ln>
        </p:spPr>
        <p:txBody>
          <a:bodyPr/>
          <a:lstStyle/>
          <a:p>
            <a:r>
              <a:rPr lang="en-US" sz="1350" dirty="0"/>
              <a:t> </a:t>
            </a:r>
            <a:endParaRPr sz="1350" dirty="0"/>
          </a:p>
        </p:txBody>
      </p:sp>
      <p:sp>
        <p:nvSpPr>
          <p:cNvPr id="11" name="Text 8"/>
          <p:cNvSpPr/>
          <p:nvPr/>
        </p:nvSpPr>
        <p:spPr>
          <a:xfrm>
            <a:off x="1097280" y="4565472"/>
            <a:ext cx="4560570" cy="1371600"/>
          </a:xfrm>
          <a:prstGeom prst="rect">
            <a:avLst/>
          </a:prstGeom>
          <a:noFill/>
          <a:ln/>
        </p:spPr>
        <p:txBody>
          <a:bodyPr wrap="square" lIns="0" tIns="0" rIns="0" bIns="0" rtlCol="0" anchor="ctr"/>
          <a:lstStyle/>
          <a:p>
            <a:pPr marL="0" indent="0">
              <a:buNone/>
            </a:pPr>
            <a:r>
              <a:rPr lang="ko-KR" altLang="en-US" sz="1350" dirty="0">
                <a:latin typeface="Calibri" panose="020F0502020204030204" pitchFamily="34" charset="0"/>
                <a:cs typeface="Calibri" panose="020F0502020204030204" pitchFamily="34" charset="0"/>
              </a:rPr>
              <a:t>문지기로써 지나간 사람들을 기억하는 </a:t>
            </a:r>
            <a:r>
              <a:rPr lang="en-US" altLang="ko-KR" sz="1350" dirty="0">
                <a:latin typeface="Calibri" panose="020F0502020204030204" pitchFamily="34" charset="0"/>
                <a:cs typeface="Calibri" panose="020F0502020204030204" pitchFamily="34" charset="0"/>
              </a:rPr>
              <a:t>NPC</a:t>
            </a:r>
            <a:r>
              <a:rPr lang="ko-KR" altLang="en-US" sz="1350" dirty="0">
                <a:latin typeface="Calibri" panose="020F0502020204030204" pitchFamily="34" charset="0"/>
                <a:cs typeface="Calibri" panose="020F0502020204030204" pitchFamily="34" charset="0"/>
              </a:rPr>
              <a:t>와 </a:t>
            </a:r>
            <a:endParaRPr lang="en-US" altLang="ko-KR" sz="1350" dirty="0">
              <a:latin typeface="Calibri" panose="020F0502020204030204" pitchFamily="34" charset="0"/>
              <a:cs typeface="Calibri" panose="020F0502020204030204" pitchFamily="34" charset="0"/>
            </a:endParaRPr>
          </a:p>
          <a:p>
            <a:pPr marL="0" indent="0">
              <a:buNone/>
            </a:pPr>
            <a:r>
              <a:rPr lang="ko-KR" altLang="en-US" sz="1350" dirty="0">
                <a:latin typeface="Calibri" panose="020F0502020204030204" pitchFamily="34" charset="0"/>
                <a:cs typeface="Calibri" panose="020F0502020204030204" pitchFamily="34" charset="0"/>
              </a:rPr>
              <a:t>자유롭게 텍스트 입력을 통해 생성되는 스킬이 만들어내는 세대 계승 </a:t>
            </a:r>
            <a:r>
              <a:rPr lang="en-US" altLang="ko-KR" sz="1350" dirty="0">
                <a:latin typeface="Calibri" panose="020F0502020204030204" pitchFamily="34" charset="0"/>
                <a:cs typeface="Calibri" panose="020F0502020204030204" pitchFamily="34" charset="0"/>
              </a:rPr>
              <a:t>AI </a:t>
            </a:r>
            <a:r>
              <a:rPr lang="ko-KR" altLang="en-US" sz="1350" dirty="0" err="1">
                <a:latin typeface="Calibri" panose="020F0502020204030204" pitchFamily="34" charset="0"/>
                <a:cs typeface="Calibri" panose="020F0502020204030204" pitchFamily="34" charset="0"/>
              </a:rPr>
              <a:t>로그라이크</a:t>
            </a:r>
            <a:r>
              <a:rPr lang="ko-KR" altLang="en-US" sz="1350" dirty="0">
                <a:latin typeface="Calibri" panose="020F0502020204030204" pitchFamily="34" charset="0"/>
                <a:cs typeface="Calibri" panose="020F0502020204030204" pitchFamily="34" charset="0"/>
              </a:rPr>
              <a:t> 게임</a:t>
            </a:r>
            <a:endParaRPr lang="en-US" sz="1350" dirty="0">
              <a:latin typeface="Calibri" panose="020F0502020204030204" pitchFamily="34" charset="0"/>
              <a:ea typeface="Calibri" panose="020F0502020204030204" pitchFamily="34" charset="0"/>
              <a:cs typeface="Calibri" panose="020F0502020204030204" pitchFamily="34" charset="0"/>
            </a:endParaRPr>
          </a:p>
        </p:txBody>
      </p:sp>
      <p:sp>
        <p:nvSpPr>
          <p:cNvPr id="12" name="Shape 9"/>
          <p:cNvSpPr/>
          <p:nvPr/>
        </p:nvSpPr>
        <p:spPr>
          <a:xfrm>
            <a:off x="6537960" y="1554480"/>
            <a:ext cx="2514600" cy="1298448"/>
          </a:xfrm>
          <a:prstGeom prst="roundRect">
            <a:avLst>
              <a:gd name="adj" fmla="val 5634"/>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13" name="Shape 10"/>
          <p:cNvSpPr/>
          <p:nvPr/>
        </p:nvSpPr>
        <p:spPr>
          <a:xfrm>
            <a:off x="6739128" y="1755648"/>
            <a:ext cx="457200" cy="457200"/>
          </a:xfrm>
          <a:prstGeom prst="ellipse">
            <a:avLst/>
          </a:prstGeom>
          <a:solidFill>
            <a:srgbClr val="E9F4F3"/>
          </a:solidFill>
          <a:ln/>
        </p:spPr>
        <p:txBody>
          <a:bodyPr/>
          <a:lstStyle/>
          <a:p>
            <a:endParaRPr/>
          </a:p>
        </p:txBody>
      </p:sp>
      <p:pic>
        <p:nvPicPr>
          <p:cNvPr id="14" name="Image 1" descr="preencoded.png"/>
          <p:cNvPicPr>
            <a:picLocks noChangeAspect="1"/>
          </p:cNvPicPr>
          <p:nvPr/>
        </p:nvPicPr>
        <p:blipFill>
          <a:blip r:embed="rId5"/>
          <a:stretch>
            <a:fillRect/>
          </a:stretch>
        </p:blipFill>
        <p:spPr>
          <a:xfrm>
            <a:off x="6830568" y="1847088"/>
            <a:ext cx="274320" cy="274320"/>
          </a:xfrm>
          <a:prstGeom prst="rect">
            <a:avLst/>
          </a:prstGeom>
        </p:spPr>
      </p:pic>
      <p:sp>
        <p:nvSpPr>
          <p:cNvPr id="15" name="Text 11"/>
          <p:cNvSpPr/>
          <p:nvPr/>
        </p:nvSpPr>
        <p:spPr>
          <a:xfrm>
            <a:off x="6739128" y="2304288"/>
            <a:ext cx="2148840" cy="228600"/>
          </a:xfrm>
          <a:prstGeom prst="rect">
            <a:avLst/>
          </a:prstGeom>
          <a:noFill/>
          <a:ln/>
        </p:spPr>
        <p:txBody>
          <a:bodyPr wrap="square" lIns="0" tIns="0" rIns="0" bIns="0" rtlCol="0" anchor="ctr"/>
          <a:lstStyle/>
          <a:p>
            <a:pPr marL="0" indent="0">
              <a:buNone/>
            </a:pPr>
            <a:r>
              <a:rPr lang="en-US" sz="1050" b="1" dirty="0">
                <a:solidFill>
                  <a:srgbClr val="6B7686"/>
                </a:solidFill>
                <a:latin typeface="Calibri" pitchFamily="34" charset="0"/>
                <a:ea typeface="Calibri" pitchFamily="34" charset="-122"/>
                <a:cs typeface="Calibri" pitchFamily="34" charset="-120"/>
              </a:rPr>
              <a:t>개발 기간</a:t>
            </a:r>
            <a:endParaRPr lang="en-US" sz="1050" dirty="0"/>
          </a:p>
        </p:txBody>
      </p:sp>
      <p:sp>
        <p:nvSpPr>
          <p:cNvPr id="16" name="Text 12"/>
          <p:cNvSpPr/>
          <p:nvPr/>
        </p:nvSpPr>
        <p:spPr>
          <a:xfrm>
            <a:off x="6739128" y="2523744"/>
            <a:ext cx="2148840" cy="292608"/>
          </a:xfrm>
          <a:prstGeom prst="rect">
            <a:avLst/>
          </a:prstGeom>
          <a:noFill/>
          <a:ln/>
        </p:spPr>
        <p:txBody>
          <a:bodyPr wrap="square" lIns="0" tIns="0" rIns="0" bIns="0" rtlCol="0" anchor="ctr"/>
          <a:lstStyle/>
          <a:p>
            <a:pPr marL="0" indent="0">
              <a:buNone/>
            </a:pPr>
            <a:r>
              <a:rPr sz="1150" dirty="0"/>
              <a:t>2026.06.22 ~ 2026.07.07 (</a:t>
            </a:r>
            <a:r>
              <a:rPr sz="1150" dirty="0" err="1"/>
              <a:t>약</a:t>
            </a:r>
            <a:r>
              <a:rPr sz="1150" dirty="0"/>
              <a:t> 2주)</a:t>
            </a:r>
            <a:endParaRPr lang="en-US" sz="1150" dirty="0"/>
          </a:p>
        </p:txBody>
      </p:sp>
      <p:sp>
        <p:nvSpPr>
          <p:cNvPr id="17" name="Shape 13"/>
          <p:cNvSpPr/>
          <p:nvPr/>
        </p:nvSpPr>
        <p:spPr>
          <a:xfrm>
            <a:off x="9308592" y="1554480"/>
            <a:ext cx="2514600" cy="1298448"/>
          </a:xfrm>
          <a:prstGeom prst="roundRect">
            <a:avLst>
              <a:gd name="adj" fmla="val 5634"/>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18" name="Shape 14"/>
          <p:cNvSpPr/>
          <p:nvPr/>
        </p:nvSpPr>
        <p:spPr>
          <a:xfrm>
            <a:off x="9509760" y="1755648"/>
            <a:ext cx="457200" cy="457200"/>
          </a:xfrm>
          <a:prstGeom prst="ellipse">
            <a:avLst/>
          </a:prstGeom>
          <a:solidFill>
            <a:srgbClr val="E9F4F3"/>
          </a:solidFill>
          <a:ln/>
        </p:spPr>
        <p:txBody>
          <a:bodyPr/>
          <a:lstStyle/>
          <a:p>
            <a:endParaRPr/>
          </a:p>
        </p:txBody>
      </p:sp>
      <p:pic>
        <p:nvPicPr>
          <p:cNvPr id="19" name="Image 2" descr="preencoded.png"/>
          <p:cNvPicPr>
            <a:picLocks noChangeAspect="1"/>
          </p:cNvPicPr>
          <p:nvPr/>
        </p:nvPicPr>
        <p:blipFill>
          <a:blip r:embed="rId6"/>
          <a:stretch>
            <a:fillRect/>
          </a:stretch>
        </p:blipFill>
        <p:spPr>
          <a:xfrm>
            <a:off x="9601200" y="1847088"/>
            <a:ext cx="274320" cy="274320"/>
          </a:xfrm>
          <a:prstGeom prst="rect">
            <a:avLst/>
          </a:prstGeom>
        </p:spPr>
      </p:pic>
      <p:sp>
        <p:nvSpPr>
          <p:cNvPr id="20" name="Text 15"/>
          <p:cNvSpPr/>
          <p:nvPr/>
        </p:nvSpPr>
        <p:spPr>
          <a:xfrm>
            <a:off x="9509760" y="2304288"/>
            <a:ext cx="2148840" cy="228600"/>
          </a:xfrm>
          <a:prstGeom prst="rect">
            <a:avLst/>
          </a:prstGeom>
          <a:noFill/>
          <a:ln/>
        </p:spPr>
        <p:txBody>
          <a:bodyPr wrap="square" lIns="0" tIns="0" rIns="0" bIns="0" rtlCol="0" anchor="ctr"/>
          <a:lstStyle/>
          <a:p>
            <a:pPr marL="0" indent="0">
              <a:buNone/>
            </a:pPr>
            <a:r>
              <a:rPr lang="en-US" sz="1050" b="1" dirty="0">
                <a:solidFill>
                  <a:srgbClr val="6B7686"/>
                </a:solidFill>
                <a:latin typeface="Calibri" pitchFamily="34" charset="0"/>
                <a:ea typeface="Calibri" pitchFamily="34" charset="-122"/>
                <a:cs typeface="Calibri" pitchFamily="34" charset="-120"/>
              </a:rPr>
              <a:t>팀 구성</a:t>
            </a:r>
            <a:endParaRPr lang="en-US" sz="1050" dirty="0"/>
          </a:p>
        </p:txBody>
      </p:sp>
      <p:sp>
        <p:nvSpPr>
          <p:cNvPr id="21" name="Text 16"/>
          <p:cNvSpPr/>
          <p:nvPr/>
        </p:nvSpPr>
        <p:spPr>
          <a:xfrm>
            <a:off x="9509760" y="2523744"/>
            <a:ext cx="2148840" cy="292608"/>
          </a:xfrm>
          <a:prstGeom prst="rect">
            <a:avLst/>
          </a:prstGeom>
          <a:noFill/>
          <a:ln/>
        </p:spPr>
        <p:txBody>
          <a:bodyPr wrap="square" lIns="0" tIns="0" rIns="0" bIns="0" rtlCol="0" anchor="ctr"/>
          <a:lstStyle/>
          <a:p>
            <a:pPr marL="0" indent="0">
              <a:buNone/>
            </a:pPr>
            <a:r>
              <a:rPr sz="1150" dirty="0"/>
              <a:t>1인 </a:t>
            </a:r>
            <a:r>
              <a:rPr sz="1150" dirty="0" err="1"/>
              <a:t>개발</a:t>
            </a:r>
            <a:r>
              <a:rPr sz="1150" dirty="0"/>
              <a:t> (</a:t>
            </a:r>
            <a:r>
              <a:rPr sz="1150" dirty="0" err="1"/>
              <a:t>기획</a:t>
            </a:r>
            <a:r>
              <a:rPr sz="1150" dirty="0"/>
              <a:t> / </a:t>
            </a:r>
            <a:r>
              <a:rPr sz="1150" dirty="0" err="1"/>
              <a:t>개발</a:t>
            </a:r>
            <a:r>
              <a:rPr sz="1150" dirty="0"/>
              <a:t> / </a:t>
            </a:r>
            <a:r>
              <a:rPr sz="1150" dirty="0" err="1"/>
              <a:t>디자인</a:t>
            </a:r>
            <a:r>
              <a:rPr sz="1150" dirty="0"/>
              <a:t>)</a:t>
            </a:r>
            <a:endParaRPr lang="en-US" sz="1150" dirty="0"/>
          </a:p>
        </p:txBody>
      </p:sp>
      <p:sp>
        <p:nvSpPr>
          <p:cNvPr id="22" name="Shape 17"/>
          <p:cNvSpPr/>
          <p:nvPr/>
        </p:nvSpPr>
        <p:spPr>
          <a:xfrm>
            <a:off x="6537960" y="3108960"/>
            <a:ext cx="2514600" cy="1298448"/>
          </a:xfrm>
          <a:prstGeom prst="roundRect">
            <a:avLst>
              <a:gd name="adj" fmla="val 5634"/>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23" name="Shape 18"/>
          <p:cNvSpPr/>
          <p:nvPr/>
        </p:nvSpPr>
        <p:spPr>
          <a:xfrm>
            <a:off x="6739128" y="3310128"/>
            <a:ext cx="457200" cy="457200"/>
          </a:xfrm>
          <a:prstGeom prst="ellipse">
            <a:avLst/>
          </a:prstGeom>
          <a:solidFill>
            <a:srgbClr val="E9F4F3"/>
          </a:solidFill>
          <a:ln/>
        </p:spPr>
        <p:txBody>
          <a:bodyPr/>
          <a:lstStyle/>
          <a:p>
            <a:endParaRPr/>
          </a:p>
        </p:txBody>
      </p:sp>
      <p:pic>
        <p:nvPicPr>
          <p:cNvPr id="24" name="Image 3" descr="preencoded.png"/>
          <p:cNvPicPr>
            <a:picLocks noChangeAspect="1"/>
          </p:cNvPicPr>
          <p:nvPr/>
        </p:nvPicPr>
        <p:blipFill>
          <a:blip r:embed="rId7"/>
          <a:stretch>
            <a:fillRect/>
          </a:stretch>
        </p:blipFill>
        <p:spPr>
          <a:xfrm>
            <a:off x="6830568" y="3401568"/>
            <a:ext cx="274320" cy="274320"/>
          </a:xfrm>
          <a:prstGeom prst="rect">
            <a:avLst/>
          </a:prstGeom>
        </p:spPr>
      </p:pic>
      <p:sp>
        <p:nvSpPr>
          <p:cNvPr id="25" name="Text 19"/>
          <p:cNvSpPr/>
          <p:nvPr/>
        </p:nvSpPr>
        <p:spPr>
          <a:xfrm>
            <a:off x="6739128" y="3858768"/>
            <a:ext cx="2148840" cy="228600"/>
          </a:xfrm>
          <a:prstGeom prst="rect">
            <a:avLst/>
          </a:prstGeom>
          <a:noFill/>
          <a:ln/>
        </p:spPr>
        <p:txBody>
          <a:bodyPr wrap="square" lIns="0" tIns="0" rIns="0" bIns="0" rtlCol="0" anchor="ctr"/>
          <a:lstStyle/>
          <a:p>
            <a:pPr marL="0" indent="0">
              <a:buNone/>
            </a:pPr>
            <a:r>
              <a:rPr lang="en-US" sz="1050" b="1" dirty="0">
                <a:solidFill>
                  <a:srgbClr val="6B7686"/>
                </a:solidFill>
                <a:latin typeface="Calibri" pitchFamily="34" charset="0"/>
                <a:ea typeface="Calibri" pitchFamily="34" charset="-122"/>
                <a:cs typeface="Calibri" pitchFamily="34" charset="-120"/>
              </a:rPr>
              <a:t>대상 사용자</a:t>
            </a:r>
            <a:endParaRPr lang="en-US" sz="1050" dirty="0"/>
          </a:p>
        </p:txBody>
      </p:sp>
      <p:sp>
        <p:nvSpPr>
          <p:cNvPr id="26" name="Text 20"/>
          <p:cNvSpPr/>
          <p:nvPr/>
        </p:nvSpPr>
        <p:spPr>
          <a:xfrm>
            <a:off x="6739128" y="4078224"/>
            <a:ext cx="2148840" cy="292608"/>
          </a:xfrm>
          <a:prstGeom prst="rect">
            <a:avLst/>
          </a:prstGeom>
          <a:noFill/>
          <a:ln/>
        </p:spPr>
        <p:txBody>
          <a:bodyPr wrap="square" lIns="0" tIns="0" rIns="0" bIns="0" rtlCol="0" anchor="ctr"/>
          <a:lstStyle/>
          <a:p>
            <a:pPr marL="0" indent="0">
              <a:buNone/>
            </a:pPr>
            <a:r>
              <a:rPr sz="1150" dirty="0" err="1"/>
              <a:t>로그라이</a:t>
            </a:r>
            <a:r>
              <a:rPr lang="ko-KR" altLang="en-US" sz="1150" dirty="0" err="1"/>
              <a:t>크를</a:t>
            </a:r>
            <a:r>
              <a:rPr lang="ko-KR" altLang="en-US" sz="1150" dirty="0"/>
              <a:t> 선호하는 게이머</a:t>
            </a:r>
            <a:endParaRPr lang="en-US" sz="1150" dirty="0"/>
          </a:p>
        </p:txBody>
      </p:sp>
      <p:sp>
        <p:nvSpPr>
          <p:cNvPr id="27" name="Shape 21"/>
          <p:cNvSpPr/>
          <p:nvPr/>
        </p:nvSpPr>
        <p:spPr>
          <a:xfrm>
            <a:off x="9308592" y="3108960"/>
            <a:ext cx="2514600" cy="1298448"/>
          </a:xfrm>
          <a:prstGeom prst="roundRect">
            <a:avLst>
              <a:gd name="adj" fmla="val 5634"/>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28" name="Shape 22"/>
          <p:cNvSpPr/>
          <p:nvPr/>
        </p:nvSpPr>
        <p:spPr>
          <a:xfrm>
            <a:off x="9509760" y="3310128"/>
            <a:ext cx="457200" cy="457200"/>
          </a:xfrm>
          <a:prstGeom prst="ellipse">
            <a:avLst/>
          </a:prstGeom>
          <a:solidFill>
            <a:srgbClr val="E9F4F3"/>
          </a:solidFill>
          <a:ln/>
        </p:spPr>
        <p:txBody>
          <a:bodyPr/>
          <a:lstStyle/>
          <a:p>
            <a:endParaRPr/>
          </a:p>
        </p:txBody>
      </p:sp>
      <p:pic>
        <p:nvPicPr>
          <p:cNvPr id="29" name="Image 4" descr="preencoded.png"/>
          <p:cNvPicPr>
            <a:picLocks noChangeAspect="1"/>
          </p:cNvPicPr>
          <p:nvPr/>
        </p:nvPicPr>
        <p:blipFill>
          <a:blip r:embed="rId8"/>
          <a:stretch>
            <a:fillRect/>
          </a:stretch>
        </p:blipFill>
        <p:spPr>
          <a:xfrm>
            <a:off x="9601200" y="3401568"/>
            <a:ext cx="274320" cy="274320"/>
          </a:xfrm>
          <a:prstGeom prst="rect">
            <a:avLst/>
          </a:prstGeom>
        </p:spPr>
      </p:pic>
      <p:sp>
        <p:nvSpPr>
          <p:cNvPr id="30" name="Text 23"/>
          <p:cNvSpPr/>
          <p:nvPr/>
        </p:nvSpPr>
        <p:spPr>
          <a:xfrm>
            <a:off x="9509760" y="3858768"/>
            <a:ext cx="2148840" cy="228600"/>
          </a:xfrm>
          <a:prstGeom prst="rect">
            <a:avLst/>
          </a:prstGeom>
          <a:noFill/>
          <a:ln/>
        </p:spPr>
        <p:txBody>
          <a:bodyPr wrap="square" lIns="0" tIns="0" rIns="0" bIns="0" rtlCol="0" anchor="ctr"/>
          <a:lstStyle/>
          <a:p>
            <a:pPr marL="0" indent="0">
              <a:buNone/>
            </a:pPr>
            <a:r>
              <a:rPr lang="en-US" sz="1050" b="1" dirty="0">
                <a:solidFill>
                  <a:srgbClr val="6B7686"/>
                </a:solidFill>
                <a:latin typeface="Calibri" pitchFamily="34" charset="0"/>
                <a:ea typeface="Calibri" pitchFamily="34" charset="-122"/>
                <a:cs typeface="Calibri" pitchFamily="34" charset="-120"/>
              </a:rPr>
              <a:t>서비스 형태</a:t>
            </a:r>
            <a:endParaRPr lang="en-US" sz="1050" dirty="0"/>
          </a:p>
        </p:txBody>
      </p:sp>
      <p:sp>
        <p:nvSpPr>
          <p:cNvPr id="31" name="Text 24"/>
          <p:cNvSpPr/>
          <p:nvPr/>
        </p:nvSpPr>
        <p:spPr>
          <a:xfrm>
            <a:off x="9509760" y="4078224"/>
            <a:ext cx="2148840" cy="292608"/>
          </a:xfrm>
          <a:prstGeom prst="rect">
            <a:avLst/>
          </a:prstGeom>
          <a:noFill/>
          <a:ln/>
        </p:spPr>
        <p:txBody>
          <a:bodyPr wrap="square" lIns="0" tIns="0" rIns="0" bIns="0" rtlCol="0" anchor="ctr"/>
          <a:lstStyle/>
          <a:p>
            <a:pPr marL="0" indent="0">
              <a:buNone/>
            </a:pPr>
            <a:r>
              <a:rPr lang="en-US" sz="1150" dirty="0"/>
              <a:t>Unity 2D · </a:t>
            </a:r>
            <a:r>
              <a:rPr lang="en-US" sz="1150" dirty="0" err="1"/>
              <a:t>FastAPI</a:t>
            </a:r>
            <a:r>
              <a:rPr lang="en-US" sz="1150" dirty="0"/>
              <a:t> (REST API) · MariaDB</a:t>
            </a:r>
          </a:p>
        </p:txBody>
      </p:sp>
      <p:sp>
        <p:nvSpPr>
          <p:cNvPr id="32" name="Text 25"/>
          <p:cNvSpPr/>
          <p:nvPr/>
        </p:nvSpPr>
        <p:spPr>
          <a:xfrm>
            <a:off x="548640" y="6473952"/>
            <a:ext cx="5486400" cy="274320"/>
          </a:xfrm>
          <a:prstGeom prst="rect">
            <a:avLst/>
          </a:prstGeom>
          <a:noFill/>
          <a:ln/>
        </p:spPr>
        <p:txBody>
          <a:bodyPr wrap="square" lIns="0" tIns="0" rIns="0" bIns="0" rtlCol="0" anchor="ctr"/>
          <a:lstStyle/>
          <a:p>
            <a:pPr marL="0" indent="0" algn="l">
              <a:buNone/>
            </a:pPr>
            <a:r>
              <a:rPr lang="en-US" sz="900" dirty="0">
                <a:solidFill>
                  <a:srgbClr val="6B7686"/>
                </a:solidFill>
                <a:latin typeface="Calibri" pitchFamily="34" charset="0"/>
                <a:ea typeface="Calibri" pitchFamily="34" charset="-122"/>
                <a:cs typeface="Calibri" pitchFamily="34" charset="-120"/>
              </a:rPr>
              <a:t>프로젝트 소개</a:t>
            </a:r>
            <a:endParaRPr lang="en-US" sz="900" dirty="0"/>
          </a:p>
        </p:txBody>
      </p:sp>
      <p:sp>
        <p:nvSpPr>
          <p:cNvPr id="33" name="Text 26"/>
          <p:cNvSpPr/>
          <p:nvPr/>
        </p:nvSpPr>
        <p:spPr>
          <a:xfrm>
            <a:off x="11155680" y="6473952"/>
            <a:ext cx="457200" cy="274320"/>
          </a:xfrm>
          <a:prstGeom prst="rect">
            <a:avLst/>
          </a:prstGeom>
          <a:noFill/>
          <a:ln/>
        </p:spPr>
        <p:txBody>
          <a:bodyPr wrap="square" lIns="0" tIns="0" rIns="0" bIns="0" rtlCol="0" anchor="ctr"/>
          <a:lstStyle/>
          <a:p>
            <a:pPr marL="0" indent="0" algn="r">
              <a:buNone/>
            </a:pPr>
            <a:r>
              <a:rPr lang="en-US" sz="900" dirty="0">
                <a:solidFill>
                  <a:srgbClr val="6B7686"/>
                </a:solidFill>
                <a:latin typeface="Calibri" pitchFamily="34" charset="0"/>
                <a:ea typeface="Calibri" pitchFamily="34" charset="-122"/>
                <a:cs typeface="Calibri" pitchFamily="34" charset="-120"/>
              </a:rPr>
              <a:t>3</a:t>
            </a:r>
            <a:endParaRPr lang="en-US" sz="900" dirty="0"/>
          </a:p>
        </p:txBody>
      </p:sp>
    </p:spTree>
  </p:cSld>
  <p:clrMapOvr>
    <a:masterClrMapping/>
  </p:clrMapOvr>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48640" y="502920"/>
            <a:ext cx="566928" cy="566928"/>
          </a:xfrm>
          <a:prstGeom prst="ellipse">
            <a:avLst/>
          </a:prstGeom>
          <a:solidFill>
            <a:srgbClr val="0E7C86"/>
          </a:solidFill>
          <a:ln/>
        </p:spPr>
        <p:txBody>
          <a:bodyPr/>
          <a:lstStyle/>
          <a:p>
            <a:endParaRPr/>
          </a:p>
        </p:txBody>
      </p:sp>
      <p:pic>
        <p:nvPicPr>
          <p:cNvPr id="3" name="Image 0" descr="preencoded.png"/>
          <p:cNvPicPr>
            <a:picLocks noChangeAspect="1"/>
          </p:cNvPicPr>
          <p:nvPr/>
        </p:nvPicPr>
        <p:blipFill>
          <a:blip r:embed="rId4"/>
          <a:stretch>
            <a:fillRect/>
          </a:stretch>
        </p:blipFill>
        <p:spPr>
          <a:xfrm>
            <a:off x="694944" y="649224"/>
            <a:ext cx="274320" cy="274320"/>
          </a:xfrm>
          <a:prstGeom prst="rect">
            <a:avLst/>
          </a:prstGeom>
        </p:spPr>
      </p:pic>
      <p:sp>
        <p:nvSpPr>
          <p:cNvPr id="4" name="Text 1"/>
          <p:cNvSpPr/>
          <p:nvPr/>
        </p:nvSpPr>
        <p:spPr>
          <a:xfrm>
            <a:off x="1280160" y="457200"/>
            <a:ext cx="7315200" cy="292608"/>
          </a:xfrm>
          <a:prstGeom prst="rect">
            <a:avLst/>
          </a:prstGeom>
          <a:noFill/>
          <a:ln/>
        </p:spPr>
        <p:txBody>
          <a:bodyPr wrap="square" lIns="0" tIns="0" rIns="0" bIns="0" rtlCol="0" anchor="ctr"/>
          <a:lstStyle/>
          <a:p>
            <a:pPr marL="0" indent="0">
              <a:buNone/>
            </a:pPr>
            <a:r>
              <a:rPr lang="en-US" sz="1200" b="1" kern="0" spc="200" dirty="0">
                <a:solidFill>
                  <a:srgbClr val="0E7C86"/>
                </a:solidFill>
                <a:latin typeface="Calibri" pitchFamily="34" charset="0"/>
                <a:ea typeface="Calibri" pitchFamily="34" charset="-122"/>
                <a:cs typeface="Calibri" pitchFamily="34" charset="-120"/>
              </a:rPr>
              <a:t>02  BACKGROUND</a:t>
            </a:r>
            <a:endParaRPr lang="en-US" sz="1200" dirty="0"/>
          </a:p>
        </p:txBody>
      </p:sp>
      <p:sp>
        <p:nvSpPr>
          <p:cNvPr id="5" name="Text 2"/>
          <p:cNvSpPr/>
          <p:nvPr/>
        </p:nvSpPr>
        <p:spPr>
          <a:xfrm>
            <a:off x="1280160" y="713232"/>
            <a:ext cx="9601200" cy="502920"/>
          </a:xfrm>
          <a:prstGeom prst="rect">
            <a:avLst/>
          </a:prstGeom>
          <a:noFill/>
          <a:ln/>
        </p:spPr>
        <p:txBody>
          <a:bodyPr wrap="square" lIns="0" tIns="0" rIns="0" bIns="0" rtlCol="0" anchor="ctr"/>
          <a:lstStyle/>
          <a:p>
            <a:pPr marL="0" indent="0">
              <a:buNone/>
            </a:pPr>
            <a:r>
              <a:rPr lang="en-US" sz="3000" b="1" dirty="0">
                <a:solidFill>
                  <a:srgbClr val="0F1F3D"/>
                </a:solidFill>
                <a:latin typeface="Cambria" pitchFamily="34" charset="0"/>
                <a:ea typeface="Cambria" pitchFamily="34" charset="-122"/>
                <a:cs typeface="Cambria" pitchFamily="34" charset="-120"/>
              </a:rPr>
              <a:t>개발 배경 및 문제 정의</a:t>
            </a:r>
            <a:endParaRPr lang="en-US" sz="3000" dirty="0"/>
          </a:p>
        </p:txBody>
      </p:sp>
      <p:sp>
        <p:nvSpPr>
          <p:cNvPr id="6" name="Shape 3"/>
          <p:cNvSpPr/>
          <p:nvPr/>
        </p:nvSpPr>
        <p:spPr>
          <a:xfrm>
            <a:off x="548640" y="1600200"/>
            <a:ext cx="5440680" cy="4434840"/>
          </a:xfrm>
          <a:prstGeom prst="roundRect">
            <a:avLst>
              <a:gd name="adj" fmla="val 1649"/>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7" name="Shape 4"/>
          <p:cNvSpPr/>
          <p:nvPr/>
        </p:nvSpPr>
        <p:spPr>
          <a:xfrm>
            <a:off x="868680" y="1874520"/>
            <a:ext cx="457200" cy="457200"/>
          </a:xfrm>
          <a:prstGeom prst="ellipse">
            <a:avLst/>
          </a:prstGeom>
          <a:solidFill>
            <a:srgbClr val="E9F4F3"/>
          </a:solidFill>
          <a:ln/>
        </p:spPr>
        <p:txBody>
          <a:bodyPr/>
          <a:lstStyle/>
          <a:p>
            <a:endParaRPr/>
          </a:p>
        </p:txBody>
      </p:sp>
      <p:pic>
        <p:nvPicPr>
          <p:cNvPr id="8" name="Image 1" descr="preencoded.png"/>
          <p:cNvPicPr>
            <a:picLocks noChangeAspect="1"/>
          </p:cNvPicPr>
          <p:nvPr/>
        </p:nvPicPr>
        <p:blipFill>
          <a:blip r:embed="rId5"/>
          <a:stretch>
            <a:fillRect/>
          </a:stretch>
        </p:blipFill>
        <p:spPr>
          <a:xfrm>
            <a:off x="960120" y="1965960"/>
            <a:ext cx="274320" cy="274320"/>
          </a:xfrm>
          <a:prstGeom prst="rect">
            <a:avLst/>
          </a:prstGeom>
        </p:spPr>
      </p:pic>
      <p:sp>
        <p:nvSpPr>
          <p:cNvPr id="9" name="Text 5"/>
          <p:cNvSpPr/>
          <p:nvPr/>
        </p:nvSpPr>
        <p:spPr>
          <a:xfrm>
            <a:off x="1463040" y="1920240"/>
            <a:ext cx="4297680" cy="365760"/>
          </a:xfrm>
          <a:prstGeom prst="rect">
            <a:avLst/>
          </a:prstGeom>
          <a:noFill/>
          <a:ln/>
        </p:spPr>
        <p:txBody>
          <a:bodyPr wrap="square" lIns="0" tIns="0" rIns="0" bIns="0" rtlCol="0" anchor="ctr"/>
          <a:lstStyle/>
          <a:p>
            <a:pPr marL="0" indent="0">
              <a:buNone/>
            </a:pPr>
            <a:r>
              <a:rPr lang="en-US" sz="1700" b="1" dirty="0">
                <a:solidFill>
                  <a:srgbClr val="0F1F3D"/>
                </a:solidFill>
                <a:latin typeface="Cambria" pitchFamily="34" charset="0"/>
                <a:ea typeface="Cambria" pitchFamily="34" charset="-122"/>
                <a:cs typeface="Cambria" pitchFamily="34" charset="-120"/>
              </a:rPr>
              <a:t>개발 배경</a:t>
            </a:r>
            <a:endParaRPr lang="en-US" sz="1700" dirty="0"/>
          </a:p>
        </p:txBody>
      </p:sp>
      <p:sp>
        <p:nvSpPr>
          <p:cNvPr id="10" name="Text 6"/>
          <p:cNvSpPr/>
          <p:nvPr/>
        </p:nvSpPr>
        <p:spPr>
          <a:xfrm>
            <a:off x="868680" y="2514600"/>
            <a:ext cx="4846320" cy="3383280"/>
          </a:xfrm>
          <a:prstGeom prst="rect">
            <a:avLst/>
          </a:prstGeom>
          <a:noFill/>
          <a:ln/>
        </p:spPr>
        <p:txBody>
          <a:bodyPr wrap="square" lIns="0" tIns="0" rIns="0" bIns="0" rtlCol="0" anchor="ctr"/>
          <a:lstStyle/>
          <a:p>
            <a:pPr marL="342900" indent="-342900">
              <a:spcAft>
                <a:spcPts val="1200"/>
              </a:spcAft>
              <a:buSzPct val="100000"/>
              <a:buChar char="•"/>
            </a:pPr>
            <a:r>
              <a:rPr lang="ko-KR" altLang="en-US" sz="1350" dirty="0">
                <a:latin typeface="Calibri" panose="020F0502020204030204" pitchFamily="34" charset="0"/>
                <a:cs typeface="Calibri" panose="020F0502020204030204" pitchFamily="34" charset="0"/>
              </a:rPr>
              <a:t>전통적인 게임의 고정된 </a:t>
            </a:r>
            <a:r>
              <a:rPr lang="en-US" altLang="ko-KR" sz="1350" dirty="0">
                <a:latin typeface="Calibri" panose="020F0502020204030204" pitchFamily="34" charset="0"/>
                <a:cs typeface="Calibri" panose="020F0502020204030204" pitchFamily="34" charset="0"/>
              </a:rPr>
              <a:t>NPC </a:t>
            </a:r>
            <a:r>
              <a:rPr lang="ko-KR" altLang="en-US" sz="1350" dirty="0">
                <a:latin typeface="Calibri" panose="020F0502020204030204" pitchFamily="34" charset="0"/>
                <a:cs typeface="Calibri" panose="020F0502020204030204" pitchFamily="34" charset="0"/>
              </a:rPr>
              <a:t>대사로 인해 발생하는 반복성과 지루함을 </a:t>
            </a:r>
            <a:r>
              <a:rPr lang="en-US" altLang="ko-KR" sz="1350" dirty="0">
                <a:latin typeface="Calibri" panose="020F0502020204030204" pitchFamily="34" charset="0"/>
                <a:cs typeface="Calibri" panose="020F0502020204030204" pitchFamily="34" charset="0"/>
              </a:rPr>
              <a:t>LLM </a:t>
            </a:r>
            <a:r>
              <a:rPr lang="ko-KR" altLang="en-US" sz="1350" dirty="0">
                <a:latin typeface="Calibri" panose="020F0502020204030204" pitchFamily="34" charset="0"/>
                <a:cs typeface="Calibri" panose="020F0502020204030204" pitchFamily="34" charset="0"/>
              </a:rPr>
              <a:t>기반 동적 대사 생성으로 보완하고</a:t>
            </a:r>
            <a:r>
              <a:rPr lang="en-US" altLang="ko-KR" sz="1350" dirty="0">
                <a:latin typeface="Calibri" panose="020F0502020204030204" pitchFamily="34" charset="0"/>
                <a:cs typeface="Calibri" panose="020F0502020204030204" pitchFamily="34" charset="0"/>
              </a:rPr>
              <a:t>, </a:t>
            </a:r>
            <a:r>
              <a:rPr lang="ko-KR" altLang="en-US" sz="1350" dirty="0">
                <a:latin typeface="Calibri" panose="020F0502020204030204" pitchFamily="34" charset="0"/>
                <a:cs typeface="Calibri" panose="020F0502020204030204" pitchFamily="34" charset="0"/>
              </a:rPr>
              <a:t>플레이어의 텍스트 입력을 기반으로 스킬을 생성하되 프롬프트 제어를 통해 게임 밸런스를 유지하고자 함</a:t>
            </a:r>
            <a:endParaRPr lang="en-US" altLang="ko-KR" sz="1350" dirty="0">
              <a:latin typeface="Calibri" panose="020F0502020204030204" pitchFamily="34" charset="0"/>
              <a:cs typeface="Calibri" panose="020F0502020204030204" pitchFamily="34" charset="0"/>
            </a:endParaRPr>
          </a:p>
          <a:p>
            <a:pPr marL="342900" indent="-342900">
              <a:spcAft>
                <a:spcPts val="1200"/>
              </a:spcAft>
              <a:buSzPct val="100000"/>
              <a:buChar char="•"/>
            </a:pPr>
            <a:r>
              <a:rPr lang="ko-KR" altLang="en-US" sz="1350" dirty="0">
                <a:latin typeface="Calibri" panose="020F0502020204030204" pitchFamily="34" charset="0"/>
                <a:cs typeface="Calibri" panose="020F0502020204030204" pitchFamily="34" charset="0"/>
              </a:rPr>
              <a:t>기존 </a:t>
            </a:r>
            <a:r>
              <a:rPr lang="en-US" altLang="ko-KR" sz="1350" dirty="0">
                <a:latin typeface="Calibri" panose="020F0502020204030204" pitchFamily="34" charset="0"/>
                <a:cs typeface="Calibri" panose="020F0502020204030204" pitchFamily="34" charset="0"/>
              </a:rPr>
              <a:t>AI </a:t>
            </a:r>
            <a:r>
              <a:rPr lang="ko-KR" altLang="en-US" sz="1350" dirty="0">
                <a:latin typeface="Calibri" panose="020F0502020204030204" pitchFamily="34" charset="0"/>
                <a:cs typeface="Calibri" panose="020F0502020204030204" pitchFamily="34" charset="0"/>
              </a:rPr>
              <a:t>기반 </a:t>
            </a:r>
            <a:r>
              <a:rPr lang="en-US" altLang="ko-KR" sz="1350" dirty="0">
                <a:latin typeface="Calibri" panose="020F0502020204030204" pitchFamily="34" charset="0"/>
                <a:cs typeface="Calibri" panose="020F0502020204030204" pitchFamily="34" charset="0"/>
              </a:rPr>
              <a:t>NPC </a:t>
            </a:r>
            <a:r>
              <a:rPr lang="ko-KR" altLang="en-US" sz="1350" dirty="0">
                <a:latin typeface="Calibri" panose="020F0502020204030204" pitchFamily="34" charset="0"/>
                <a:cs typeface="Calibri" panose="020F0502020204030204" pitchFamily="34" charset="0"/>
              </a:rPr>
              <a:t>대사 시스템에서 나아가</a:t>
            </a:r>
            <a:r>
              <a:rPr lang="en-US" altLang="ko-KR" sz="1350" dirty="0">
                <a:latin typeface="Calibri" panose="020F0502020204030204" pitchFamily="34" charset="0"/>
                <a:cs typeface="Calibri" panose="020F0502020204030204" pitchFamily="34" charset="0"/>
              </a:rPr>
              <a:t>, </a:t>
            </a:r>
            <a:r>
              <a:rPr lang="ko-KR" altLang="en-US" sz="1350" dirty="0">
                <a:latin typeface="Calibri" panose="020F0502020204030204" pitchFamily="34" charset="0"/>
                <a:cs typeface="Calibri" panose="020F0502020204030204" pitchFamily="34" charset="0"/>
              </a:rPr>
              <a:t>플레이어의 게임 플레이 정보를 반영한 동적 대사 생성과 </a:t>
            </a:r>
            <a:r>
              <a:rPr lang="en-US" altLang="ko-KR" sz="1350" dirty="0">
                <a:latin typeface="Calibri" panose="020F0502020204030204" pitchFamily="34" charset="0"/>
                <a:cs typeface="Calibri" panose="020F0502020204030204" pitchFamily="34" charset="0"/>
              </a:rPr>
              <a:t>AI </a:t>
            </a:r>
            <a:r>
              <a:rPr lang="ko-KR" altLang="en-US" sz="1350" dirty="0">
                <a:latin typeface="Calibri" panose="020F0502020204030204" pitchFamily="34" charset="0"/>
                <a:cs typeface="Calibri" panose="020F0502020204030204" pitchFamily="34" charset="0"/>
              </a:rPr>
              <a:t>기반 스킬 생성으로 차별화된 플레이 경험을 제공하고자 함</a:t>
            </a:r>
            <a:endParaRPr lang="en-US" sz="1350" dirty="0">
              <a:latin typeface="Calibri" panose="020F0502020204030204" pitchFamily="34" charset="0"/>
              <a:ea typeface="Calibri" panose="020F0502020204030204" pitchFamily="34" charset="0"/>
              <a:cs typeface="Calibri" panose="020F0502020204030204" pitchFamily="34" charset="0"/>
            </a:endParaRPr>
          </a:p>
        </p:txBody>
      </p:sp>
      <p:sp>
        <p:nvSpPr>
          <p:cNvPr id="11" name="Shape 7"/>
          <p:cNvSpPr/>
          <p:nvPr/>
        </p:nvSpPr>
        <p:spPr>
          <a:xfrm>
            <a:off x="6172200" y="1600200"/>
            <a:ext cx="5440680" cy="4434840"/>
          </a:xfrm>
          <a:prstGeom prst="roundRect">
            <a:avLst>
              <a:gd name="adj" fmla="val 1649"/>
            </a:avLst>
          </a:prstGeom>
          <a:solidFill>
            <a:srgbClr val="0F1F3D"/>
          </a:solidFill>
          <a:ln w="12700">
            <a:solidFill>
              <a:srgbClr val="E2E6EC"/>
            </a:solidFill>
            <a:prstDash val="solid"/>
          </a:ln>
          <a:effectLst>
            <a:outerShdw blurRad="101600" dist="25400" dir="5400000" algn="bl" rotWithShape="0">
              <a:srgbClr val="0F1F3D">
                <a:alpha val="8000"/>
              </a:srgbClr>
            </a:outerShdw>
          </a:effectLst>
        </p:spPr>
        <p:txBody>
          <a:bodyPr/>
          <a:lstStyle/>
          <a:p>
            <a:endParaRPr dirty="0"/>
          </a:p>
        </p:txBody>
      </p:sp>
      <p:sp>
        <p:nvSpPr>
          <p:cNvPr id="12" name="Shape 8"/>
          <p:cNvSpPr/>
          <p:nvPr/>
        </p:nvSpPr>
        <p:spPr>
          <a:xfrm>
            <a:off x="6492240" y="1874520"/>
            <a:ext cx="457200" cy="457200"/>
          </a:xfrm>
          <a:prstGeom prst="ellipse">
            <a:avLst/>
          </a:prstGeom>
          <a:solidFill>
            <a:srgbClr val="24406B"/>
          </a:solidFill>
          <a:ln/>
        </p:spPr>
        <p:txBody>
          <a:bodyPr/>
          <a:lstStyle/>
          <a:p>
            <a:endParaRPr/>
          </a:p>
        </p:txBody>
      </p:sp>
      <p:pic>
        <p:nvPicPr>
          <p:cNvPr id="13" name="Image 2" descr="preencoded.png"/>
          <p:cNvPicPr>
            <a:picLocks noChangeAspect="1"/>
          </p:cNvPicPr>
          <p:nvPr/>
        </p:nvPicPr>
        <p:blipFill>
          <a:blip r:embed="rId6"/>
          <a:stretch>
            <a:fillRect/>
          </a:stretch>
        </p:blipFill>
        <p:spPr>
          <a:xfrm>
            <a:off x="6583680" y="1965960"/>
            <a:ext cx="274320" cy="274320"/>
          </a:xfrm>
          <a:prstGeom prst="rect">
            <a:avLst/>
          </a:prstGeom>
        </p:spPr>
      </p:pic>
      <p:sp>
        <p:nvSpPr>
          <p:cNvPr id="14" name="Text 9"/>
          <p:cNvSpPr/>
          <p:nvPr/>
        </p:nvSpPr>
        <p:spPr>
          <a:xfrm>
            <a:off x="7086600" y="1920240"/>
            <a:ext cx="4297680" cy="365760"/>
          </a:xfrm>
          <a:prstGeom prst="rect">
            <a:avLst/>
          </a:prstGeom>
          <a:noFill/>
          <a:ln/>
        </p:spPr>
        <p:txBody>
          <a:bodyPr wrap="square" lIns="0" tIns="0" rIns="0" bIns="0" rtlCol="0" anchor="ctr"/>
          <a:lstStyle/>
          <a:p>
            <a:pPr marL="0" indent="0">
              <a:buNone/>
            </a:pPr>
            <a:r>
              <a:rPr lang="en-US" sz="1700" b="1" dirty="0">
                <a:solidFill>
                  <a:srgbClr val="FFFFFF"/>
                </a:solidFill>
                <a:latin typeface="Cambria" pitchFamily="34" charset="0"/>
                <a:ea typeface="Cambria" pitchFamily="34" charset="-122"/>
                <a:cs typeface="Cambria" pitchFamily="34" charset="-120"/>
              </a:rPr>
              <a:t>문제 정의</a:t>
            </a:r>
            <a:endParaRPr lang="en-US" sz="1700" dirty="0"/>
          </a:p>
        </p:txBody>
      </p:sp>
      <p:sp>
        <p:nvSpPr>
          <p:cNvPr id="15" name="Text 10"/>
          <p:cNvSpPr/>
          <p:nvPr/>
        </p:nvSpPr>
        <p:spPr>
          <a:xfrm>
            <a:off x="6492240" y="2514600"/>
            <a:ext cx="4846320" cy="3383280"/>
          </a:xfrm>
          <a:prstGeom prst="rect">
            <a:avLst/>
          </a:prstGeom>
          <a:noFill/>
          <a:ln/>
        </p:spPr>
        <p:txBody>
          <a:bodyPr wrap="square" lIns="0" tIns="0" rIns="0" bIns="0" rtlCol="0" anchor="ctr"/>
          <a:lstStyle/>
          <a:p>
            <a:pPr marL="342900" indent="-342900">
              <a:spcAft>
                <a:spcPts val="1200"/>
              </a:spcAft>
              <a:buSzPct val="100000"/>
              <a:buChar char="•"/>
            </a:pPr>
            <a:r>
              <a:rPr lang="en-US" altLang="ko-KR" sz="1350" dirty="0">
                <a:solidFill>
                  <a:schemeClr val="bg1"/>
                </a:solidFill>
                <a:latin typeface="Calibri" panose="020F0502020204030204" pitchFamily="34" charset="0"/>
                <a:ea typeface="Calibri" panose="020F0502020204030204" pitchFamily="34" charset="0"/>
                <a:cs typeface="Calibri" panose="020F0502020204030204" pitchFamily="34" charset="0"/>
              </a:rPr>
              <a:t>AI </a:t>
            </a:r>
            <a:r>
              <a:rPr lang="ko-KR" altLang="en-US" sz="1350" dirty="0">
                <a:solidFill>
                  <a:schemeClr val="bg1"/>
                </a:solidFill>
                <a:latin typeface="Calibri" panose="020F0502020204030204" pitchFamily="34" charset="0"/>
                <a:ea typeface="Calibri" panose="020F0502020204030204" pitchFamily="34" charset="0"/>
                <a:cs typeface="Calibri" panose="020F0502020204030204" pitchFamily="34" charset="0"/>
              </a:rPr>
              <a:t>기반 실시간 </a:t>
            </a:r>
            <a:r>
              <a:rPr lang="en-US" altLang="ko-KR" sz="1350" dirty="0">
                <a:solidFill>
                  <a:schemeClr val="bg1"/>
                </a:solidFill>
                <a:latin typeface="Calibri" panose="020F0502020204030204" pitchFamily="34" charset="0"/>
                <a:ea typeface="Calibri" panose="020F0502020204030204" pitchFamily="34" charset="0"/>
                <a:cs typeface="Calibri" panose="020F0502020204030204" pitchFamily="34" charset="0"/>
              </a:rPr>
              <a:t>NPC </a:t>
            </a:r>
            <a:r>
              <a:rPr lang="ko-KR" altLang="en-US" sz="1350" dirty="0">
                <a:solidFill>
                  <a:schemeClr val="bg1"/>
                </a:solidFill>
                <a:latin typeface="Calibri" panose="020F0502020204030204" pitchFamily="34" charset="0"/>
                <a:ea typeface="Calibri" panose="020F0502020204030204" pitchFamily="34" charset="0"/>
                <a:cs typeface="Calibri" panose="020F0502020204030204" pitchFamily="34" charset="0"/>
              </a:rPr>
              <a:t>대사 생성은 </a:t>
            </a:r>
            <a:r>
              <a:rPr lang="en-US" altLang="ko-KR" sz="1350" dirty="0">
                <a:solidFill>
                  <a:schemeClr val="bg1"/>
                </a:solidFill>
                <a:latin typeface="Calibri" panose="020F0502020204030204" pitchFamily="34" charset="0"/>
                <a:ea typeface="Calibri" panose="020F0502020204030204" pitchFamily="34" charset="0"/>
                <a:cs typeface="Calibri" panose="020F0502020204030204" pitchFamily="34" charset="0"/>
              </a:rPr>
              <a:t>3~15</a:t>
            </a:r>
            <a:r>
              <a:rPr lang="ko-KR" altLang="en-US" sz="1350" dirty="0">
                <a:solidFill>
                  <a:schemeClr val="bg1"/>
                </a:solidFill>
                <a:latin typeface="Calibri" panose="020F0502020204030204" pitchFamily="34" charset="0"/>
                <a:ea typeface="Calibri" panose="020F0502020204030204" pitchFamily="34" charset="0"/>
                <a:cs typeface="Calibri" panose="020F0502020204030204" pitchFamily="34" charset="0"/>
              </a:rPr>
              <a:t>초의 응답 지연이 발생하여 게임의 흐름과 플레이 경험을 저해함</a:t>
            </a:r>
            <a:endParaRPr lang="en-US" altLang="ko-KR" sz="135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spcAft>
                <a:spcPts val="1200"/>
              </a:spcAft>
              <a:buSzPct val="100000"/>
              <a:buChar char="•"/>
            </a:pPr>
            <a:r>
              <a:rPr lang="ko-KR" altLang="en-US" sz="1350" dirty="0">
                <a:solidFill>
                  <a:schemeClr val="bg1"/>
                </a:solidFill>
                <a:latin typeface="Calibri" panose="020F0502020204030204" pitchFamily="34" charset="0"/>
                <a:ea typeface="Calibri" panose="020F0502020204030204" pitchFamily="34" charset="0"/>
                <a:cs typeface="Calibri" panose="020F0502020204030204" pitchFamily="34" charset="0"/>
              </a:rPr>
              <a:t>비동기</a:t>
            </a:r>
            <a:r>
              <a:rPr lang="en-US" altLang="ko-KR" sz="1350" dirty="0">
                <a:solidFill>
                  <a:schemeClr val="bg1"/>
                </a:solidFill>
                <a:latin typeface="Calibri" panose="020F0502020204030204" pitchFamily="34" charset="0"/>
                <a:ea typeface="Calibri" panose="020F0502020204030204" pitchFamily="34" charset="0"/>
                <a:cs typeface="Calibri" panose="020F0502020204030204" pitchFamily="34" charset="0"/>
              </a:rPr>
              <a:t>(Background Tasks) </a:t>
            </a:r>
            <a:r>
              <a:rPr lang="ko-KR" altLang="en-US" sz="1350" dirty="0">
                <a:solidFill>
                  <a:schemeClr val="bg1"/>
                </a:solidFill>
                <a:latin typeface="Calibri" panose="020F0502020204030204" pitchFamily="34" charset="0"/>
                <a:ea typeface="Calibri" panose="020F0502020204030204" pitchFamily="34" charset="0"/>
                <a:cs typeface="Calibri" panose="020F0502020204030204" pitchFamily="34" charset="0"/>
              </a:rPr>
              <a:t>방식에서도 부활 직후 </a:t>
            </a:r>
            <a:r>
              <a:rPr lang="en-US" altLang="ko-KR" sz="1350" dirty="0">
                <a:solidFill>
                  <a:schemeClr val="bg1"/>
                </a:solidFill>
                <a:latin typeface="Calibri" panose="020F0502020204030204" pitchFamily="34" charset="0"/>
                <a:ea typeface="Calibri" panose="020F0502020204030204" pitchFamily="34" charset="0"/>
                <a:cs typeface="Calibri" panose="020F0502020204030204" pitchFamily="34" charset="0"/>
              </a:rPr>
              <a:t>NPC</a:t>
            </a:r>
            <a:r>
              <a:rPr lang="ko-KR" altLang="en-US" sz="1350" dirty="0">
                <a:solidFill>
                  <a:schemeClr val="bg1"/>
                </a:solidFill>
                <a:latin typeface="Calibri" panose="020F0502020204030204" pitchFamily="34" charset="0"/>
                <a:ea typeface="Calibri" panose="020F0502020204030204" pitchFamily="34" charset="0"/>
                <a:cs typeface="Calibri" panose="020F0502020204030204" pitchFamily="34" charset="0"/>
              </a:rPr>
              <a:t>와 상호작용하는 경우 캐시가 준비되지 않아 </a:t>
            </a:r>
            <a:r>
              <a:rPr lang="en-US" altLang="ko-KR" sz="1350" dirty="0">
                <a:solidFill>
                  <a:schemeClr val="bg1"/>
                </a:solidFill>
                <a:latin typeface="Calibri" panose="020F0502020204030204" pitchFamily="34" charset="0"/>
                <a:ea typeface="Calibri" panose="020F0502020204030204" pitchFamily="34" charset="0"/>
                <a:cs typeface="Calibri" panose="020F0502020204030204" pitchFamily="34" charset="0"/>
              </a:rPr>
              <a:t>AI </a:t>
            </a:r>
            <a:r>
              <a:rPr lang="ko-KR" altLang="en-US" sz="1350" dirty="0">
                <a:solidFill>
                  <a:schemeClr val="bg1"/>
                </a:solidFill>
                <a:latin typeface="Calibri" panose="020F0502020204030204" pitchFamily="34" charset="0"/>
                <a:ea typeface="Calibri" panose="020F0502020204030204" pitchFamily="34" charset="0"/>
                <a:cs typeface="Calibri" panose="020F0502020204030204" pitchFamily="34" charset="0"/>
              </a:rPr>
              <a:t>응답 지연이 발생함</a:t>
            </a:r>
            <a:endParaRPr lang="en-US" altLang="ko-KR" sz="135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spcAft>
                <a:spcPts val="1200"/>
              </a:spcAft>
              <a:buSzPct val="100000"/>
              <a:buChar char="•"/>
            </a:pPr>
            <a:r>
              <a:rPr lang="ko-KR" altLang="en-US" sz="1350" dirty="0">
                <a:solidFill>
                  <a:schemeClr val="bg1"/>
                </a:solidFill>
                <a:latin typeface="Calibri" panose="020F0502020204030204" pitchFamily="34" charset="0"/>
                <a:ea typeface="Calibri" panose="020F0502020204030204" pitchFamily="34" charset="0"/>
                <a:cs typeface="Calibri" panose="020F0502020204030204" pitchFamily="34" charset="0"/>
              </a:rPr>
              <a:t>게임의 흐름을 유지하면서도 플레이어 경험을 반영할 수 있는 </a:t>
            </a:r>
            <a:r>
              <a:rPr lang="en-US" altLang="ko-KR" sz="1350" dirty="0">
                <a:solidFill>
                  <a:schemeClr val="bg1"/>
                </a:solidFill>
                <a:latin typeface="Calibri" panose="020F0502020204030204" pitchFamily="34" charset="0"/>
                <a:ea typeface="Calibri" panose="020F0502020204030204" pitchFamily="34" charset="0"/>
                <a:cs typeface="Calibri" panose="020F0502020204030204" pitchFamily="34" charset="0"/>
              </a:rPr>
              <a:t>AI </a:t>
            </a:r>
            <a:r>
              <a:rPr lang="ko-KR" altLang="en-US" sz="1350" dirty="0">
                <a:solidFill>
                  <a:schemeClr val="bg1"/>
                </a:solidFill>
                <a:latin typeface="Calibri" panose="020F0502020204030204" pitchFamily="34" charset="0"/>
                <a:ea typeface="Calibri" panose="020F0502020204030204" pitchFamily="34" charset="0"/>
                <a:cs typeface="Calibri" panose="020F0502020204030204" pitchFamily="34" charset="0"/>
              </a:rPr>
              <a:t>대사 생성 방식이 필요함</a:t>
            </a:r>
            <a:endParaRPr lang="en-US" altLang="ko-KR" sz="135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16" name="Text 11"/>
          <p:cNvSpPr/>
          <p:nvPr/>
        </p:nvSpPr>
        <p:spPr>
          <a:xfrm>
            <a:off x="548640" y="6473952"/>
            <a:ext cx="5486400" cy="274320"/>
          </a:xfrm>
          <a:prstGeom prst="rect">
            <a:avLst/>
          </a:prstGeom>
          <a:noFill/>
          <a:ln/>
        </p:spPr>
        <p:txBody>
          <a:bodyPr wrap="square" lIns="0" tIns="0" rIns="0" bIns="0" rtlCol="0" anchor="ctr"/>
          <a:lstStyle/>
          <a:p>
            <a:pPr marL="0" indent="0" algn="l">
              <a:buNone/>
            </a:pPr>
            <a:r>
              <a:rPr lang="en-US" sz="900" dirty="0">
                <a:solidFill>
                  <a:srgbClr val="6B7686"/>
                </a:solidFill>
                <a:latin typeface="Calibri" pitchFamily="34" charset="0"/>
                <a:ea typeface="Calibri" pitchFamily="34" charset="-122"/>
                <a:cs typeface="Calibri" pitchFamily="34" charset="-120"/>
              </a:rPr>
              <a:t>개발 배경 및 문제 정의</a:t>
            </a:r>
            <a:endParaRPr lang="en-US" sz="900" dirty="0"/>
          </a:p>
        </p:txBody>
      </p:sp>
      <p:sp>
        <p:nvSpPr>
          <p:cNvPr id="17" name="Text 12"/>
          <p:cNvSpPr/>
          <p:nvPr/>
        </p:nvSpPr>
        <p:spPr>
          <a:xfrm>
            <a:off x="11155680" y="6473952"/>
            <a:ext cx="457200" cy="274320"/>
          </a:xfrm>
          <a:prstGeom prst="rect">
            <a:avLst/>
          </a:prstGeom>
          <a:noFill/>
          <a:ln/>
        </p:spPr>
        <p:txBody>
          <a:bodyPr wrap="square" lIns="0" tIns="0" rIns="0" bIns="0" rtlCol="0" anchor="ctr"/>
          <a:lstStyle/>
          <a:p>
            <a:pPr marL="0" indent="0" algn="r">
              <a:buNone/>
            </a:pPr>
            <a:r>
              <a:rPr lang="en-US" sz="900" dirty="0">
                <a:solidFill>
                  <a:srgbClr val="6B7686"/>
                </a:solidFill>
                <a:latin typeface="Calibri" pitchFamily="34" charset="0"/>
                <a:ea typeface="Calibri" pitchFamily="34" charset="-122"/>
                <a:cs typeface="Calibri" pitchFamily="34" charset="-120"/>
              </a:rPr>
              <a:t>4</a:t>
            </a:r>
            <a:endParaRPr lang="en-US" sz="900" dirty="0"/>
          </a:p>
        </p:txBody>
      </p:sp>
    </p:spTree>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48640" y="502920"/>
            <a:ext cx="566928" cy="566928"/>
          </a:xfrm>
          <a:prstGeom prst="ellipse">
            <a:avLst/>
          </a:prstGeom>
          <a:solidFill>
            <a:srgbClr val="0E7C86"/>
          </a:solidFill>
          <a:ln/>
        </p:spPr>
        <p:txBody>
          <a:bodyPr/>
          <a:lstStyle/>
          <a:p>
            <a:endParaRPr/>
          </a:p>
        </p:txBody>
      </p:sp>
      <p:pic>
        <p:nvPicPr>
          <p:cNvPr id="3" name="Image 0" descr="preencoded.png"/>
          <p:cNvPicPr>
            <a:picLocks noChangeAspect="1"/>
          </p:cNvPicPr>
          <p:nvPr/>
        </p:nvPicPr>
        <p:blipFill>
          <a:blip r:embed="rId4"/>
          <a:stretch>
            <a:fillRect/>
          </a:stretch>
        </p:blipFill>
        <p:spPr>
          <a:xfrm>
            <a:off x="694944" y="649224"/>
            <a:ext cx="274320" cy="274320"/>
          </a:xfrm>
          <a:prstGeom prst="rect">
            <a:avLst/>
          </a:prstGeom>
        </p:spPr>
      </p:pic>
      <p:sp>
        <p:nvSpPr>
          <p:cNvPr id="4" name="Text 1"/>
          <p:cNvSpPr/>
          <p:nvPr/>
        </p:nvSpPr>
        <p:spPr>
          <a:xfrm>
            <a:off x="1280160" y="457200"/>
            <a:ext cx="7315200" cy="292608"/>
          </a:xfrm>
          <a:prstGeom prst="rect">
            <a:avLst/>
          </a:prstGeom>
          <a:noFill/>
          <a:ln/>
        </p:spPr>
        <p:txBody>
          <a:bodyPr wrap="square" lIns="0" tIns="0" rIns="0" bIns="0" rtlCol="0" anchor="ctr"/>
          <a:lstStyle/>
          <a:p>
            <a:pPr marL="0" indent="0">
              <a:buNone/>
            </a:pPr>
            <a:r>
              <a:rPr lang="en-US" sz="1200" b="1" kern="0" spc="200" dirty="0">
                <a:solidFill>
                  <a:srgbClr val="0E7C86"/>
                </a:solidFill>
                <a:latin typeface="Calibri" pitchFamily="34" charset="0"/>
                <a:ea typeface="Calibri" pitchFamily="34" charset="-122"/>
                <a:cs typeface="Calibri" pitchFamily="34" charset="-120"/>
              </a:rPr>
              <a:t>03  GOALS</a:t>
            </a:r>
            <a:endParaRPr lang="en-US" sz="1200" dirty="0"/>
          </a:p>
        </p:txBody>
      </p:sp>
      <p:sp>
        <p:nvSpPr>
          <p:cNvPr id="5" name="Text 2"/>
          <p:cNvSpPr/>
          <p:nvPr/>
        </p:nvSpPr>
        <p:spPr>
          <a:xfrm>
            <a:off x="1280160" y="713232"/>
            <a:ext cx="9601200" cy="502920"/>
          </a:xfrm>
          <a:prstGeom prst="rect">
            <a:avLst/>
          </a:prstGeom>
          <a:noFill/>
          <a:ln/>
        </p:spPr>
        <p:txBody>
          <a:bodyPr wrap="square" lIns="0" tIns="0" rIns="0" bIns="0" rtlCol="0" anchor="ctr"/>
          <a:lstStyle/>
          <a:p>
            <a:pPr marL="0" indent="0">
              <a:buNone/>
            </a:pPr>
            <a:r>
              <a:rPr lang="en-US" sz="3000" b="1" dirty="0">
                <a:solidFill>
                  <a:srgbClr val="0F1F3D"/>
                </a:solidFill>
                <a:latin typeface="Cambria" pitchFamily="34" charset="0"/>
                <a:ea typeface="Cambria" pitchFamily="34" charset="-122"/>
                <a:cs typeface="Cambria" pitchFamily="34" charset="-120"/>
              </a:rPr>
              <a:t>프로젝트 목표</a:t>
            </a:r>
            <a:endParaRPr lang="en-US" sz="3000" dirty="0"/>
          </a:p>
        </p:txBody>
      </p:sp>
      <p:sp>
        <p:nvSpPr>
          <p:cNvPr id="6" name="Shape 3"/>
          <p:cNvSpPr/>
          <p:nvPr/>
        </p:nvSpPr>
        <p:spPr>
          <a:xfrm>
            <a:off x="548640" y="1965960"/>
            <a:ext cx="3520440" cy="3291840"/>
          </a:xfrm>
          <a:prstGeom prst="roundRect">
            <a:avLst>
              <a:gd name="adj" fmla="val 2222"/>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7" name="Shape 4"/>
          <p:cNvSpPr/>
          <p:nvPr/>
        </p:nvSpPr>
        <p:spPr>
          <a:xfrm>
            <a:off x="548640" y="1965960"/>
            <a:ext cx="3520440" cy="822960"/>
          </a:xfrm>
          <a:prstGeom prst="rect">
            <a:avLst/>
          </a:prstGeom>
          <a:solidFill>
            <a:srgbClr val="0F1F3D"/>
          </a:solidFill>
          <a:ln/>
        </p:spPr>
        <p:txBody>
          <a:bodyPr/>
          <a:lstStyle/>
          <a:p>
            <a:endParaRPr/>
          </a:p>
        </p:txBody>
      </p:sp>
      <p:sp>
        <p:nvSpPr>
          <p:cNvPr id="8" name="Shape 5"/>
          <p:cNvSpPr/>
          <p:nvPr/>
        </p:nvSpPr>
        <p:spPr>
          <a:xfrm>
            <a:off x="548640" y="1965960"/>
            <a:ext cx="3520440" cy="822960"/>
          </a:xfrm>
          <a:prstGeom prst="roundRect">
            <a:avLst>
              <a:gd name="adj" fmla="val 8889"/>
            </a:avLst>
          </a:prstGeom>
          <a:solidFill>
            <a:srgbClr val="0F1F3D"/>
          </a:solidFill>
          <a:ln/>
        </p:spPr>
        <p:txBody>
          <a:bodyPr/>
          <a:lstStyle/>
          <a:p>
            <a:endParaRPr/>
          </a:p>
        </p:txBody>
      </p:sp>
      <p:sp>
        <p:nvSpPr>
          <p:cNvPr id="9" name="Shape 6"/>
          <p:cNvSpPr/>
          <p:nvPr/>
        </p:nvSpPr>
        <p:spPr>
          <a:xfrm>
            <a:off x="548640" y="2377440"/>
            <a:ext cx="3520440" cy="411480"/>
          </a:xfrm>
          <a:prstGeom prst="rect">
            <a:avLst/>
          </a:prstGeom>
          <a:solidFill>
            <a:srgbClr val="0F1F3D"/>
          </a:solidFill>
          <a:ln/>
        </p:spPr>
        <p:txBody>
          <a:bodyPr/>
          <a:lstStyle/>
          <a:p>
            <a:endParaRPr/>
          </a:p>
        </p:txBody>
      </p:sp>
      <p:sp>
        <p:nvSpPr>
          <p:cNvPr id="10" name="Shape 7"/>
          <p:cNvSpPr/>
          <p:nvPr/>
        </p:nvSpPr>
        <p:spPr>
          <a:xfrm>
            <a:off x="777240" y="2148840"/>
            <a:ext cx="457200" cy="457200"/>
          </a:xfrm>
          <a:prstGeom prst="ellipse">
            <a:avLst/>
          </a:prstGeom>
          <a:solidFill>
            <a:srgbClr val="16305C"/>
          </a:solidFill>
          <a:ln/>
        </p:spPr>
        <p:txBody>
          <a:bodyPr/>
          <a:lstStyle/>
          <a:p>
            <a:endParaRPr/>
          </a:p>
        </p:txBody>
      </p:sp>
      <p:pic>
        <p:nvPicPr>
          <p:cNvPr id="11" name="Image 1" descr="preencoded.png"/>
          <p:cNvPicPr>
            <a:picLocks noChangeAspect="1"/>
          </p:cNvPicPr>
          <p:nvPr/>
        </p:nvPicPr>
        <p:blipFill>
          <a:blip r:embed="rId5"/>
          <a:stretch>
            <a:fillRect/>
          </a:stretch>
        </p:blipFill>
        <p:spPr>
          <a:xfrm>
            <a:off x="868680" y="2240280"/>
            <a:ext cx="274320" cy="274320"/>
          </a:xfrm>
          <a:prstGeom prst="rect">
            <a:avLst/>
          </a:prstGeom>
        </p:spPr>
      </p:pic>
      <p:sp>
        <p:nvSpPr>
          <p:cNvPr id="12" name="Text 8"/>
          <p:cNvSpPr/>
          <p:nvPr/>
        </p:nvSpPr>
        <p:spPr>
          <a:xfrm>
            <a:off x="1371600" y="2148840"/>
            <a:ext cx="2514600" cy="457200"/>
          </a:xfrm>
          <a:prstGeom prst="rect">
            <a:avLst/>
          </a:prstGeom>
          <a:noFill/>
          <a:ln/>
        </p:spPr>
        <p:txBody>
          <a:bodyPr wrap="square" lIns="0" tIns="0" rIns="0" bIns="0" rtlCol="0" anchor="ctr"/>
          <a:lstStyle/>
          <a:p>
            <a:pPr marL="0" indent="0">
              <a:buNone/>
            </a:pPr>
            <a:r>
              <a:rPr lang="en-US" sz="1700" b="1" dirty="0">
                <a:solidFill>
                  <a:srgbClr val="FFFFFF"/>
                </a:solidFill>
                <a:latin typeface="Cambria" pitchFamily="34" charset="0"/>
                <a:ea typeface="Cambria" pitchFamily="34" charset="-122"/>
                <a:cs typeface="Cambria" pitchFamily="34" charset="-120"/>
              </a:rPr>
              <a:t>목표 1</a:t>
            </a:r>
            <a:endParaRPr lang="en-US" sz="1700" dirty="0"/>
          </a:p>
        </p:txBody>
      </p:sp>
      <p:sp>
        <p:nvSpPr>
          <p:cNvPr id="13" name="Text 9"/>
          <p:cNvSpPr/>
          <p:nvPr/>
        </p:nvSpPr>
        <p:spPr>
          <a:xfrm>
            <a:off x="822960" y="3017520"/>
            <a:ext cx="2971800" cy="1280160"/>
          </a:xfrm>
          <a:prstGeom prst="rect">
            <a:avLst/>
          </a:prstGeom>
          <a:noFill/>
          <a:ln/>
        </p:spPr>
        <p:txBody>
          <a:bodyPr wrap="square" lIns="0" tIns="0" rIns="0" bIns="0" rtlCol="0" anchor="ctr"/>
          <a:lstStyle/>
          <a:p>
            <a:pPr marL="0" indent="0">
              <a:buNone/>
            </a:pPr>
            <a:r>
              <a:rPr lang="ko-KR" altLang="en-US" sz="1300" dirty="0"/>
              <a:t>누적된 세대별 사망 기록 기반 문지기 </a:t>
            </a:r>
            <a:r>
              <a:rPr lang="en-US" altLang="ko-KR" sz="1300" dirty="0"/>
              <a:t>NPC </a:t>
            </a:r>
            <a:r>
              <a:rPr lang="ko-KR" altLang="en-US" sz="1300" dirty="0"/>
              <a:t>조언 시스템 구축</a:t>
            </a:r>
            <a:endParaRPr lang="en-US" sz="1300" dirty="0"/>
          </a:p>
        </p:txBody>
      </p:sp>
      <p:sp>
        <p:nvSpPr>
          <p:cNvPr id="14" name="Text 10"/>
          <p:cNvSpPr/>
          <p:nvPr/>
        </p:nvSpPr>
        <p:spPr>
          <a:xfrm>
            <a:off x="812074" y="4389120"/>
            <a:ext cx="3063240" cy="731520"/>
          </a:xfrm>
          <a:prstGeom prst="rect">
            <a:avLst/>
          </a:prstGeom>
          <a:noFill/>
          <a:ln/>
        </p:spPr>
        <p:txBody>
          <a:bodyPr wrap="square" lIns="0" tIns="0" rIns="0" bIns="0" rtlCol="0" anchor="ctr"/>
          <a:lstStyle/>
          <a:p>
            <a:pPr marL="0" indent="0">
              <a:buNone/>
            </a:pPr>
            <a:r>
              <a:rPr lang="ko-KR" altLang="en-US" sz="1150" i="1" dirty="0">
                <a:solidFill>
                  <a:schemeClr val="bg2">
                    <a:lumMod val="50000"/>
                  </a:schemeClr>
                </a:solidFill>
              </a:rPr>
              <a:t>반복적인 동일 대사 노출을 줄여</a:t>
            </a:r>
            <a:r>
              <a:rPr lang="en-US" altLang="ko-KR" sz="1150" i="1" dirty="0">
                <a:solidFill>
                  <a:schemeClr val="bg2">
                    <a:lumMod val="50000"/>
                  </a:schemeClr>
                </a:solidFill>
              </a:rPr>
              <a:t>, </a:t>
            </a:r>
            <a:r>
              <a:rPr lang="ko-KR" altLang="en-US" sz="1150" i="1" dirty="0" err="1">
                <a:solidFill>
                  <a:schemeClr val="bg2">
                    <a:lumMod val="50000"/>
                  </a:schemeClr>
                </a:solidFill>
              </a:rPr>
              <a:t>로그라이크</a:t>
            </a:r>
            <a:r>
              <a:rPr lang="ko-KR" altLang="en-US" sz="1150" i="1" dirty="0">
                <a:solidFill>
                  <a:schemeClr val="bg2">
                    <a:lumMod val="50000"/>
                  </a:schemeClr>
                </a:solidFill>
              </a:rPr>
              <a:t> 장르의 반복 플레이에서 발생하는 지루함을 완화하고 몰입감을 향상</a:t>
            </a:r>
            <a:endParaRPr lang="en-US" sz="1150" i="1" dirty="0">
              <a:solidFill>
                <a:schemeClr val="bg2">
                  <a:lumMod val="50000"/>
                </a:schemeClr>
              </a:solidFill>
            </a:endParaRPr>
          </a:p>
        </p:txBody>
      </p:sp>
      <p:sp>
        <p:nvSpPr>
          <p:cNvPr id="15" name="Shape 11"/>
          <p:cNvSpPr/>
          <p:nvPr/>
        </p:nvSpPr>
        <p:spPr>
          <a:xfrm>
            <a:off x="4389120" y="1965960"/>
            <a:ext cx="3520440" cy="3291840"/>
          </a:xfrm>
          <a:prstGeom prst="roundRect">
            <a:avLst>
              <a:gd name="adj" fmla="val 2222"/>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16" name="Shape 12"/>
          <p:cNvSpPr/>
          <p:nvPr/>
        </p:nvSpPr>
        <p:spPr>
          <a:xfrm>
            <a:off x="4389120" y="1965960"/>
            <a:ext cx="3520440" cy="822960"/>
          </a:xfrm>
          <a:prstGeom prst="rect">
            <a:avLst/>
          </a:prstGeom>
          <a:solidFill>
            <a:srgbClr val="0E7C86"/>
          </a:solidFill>
          <a:ln/>
        </p:spPr>
        <p:txBody>
          <a:bodyPr/>
          <a:lstStyle/>
          <a:p>
            <a:endParaRPr/>
          </a:p>
        </p:txBody>
      </p:sp>
      <p:sp>
        <p:nvSpPr>
          <p:cNvPr id="17" name="Shape 13"/>
          <p:cNvSpPr/>
          <p:nvPr/>
        </p:nvSpPr>
        <p:spPr>
          <a:xfrm>
            <a:off x="4389120" y="1965960"/>
            <a:ext cx="3520440" cy="822960"/>
          </a:xfrm>
          <a:prstGeom prst="roundRect">
            <a:avLst>
              <a:gd name="adj" fmla="val 8889"/>
            </a:avLst>
          </a:prstGeom>
          <a:solidFill>
            <a:srgbClr val="0E7C86"/>
          </a:solidFill>
          <a:ln/>
        </p:spPr>
        <p:txBody>
          <a:bodyPr/>
          <a:lstStyle/>
          <a:p>
            <a:endParaRPr/>
          </a:p>
        </p:txBody>
      </p:sp>
      <p:sp>
        <p:nvSpPr>
          <p:cNvPr id="18" name="Shape 14"/>
          <p:cNvSpPr/>
          <p:nvPr/>
        </p:nvSpPr>
        <p:spPr>
          <a:xfrm>
            <a:off x="4389120" y="2377440"/>
            <a:ext cx="3520440" cy="411480"/>
          </a:xfrm>
          <a:prstGeom prst="rect">
            <a:avLst/>
          </a:prstGeom>
          <a:solidFill>
            <a:srgbClr val="0E7C86"/>
          </a:solidFill>
          <a:ln/>
        </p:spPr>
        <p:txBody>
          <a:bodyPr/>
          <a:lstStyle/>
          <a:p>
            <a:endParaRPr/>
          </a:p>
        </p:txBody>
      </p:sp>
      <p:sp>
        <p:nvSpPr>
          <p:cNvPr id="19" name="Shape 15"/>
          <p:cNvSpPr/>
          <p:nvPr/>
        </p:nvSpPr>
        <p:spPr>
          <a:xfrm>
            <a:off x="4617720" y="2148840"/>
            <a:ext cx="457200" cy="457200"/>
          </a:xfrm>
          <a:prstGeom prst="ellipse">
            <a:avLst/>
          </a:prstGeom>
          <a:solidFill>
            <a:srgbClr val="0A5A61"/>
          </a:solidFill>
          <a:ln/>
        </p:spPr>
        <p:txBody>
          <a:bodyPr/>
          <a:lstStyle/>
          <a:p>
            <a:endParaRPr/>
          </a:p>
        </p:txBody>
      </p:sp>
      <p:pic>
        <p:nvPicPr>
          <p:cNvPr id="20" name="Image 2" descr="preencoded.png"/>
          <p:cNvPicPr>
            <a:picLocks noChangeAspect="1"/>
          </p:cNvPicPr>
          <p:nvPr/>
        </p:nvPicPr>
        <p:blipFill>
          <a:blip r:embed="rId5"/>
          <a:stretch>
            <a:fillRect/>
          </a:stretch>
        </p:blipFill>
        <p:spPr>
          <a:xfrm>
            <a:off x="4709160" y="2240280"/>
            <a:ext cx="274320" cy="274320"/>
          </a:xfrm>
          <a:prstGeom prst="rect">
            <a:avLst/>
          </a:prstGeom>
        </p:spPr>
      </p:pic>
      <p:sp>
        <p:nvSpPr>
          <p:cNvPr id="21" name="Text 16"/>
          <p:cNvSpPr/>
          <p:nvPr/>
        </p:nvSpPr>
        <p:spPr>
          <a:xfrm>
            <a:off x="5212080" y="2148840"/>
            <a:ext cx="2514600" cy="457200"/>
          </a:xfrm>
          <a:prstGeom prst="rect">
            <a:avLst/>
          </a:prstGeom>
          <a:noFill/>
          <a:ln/>
        </p:spPr>
        <p:txBody>
          <a:bodyPr wrap="square" lIns="0" tIns="0" rIns="0" bIns="0" rtlCol="0" anchor="ctr"/>
          <a:lstStyle/>
          <a:p>
            <a:pPr marL="0" indent="0">
              <a:buNone/>
            </a:pPr>
            <a:r>
              <a:rPr lang="en-US" sz="1700" b="1" dirty="0">
                <a:solidFill>
                  <a:srgbClr val="FFFFFF"/>
                </a:solidFill>
                <a:latin typeface="Cambria" pitchFamily="34" charset="0"/>
                <a:ea typeface="Cambria" pitchFamily="34" charset="-122"/>
                <a:cs typeface="Cambria" pitchFamily="34" charset="-120"/>
              </a:rPr>
              <a:t>목표 2</a:t>
            </a:r>
            <a:endParaRPr lang="en-US" sz="1700" dirty="0"/>
          </a:p>
        </p:txBody>
      </p:sp>
      <p:sp>
        <p:nvSpPr>
          <p:cNvPr id="22" name="Text 17"/>
          <p:cNvSpPr/>
          <p:nvPr/>
        </p:nvSpPr>
        <p:spPr>
          <a:xfrm>
            <a:off x="4663440" y="3017520"/>
            <a:ext cx="2971800" cy="1280160"/>
          </a:xfrm>
          <a:prstGeom prst="rect">
            <a:avLst/>
          </a:prstGeom>
          <a:noFill/>
          <a:ln/>
        </p:spPr>
        <p:txBody>
          <a:bodyPr wrap="square" lIns="0" tIns="0" rIns="0" bIns="0" rtlCol="0" anchor="ctr"/>
          <a:lstStyle/>
          <a:p>
            <a:pPr marL="0" indent="0">
              <a:buNone/>
            </a:pPr>
            <a:r>
              <a:rPr lang="ko-KR" altLang="en-US" sz="1300" dirty="0"/>
              <a:t>텍스트 입력을 레벨 밸런스에 맞게 보정하는 </a:t>
            </a:r>
            <a:r>
              <a:rPr lang="en-US" altLang="ko-KR" sz="1300" dirty="0"/>
              <a:t>AI </a:t>
            </a:r>
            <a:r>
              <a:rPr lang="ko-KR" altLang="en-US" sz="1300" dirty="0"/>
              <a:t>스킬 생성 및 </a:t>
            </a:r>
            <a:r>
              <a:rPr lang="ko-KR" altLang="en-US" sz="1300" dirty="0" err="1"/>
              <a:t>백엔드</a:t>
            </a:r>
            <a:r>
              <a:rPr lang="ko-KR" altLang="en-US" sz="1300" dirty="0"/>
              <a:t> 연동</a:t>
            </a:r>
            <a:endParaRPr lang="en-US" sz="1300" dirty="0"/>
          </a:p>
        </p:txBody>
      </p:sp>
      <p:sp>
        <p:nvSpPr>
          <p:cNvPr id="23" name="Text 18"/>
          <p:cNvSpPr/>
          <p:nvPr/>
        </p:nvSpPr>
        <p:spPr>
          <a:xfrm>
            <a:off x="4663440" y="4389120"/>
            <a:ext cx="2971800" cy="731520"/>
          </a:xfrm>
          <a:prstGeom prst="rect">
            <a:avLst/>
          </a:prstGeom>
          <a:noFill/>
          <a:ln/>
        </p:spPr>
        <p:txBody>
          <a:bodyPr wrap="square" lIns="0" tIns="0" rIns="0" bIns="0" rtlCol="0" anchor="ctr"/>
          <a:lstStyle/>
          <a:p>
            <a:pPr marL="0" indent="0">
              <a:buNone/>
            </a:pPr>
            <a:r>
              <a:rPr lang="ko-KR" altLang="en-US" sz="1150" i="1" dirty="0">
                <a:solidFill>
                  <a:schemeClr val="bg2">
                    <a:lumMod val="50000"/>
                  </a:schemeClr>
                </a:solidFill>
              </a:rPr>
              <a:t>입력된 스킬 강도를 밸런스 범위 내에서 자동 보정하여 게임 밸런스를 유지하고</a:t>
            </a:r>
            <a:r>
              <a:rPr lang="en-US" altLang="ko-KR" sz="1150" i="1" dirty="0">
                <a:solidFill>
                  <a:schemeClr val="bg2">
                    <a:lumMod val="50000"/>
                  </a:schemeClr>
                </a:solidFill>
              </a:rPr>
              <a:t>, </a:t>
            </a:r>
            <a:r>
              <a:rPr lang="ko-KR" altLang="en-US" sz="1150" i="1" dirty="0">
                <a:solidFill>
                  <a:schemeClr val="bg2">
                    <a:lumMod val="50000"/>
                  </a:schemeClr>
                </a:solidFill>
              </a:rPr>
              <a:t>다양한 스킬 생성으로 반복 플레이의 지루함을 완화</a:t>
            </a:r>
            <a:endParaRPr lang="en-US" sz="1150" i="1" dirty="0">
              <a:solidFill>
                <a:schemeClr val="bg2">
                  <a:lumMod val="50000"/>
                </a:schemeClr>
              </a:solidFill>
            </a:endParaRPr>
          </a:p>
        </p:txBody>
      </p:sp>
      <p:sp>
        <p:nvSpPr>
          <p:cNvPr id="24" name="Shape 19"/>
          <p:cNvSpPr/>
          <p:nvPr/>
        </p:nvSpPr>
        <p:spPr>
          <a:xfrm>
            <a:off x="8229600" y="1965960"/>
            <a:ext cx="3520440" cy="3291840"/>
          </a:xfrm>
          <a:prstGeom prst="roundRect">
            <a:avLst>
              <a:gd name="adj" fmla="val 2222"/>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25" name="Shape 20"/>
          <p:cNvSpPr/>
          <p:nvPr/>
        </p:nvSpPr>
        <p:spPr>
          <a:xfrm>
            <a:off x="8229600" y="1965960"/>
            <a:ext cx="3520440" cy="822960"/>
          </a:xfrm>
          <a:prstGeom prst="rect">
            <a:avLst/>
          </a:prstGeom>
          <a:solidFill>
            <a:srgbClr val="0F1F3D"/>
          </a:solidFill>
          <a:ln/>
        </p:spPr>
        <p:txBody>
          <a:bodyPr/>
          <a:lstStyle/>
          <a:p>
            <a:endParaRPr/>
          </a:p>
        </p:txBody>
      </p:sp>
      <p:sp>
        <p:nvSpPr>
          <p:cNvPr id="26" name="Shape 21"/>
          <p:cNvSpPr/>
          <p:nvPr/>
        </p:nvSpPr>
        <p:spPr>
          <a:xfrm>
            <a:off x="8229600" y="1965960"/>
            <a:ext cx="3520440" cy="822960"/>
          </a:xfrm>
          <a:prstGeom prst="roundRect">
            <a:avLst>
              <a:gd name="adj" fmla="val 8889"/>
            </a:avLst>
          </a:prstGeom>
          <a:solidFill>
            <a:srgbClr val="0F1F3D"/>
          </a:solidFill>
          <a:ln/>
        </p:spPr>
        <p:txBody>
          <a:bodyPr/>
          <a:lstStyle/>
          <a:p>
            <a:endParaRPr/>
          </a:p>
        </p:txBody>
      </p:sp>
      <p:sp>
        <p:nvSpPr>
          <p:cNvPr id="27" name="Shape 22"/>
          <p:cNvSpPr/>
          <p:nvPr/>
        </p:nvSpPr>
        <p:spPr>
          <a:xfrm>
            <a:off x="8229600" y="2377440"/>
            <a:ext cx="3520440" cy="411480"/>
          </a:xfrm>
          <a:prstGeom prst="rect">
            <a:avLst/>
          </a:prstGeom>
          <a:solidFill>
            <a:srgbClr val="0F1F3D"/>
          </a:solidFill>
          <a:ln/>
        </p:spPr>
        <p:txBody>
          <a:bodyPr/>
          <a:lstStyle/>
          <a:p>
            <a:endParaRPr/>
          </a:p>
        </p:txBody>
      </p:sp>
      <p:sp>
        <p:nvSpPr>
          <p:cNvPr id="28" name="Shape 23"/>
          <p:cNvSpPr/>
          <p:nvPr/>
        </p:nvSpPr>
        <p:spPr>
          <a:xfrm>
            <a:off x="8458200" y="2148840"/>
            <a:ext cx="457200" cy="457200"/>
          </a:xfrm>
          <a:prstGeom prst="ellipse">
            <a:avLst/>
          </a:prstGeom>
          <a:solidFill>
            <a:srgbClr val="16305C"/>
          </a:solidFill>
          <a:ln/>
        </p:spPr>
        <p:txBody>
          <a:bodyPr/>
          <a:lstStyle/>
          <a:p>
            <a:endParaRPr/>
          </a:p>
        </p:txBody>
      </p:sp>
      <p:pic>
        <p:nvPicPr>
          <p:cNvPr id="29" name="Image 3" descr="preencoded.png"/>
          <p:cNvPicPr>
            <a:picLocks noChangeAspect="1"/>
          </p:cNvPicPr>
          <p:nvPr/>
        </p:nvPicPr>
        <p:blipFill>
          <a:blip r:embed="rId5"/>
          <a:stretch>
            <a:fillRect/>
          </a:stretch>
        </p:blipFill>
        <p:spPr>
          <a:xfrm>
            <a:off x="8549640" y="2240280"/>
            <a:ext cx="274320" cy="274320"/>
          </a:xfrm>
          <a:prstGeom prst="rect">
            <a:avLst/>
          </a:prstGeom>
        </p:spPr>
      </p:pic>
      <p:sp>
        <p:nvSpPr>
          <p:cNvPr id="30" name="Text 24"/>
          <p:cNvSpPr/>
          <p:nvPr/>
        </p:nvSpPr>
        <p:spPr>
          <a:xfrm>
            <a:off x="9052560" y="2148840"/>
            <a:ext cx="2514600" cy="457200"/>
          </a:xfrm>
          <a:prstGeom prst="rect">
            <a:avLst/>
          </a:prstGeom>
          <a:noFill/>
          <a:ln/>
        </p:spPr>
        <p:txBody>
          <a:bodyPr wrap="square" lIns="0" tIns="0" rIns="0" bIns="0" rtlCol="0" anchor="ctr"/>
          <a:lstStyle/>
          <a:p>
            <a:pPr marL="0" indent="0">
              <a:buNone/>
            </a:pPr>
            <a:r>
              <a:rPr lang="en-US" sz="1700" b="1" dirty="0">
                <a:solidFill>
                  <a:srgbClr val="FFFFFF"/>
                </a:solidFill>
                <a:latin typeface="Cambria" pitchFamily="34" charset="0"/>
                <a:ea typeface="Cambria" pitchFamily="34" charset="-122"/>
                <a:cs typeface="Cambria" pitchFamily="34" charset="-120"/>
              </a:rPr>
              <a:t>목표 3</a:t>
            </a:r>
            <a:endParaRPr lang="en-US" sz="1700" dirty="0"/>
          </a:p>
        </p:txBody>
      </p:sp>
      <p:sp>
        <p:nvSpPr>
          <p:cNvPr id="31" name="Text 25"/>
          <p:cNvSpPr/>
          <p:nvPr/>
        </p:nvSpPr>
        <p:spPr>
          <a:xfrm>
            <a:off x="8503920" y="3017520"/>
            <a:ext cx="2971800" cy="1280160"/>
          </a:xfrm>
          <a:prstGeom prst="rect">
            <a:avLst/>
          </a:prstGeom>
          <a:noFill/>
          <a:ln/>
        </p:spPr>
        <p:txBody>
          <a:bodyPr wrap="square" lIns="0" tIns="0" rIns="0" bIns="0" rtlCol="0" anchor="ctr"/>
          <a:lstStyle/>
          <a:p>
            <a:pPr marL="0" indent="0">
              <a:buNone/>
            </a:pPr>
            <a:r>
              <a:rPr lang="en-US" altLang="ko-KR" sz="1300" dirty="0"/>
              <a:t>AI </a:t>
            </a:r>
            <a:r>
              <a:rPr lang="ko-KR" altLang="en-US" sz="1300" dirty="0"/>
              <a:t>생성 결과를 </a:t>
            </a:r>
            <a:r>
              <a:rPr lang="en-US" altLang="ko-KR" sz="1300" dirty="0"/>
              <a:t>DB</a:t>
            </a:r>
            <a:r>
              <a:rPr lang="ko-KR" altLang="en-US" sz="1300" dirty="0"/>
              <a:t>에 저장하여 품질 개선 및 재사용</a:t>
            </a:r>
            <a:endParaRPr lang="en-US" sz="1300" dirty="0"/>
          </a:p>
        </p:txBody>
      </p:sp>
      <p:sp>
        <p:nvSpPr>
          <p:cNvPr id="32" name="Text 26"/>
          <p:cNvSpPr/>
          <p:nvPr/>
        </p:nvSpPr>
        <p:spPr>
          <a:xfrm>
            <a:off x="8503920" y="4389120"/>
            <a:ext cx="2971800" cy="731520"/>
          </a:xfrm>
          <a:prstGeom prst="rect">
            <a:avLst/>
          </a:prstGeom>
          <a:noFill/>
          <a:ln/>
        </p:spPr>
        <p:txBody>
          <a:bodyPr wrap="square" lIns="0" tIns="0" rIns="0" bIns="0" rtlCol="0" anchor="ctr"/>
          <a:lstStyle/>
          <a:p>
            <a:pPr marL="0" indent="0">
              <a:buNone/>
            </a:pPr>
            <a:r>
              <a:rPr lang="ko-KR" altLang="en-US" sz="1150" i="1" dirty="0">
                <a:solidFill>
                  <a:schemeClr val="bg2">
                    <a:lumMod val="50000"/>
                  </a:schemeClr>
                </a:solidFill>
              </a:rPr>
              <a:t>개선 및 문제점 수정에 활용할 수 있는 메타데이터 확보</a:t>
            </a:r>
            <a:endParaRPr lang="en-US" sz="1150" i="1" dirty="0">
              <a:solidFill>
                <a:schemeClr val="bg2">
                  <a:lumMod val="50000"/>
                </a:schemeClr>
              </a:solidFill>
            </a:endParaRPr>
          </a:p>
        </p:txBody>
      </p:sp>
      <p:sp>
        <p:nvSpPr>
          <p:cNvPr id="33" name="Text 27"/>
          <p:cNvSpPr/>
          <p:nvPr/>
        </p:nvSpPr>
        <p:spPr>
          <a:xfrm>
            <a:off x="548640" y="6473952"/>
            <a:ext cx="5486400" cy="274320"/>
          </a:xfrm>
          <a:prstGeom prst="rect">
            <a:avLst/>
          </a:prstGeom>
          <a:noFill/>
          <a:ln/>
        </p:spPr>
        <p:txBody>
          <a:bodyPr wrap="square" lIns="0" tIns="0" rIns="0" bIns="0" rtlCol="0" anchor="ctr"/>
          <a:lstStyle/>
          <a:p>
            <a:pPr marL="0" indent="0" algn="l">
              <a:buNone/>
            </a:pPr>
            <a:r>
              <a:rPr lang="en-US" sz="900" dirty="0">
                <a:solidFill>
                  <a:srgbClr val="6B7686"/>
                </a:solidFill>
                <a:latin typeface="Calibri" pitchFamily="34" charset="0"/>
                <a:ea typeface="Calibri" pitchFamily="34" charset="-122"/>
                <a:cs typeface="Calibri" pitchFamily="34" charset="-120"/>
              </a:rPr>
              <a:t>프로젝트 목표</a:t>
            </a:r>
            <a:endParaRPr lang="en-US" sz="900" dirty="0"/>
          </a:p>
        </p:txBody>
      </p:sp>
      <p:sp>
        <p:nvSpPr>
          <p:cNvPr id="34" name="Text 28"/>
          <p:cNvSpPr/>
          <p:nvPr/>
        </p:nvSpPr>
        <p:spPr>
          <a:xfrm>
            <a:off x="11155680" y="6473952"/>
            <a:ext cx="457200" cy="274320"/>
          </a:xfrm>
          <a:prstGeom prst="rect">
            <a:avLst/>
          </a:prstGeom>
          <a:noFill/>
          <a:ln/>
        </p:spPr>
        <p:txBody>
          <a:bodyPr wrap="square" lIns="0" tIns="0" rIns="0" bIns="0" rtlCol="0" anchor="ctr"/>
          <a:lstStyle/>
          <a:p>
            <a:pPr marL="0" indent="0" algn="r">
              <a:buNone/>
            </a:pPr>
            <a:r>
              <a:rPr lang="en-US" sz="900" dirty="0">
                <a:solidFill>
                  <a:srgbClr val="6B7686"/>
                </a:solidFill>
                <a:latin typeface="Calibri" pitchFamily="34" charset="0"/>
                <a:ea typeface="Calibri" pitchFamily="34" charset="-122"/>
                <a:cs typeface="Calibri" pitchFamily="34" charset="-120"/>
              </a:rPr>
              <a:t>5</a:t>
            </a:r>
            <a:endParaRPr lang="en-US" sz="900" dirty="0"/>
          </a:p>
        </p:txBody>
      </p:sp>
    </p:spTree>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48640" y="502920"/>
            <a:ext cx="566928" cy="566928"/>
          </a:xfrm>
          <a:prstGeom prst="ellipse">
            <a:avLst/>
          </a:prstGeom>
          <a:solidFill>
            <a:srgbClr val="0E7C86"/>
          </a:solidFill>
          <a:ln/>
        </p:spPr>
        <p:txBody>
          <a:bodyPr/>
          <a:lstStyle/>
          <a:p>
            <a:endParaRPr/>
          </a:p>
        </p:txBody>
      </p:sp>
      <p:pic>
        <p:nvPicPr>
          <p:cNvPr id="3" name="Image 0" descr="preencoded.png"/>
          <p:cNvPicPr>
            <a:picLocks noChangeAspect="1"/>
          </p:cNvPicPr>
          <p:nvPr/>
        </p:nvPicPr>
        <p:blipFill>
          <a:blip r:embed="rId4"/>
          <a:stretch>
            <a:fillRect/>
          </a:stretch>
        </p:blipFill>
        <p:spPr>
          <a:xfrm>
            <a:off x="694944" y="649224"/>
            <a:ext cx="274320" cy="274320"/>
          </a:xfrm>
          <a:prstGeom prst="rect">
            <a:avLst/>
          </a:prstGeom>
        </p:spPr>
      </p:pic>
      <p:sp>
        <p:nvSpPr>
          <p:cNvPr id="4" name="Text 1"/>
          <p:cNvSpPr/>
          <p:nvPr/>
        </p:nvSpPr>
        <p:spPr>
          <a:xfrm>
            <a:off x="1280160" y="457200"/>
            <a:ext cx="7315200" cy="292608"/>
          </a:xfrm>
          <a:prstGeom prst="rect">
            <a:avLst/>
          </a:prstGeom>
          <a:noFill/>
          <a:ln/>
        </p:spPr>
        <p:txBody>
          <a:bodyPr wrap="square" lIns="0" tIns="0" rIns="0" bIns="0" rtlCol="0" anchor="ctr"/>
          <a:lstStyle/>
          <a:p>
            <a:pPr marL="0" indent="0">
              <a:buNone/>
            </a:pPr>
            <a:r>
              <a:rPr lang="en-US" sz="1200" b="1" kern="0" spc="200" dirty="0">
                <a:solidFill>
                  <a:srgbClr val="0E7C86"/>
                </a:solidFill>
                <a:latin typeface="Calibri" pitchFamily="34" charset="0"/>
                <a:ea typeface="Calibri" pitchFamily="34" charset="-122"/>
                <a:cs typeface="Calibri" pitchFamily="34" charset="-120"/>
              </a:rPr>
              <a:t>04  KEY FEATURES</a:t>
            </a:r>
            <a:endParaRPr lang="en-US" sz="1200" dirty="0"/>
          </a:p>
        </p:txBody>
      </p:sp>
      <p:sp>
        <p:nvSpPr>
          <p:cNvPr id="5" name="Text 2"/>
          <p:cNvSpPr/>
          <p:nvPr/>
        </p:nvSpPr>
        <p:spPr>
          <a:xfrm>
            <a:off x="1280160" y="713232"/>
            <a:ext cx="9601200" cy="502920"/>
          </a:xfrm>
          <a:prstGeom prst="rect">
            <a:avLst/>
          </a:prstGeom>
          <a:noFill/>
          <a:ln/>
        </p:spPr>
        <p:txBody>
          <a:bodyPr wrap="square" lIns="0" tIns="0" rIns="0" bIns="0" rtlCol="0" anchor="ctr"/>
          <a:lstStyle/>
          <a:p>
            <a:pPr marL="0" indent="0">
              <a:buNone/>
            </a:pPr>
            <a:r>
              <a:rPr lang="en-US" sz="3000" b="1" dirty="0">
                <a:solidFill>
                  <a:srgbClr val="0F1F3D"/>
                </a:solidFill>
                <a:latin typeface="Cambria" pitchFamily="34" charset="0"/>
                <a:ea typeface="Cambria" pitchFamily="34" charset="-122"/>
                <a:cs typeface="Cambria" pitchFamily="34" charset="-120"/>
              </a:rPr>
              <a:t>주요 기능</a:t>
            </a:r>
            <a:endParaRPr lang="en-US" sz="3000" dirty="0"/>
          </a:p>
        </p:txBody>
      </p:sp>
      <p:sp>
        <p:nvSpPr>
          <p:cNvPr id="6" name="Shape 3"/>
          <p:cNvSpPr/>
          <p:nvPr/>
        </p:nvSpPr>
        <p:spPr>
          <a:xfrm>
            <a:off x="548640" y="1691640"/>
            <a:ext cx="3566160" cy="1965960"/>
          </a:xfrm>
          <a:prstGeom prst="roundRect">
            <a:avLst>
              <a:gd name="adj" fmla="val 3721"/>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7" name="Shape 4"/>
          <p:cNvSpPr/>
          <p:nvPr/>
        </p:nvSpPr>
        <p:spPr>
          <a:xfrm>
            <a:off x="777240" y="1920240"/>
            <a:ext cx="502920" cy="502920"/>
          </a:xfrm>
          <a:prstGeom prst="ellipse">
            <a:avLst/>
          </a:prstGeom>
          <a:solidFill>
            <a:srgbClr val="0E7C86"/>
          </a:solidFill>
          <a:ln/>
        </p:spPr>
        <p:txBody>
          <a:bodyPr/>
          <a:lstStyle/>
          <a:p>
            <a:endParaRPr/>
          </a:p>
        </p:txBody>
      </p:sp>
      <p:pic>
        <p:nvPicPr>
          <p:cNvPr id="8" name="Image 1" descr="preencoded.png"/>
          <p:cNvPicPr>
            <a:picLocks noChangeAspect="1"/>
          </p:cNvPicPr>
          <p:nvPr/>
        </p:nvPicPr>
        <p:blipFill>
          <a:blip r:embed="rId5"/>
          <a:stretch>
            <a:fillRect/>
          </a:stretch>
        </p:blipFill>
        <p:spPr>
          <a:xfrm>
            <a:off x="886968" y="2029968"/>
            <a:ext cx="283464" cy="283464"/>
          </a:xfrm>
          <a:prstGeom prst="rect">
            <a:avLst/>
          </a:prstGeom>
        </p:spPr>
      </p:pic>
      <p:sp>
        <p:nvSpPr>
          <p:cNvPr id="9" name="Text 5"/>
          <p:cNvSpPr/>
          <p:nvPr/>
        </p:nvSpPr>
        <p:spPr>
          <a:xfrm>
            <a:off x="1417320" y="1892808"/>
            <a:ext cx="2468880" cy="502920"/>
          </a:xfrm>
          <a:prstGeom prst="rect">
            <a:avLst/>
          </a:prstGeom>
          <a:noFill/>
          <a:ln/>
        </p:spPr>
        <p:txBody>
          <a:bodyPr wrap="square" lIns="0" tIns="0" rIns="0" bIns="0" rtlCol="0" anchor="ctr"/>
          <a:lstStyle/>
          <a:p>
            <a:pPr marL="0" indent="0">
              <a:buNone/>
            </a:pPr>
            <a:r>
              <a:rPr lang="en-US" sz="1550" b="1" dirty="0">
                <a:solidFill>
                  <a:srgbClr val="0F1F3D"/>
                </a:solidFill>
                <a:latin typeface="Cambria" pitchFamily="34" charset="0"/>
                <a:ea typeface="Cambria" pitchFamily="34" charset="-122"/>
                <a:cs typeface="Cambria" pitchFamily="34" charset="-120"/>
              </a:rPr>
              <a:t>기능 1</a:t>
            </a:r>
            <a:endParaRPr lang="en-US" sz="1550" dirty="0"/>
          </a:p>
        </p:txBody>
      </p:sp>
      <p:sp>
        <p:nvSpPr>
          <p:cNvPr id="10" name="Text 6"/>
          <p:cNvSpPr/>
          <p:nvPr/>
        </p:nvSpPr>
        <p:spPr>
          <a:xfrm>
            <a:off x="777240" y="2560320"/>
            <a:ext cx="3108960" cy="960120"/>
          </a:xfrm>
          <a:prstGeom prst="rect">
            <a:avLst/>
          </a:prstGeom>
          <a:noFill/>
          <a:ln/>
        </p:spPr>
        <p:txBody>
          <a:bodyPr wrap="square" lIns="0" tIns="0" rIns="0" bIns="0" rtlCol="0" anchor="ctr"/>
          <a:lstStyle/>
          <a:p>
            <a:pPr marL="0" indent="0">
              <a:buNone/>
            </a:pPr>
            <a:r>
              <a:rPr sz="1200" dirty="0" err="1"/>
              <a:t>세대</a:t>
            </a:r>
            <a:r>
              <a:rPr sz="1200" dirty="0"/>
              <a:t> </a:t>
            </a:r>
            <a:r>
              <a:rPr sz="1200" dirty="0" err="1"/>
              <a:t>정보</a:t>
            </a:r>
            <a:r>
              <a:rPr lang="ko-KR" altLang="en-US" sz="1200" dirty="0"/>
              <a:t> 순차 증가 </a:t>
            </a:r>
            <a:r>
              <a:rPr lang="en-US" altLang="ko-KR" sz="1200" dirty="0"/>
              <a:t>,</a:t>
            </a:r>
            <a:r>
              <a:rPr sz="1200" dirty="0"/>
              <a:t> </a:t>
            </a:r>
            <a:r>
              <a:rPr sz="1200" dirty="0" err="1"/>
              <a:t>랜덤</a:t>
            </a:r>
            <a:r>
              <a:rPr sz="1200" dirty="0"/>
              <a:t> </a:t>
            </a:r>
            <a:r>
              <a:rPr sz="1200" dirty="0" err="1"/>
              <a:t>이름</a:t>
            </a:r>
            <a:r>
              <a:rPr sz="1200" dirty="0"/>
              <a:t> </a:t>
            </a:r>
            <a:r>
              <a:rPr lang="ko-KR" altLang="en-US" sz="1200" dirty="0"/>
              <a:t>생성 및 </a:t>
            </a:r>
            <a:endParaRPr lang="en-US" altLang="ko-KR" sz="1200" dirty="0"/>
          </a:p>
          <a:p>
            <a:pPr marL="0" indent="0">
              <a:buNone/>
            </a:pPr>
            <a:r>
              <a:rPr lang="en-US" altLang="ko-KR" sz="1200" dirty="0"/>
              <a:t>DB </a:t>
            </a:r>
            <a:r>
              <a:rPr lang="ko-KR" altLang="en-US" sz="1200" dirty="0"/>
              <a:t>저장</a:t>
            </a:r>
            <a:endParaRPr lang="en-US" sz="1200" dirty="0"/>
          </a:p>
        </p:txBody>
      </p:sp>
      <p:sp>
        <p:nvSpPr>
          <p:cNvPr id="11" name="Shape 7"/>
          <p:cNvSpPr/>
          <p:nvPr/>
        </p:nvSpPr>
        <p:spPr>
          <a:xfrm>
            <a:off x="4370832" y="1691640"/>
            <a:ext cx="3566160" cy="1965960"/>
          </a:xfrm>
          <a:prstGeom prst="roundRect">
            <a:avLst>
              <a:gd name="adj" fmla="val 3721"/>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dirty="0"/>
          </a:p>
        </p:txBody>
      </p:sp>
      <p:sp>
        <p:nvSpPr>
          <p:cNvPr id="12" name="Shape 8"/>
          <p:cNvSpPr/>
          <p:nvPr/>
        </p:nvSpPr>
        <p:spPr>
          <a:xfrm>
            <a:off x="4599432" y="1920240"/>
            <a:ext cx="502920" cy="502920"/>
          </a:xfrm>
          <a:prstGeom prst="ellipse">
            <a:avLst/>
          </a:prstGeom>
          <a:solidFill>
            <a:srgbClr val="0E7C86"/>
          </a:solidFill>
          <a:ln/>
        </p:spPr>
        <p:txBody>
          <a:bodyPr/>
          <a:lstStyle/>
          <a:p>
            <a:endParaRPr/>
          </a:p>
        </p:txBody>
      </p:sp>
      <p:pic>
        <p:nvPicPr>
          <p:cNvPr id="13" name="Image 2" descr="preencoded.png"/>
          <p:cNvPicPr>
            <a:picLocks noChangeAspect="1"/>
          </p:cNvPicPr>
          <p:nvPr/>
        </p:nvPicPr>
        <p:blipFill>
          <a:blip r:embed="rId6"/>
          <a:stretch>
            <a:fillRect/>
          </a:stretch>
        </p:blipFill>
        <p:spPr>
          <a:xfrm>
            <a:off x="4709160" y="2029968"/>
            <a:ext cx="283464" cy="283464"/>
          </a:xfrm>
          <a:prstGeom prst="rect">
            <a:avLst/>
          </a:prstGeom>
        </p:spPr>
      </p:pic>
      <p:sp>
        <p:nvSpPr>
          <p:cNvPr id="14" name="Text 9"/>
          <p:cNvSpPr/>
          <p:nvPr/>
        </p:nvSpPr>
        <p:spPr>
          <a:xfrm>
            <a:off x="5239512" y="1892808"/>
            <a:ext cx="2468880" cy="502920"/>
          </a:xfrm>
          <a:prstGeom prst="rect">
            <a:avLst/>
          </a:prstGeom>
          <a:noFill/>
          <a:ln/>
        </p:spPr>
        <p:txBody>
          <a:bodyPr wrap="square" lIns="0" tIns="0" rIns="0" bIns="0" rtlCol="0" anchor="ctr"/>
          <a:lstStyle/>
          <a:p>
            <a:pPr marL="0" indent="0">
              <a:buNone/>
            </a:pPr>
            <a:r>
              <a:rPr lang="en-US" sz="1550" b="1" dirty="0">
                <a:solidFill>
                  <a:srgbClr val="0F1F3D"/>
                </a:solidFill>
                <a:latin typeface="Cambria" pitchFamily="34" charset="0"/>
                <a:ea typeface="Cambria" pitchFamily="34" charset="-122"/>
                <a:cs typeface="Cambria" pitchFamily="34" charset="-120"/>
              </a:rPr>
              <a:t>기능 2</a:t>
            </a:r>
            <a:endParaRPr lang="en-US" sz="1550" dirty="0"/>
          </a:p>
        </p:txBody>
      </p:sp>
      <p:sp>
        <p:nvSpPr>
          <p:cNvPr id="15" name="Text 10"/>
          <p:cNvSpPr/>
          <p:nvPr/>
        </p:nvSpPr>
        <p:spPr>
          <a:xfrm>
            <a:off x="4599432" y="2560320"/>
            <a:ext cx="3108960" cy="960120"/>
          </a:xfrm>
          <a:prstGeom prst="rect">
            <a:avLst/>
          </a:prstGeom>
          <a:noFill/>
          <a:ln/>
        </p:spPr>
        <p:txBody>
          <a:bodyPr wrap="square" lIns="0" tIns="0" rIns="0" bIns="0" rtlCol="0" anchor="ctr"/>
          <a:lstStyle/>
          <a:p>
            <a:pPr marL="0" indent="0">
              <a:buNone/>
            </a:pPr>
            <a:r>
              <a:rPr lang="ko-KR" altLang="en-US" sz="1200" dirty="0"/>
              <a:t>세대별 </a:t>
            </a:r>
            <a:r>
              <a:rPr lang="en-US" altLang="ko-KR" sz="1200" dirty="0"/>
              <a:t>DB </a:t>
            </a:r>
            <a:r>
              <a:rPr lang="ko-KR" altLang="en-US" sz="1200" dirty="0"/>
              <a:t>정보를 활용한 사전 대사 생성 및 데이터 </a:t>
            </a:r>
            <a:r>
              <a:rPr lang="ko-KR" altLang="en-US" sz="1200" dirty="0" err="1"/>
              <a:t>캐싱처리</a:t>
            </a:r>
            <a:endParaRPr lang="en-US" sz="1200" dirty="0"/>
          </a:p>
        </p:txBody>
      </p:sp>
      <p:sp>
        <p:nvSpPr>
          <p:cNvPr id="16" name="Shape 11"/>
          <p:cNvSpPr/>
          <p:nvPr/>
        </p:nvSpPr>
        <p:spPr>
          <a:xfrm>
            <a:off x="8193024" y="1691640"/>
            <a:ext cx="3566160" cy="1965960"/>
          </a:xfrm>
          <a:prstGeom prst="roundRect">
            <a:avLst>
              <a:gd name="adj" fmla="val 3721"/>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17" name="Shape 12"/>
          <p:cNvSpPr/>
          <p:nvPr/>
        </p:nvSpPr>
        <p:spPr>
          <a:xfrm>
            <a:off x="8421624" y="1920240"/>
            <a:ext cx="502920" cy="502920"/>
          </a:xfrm>
          <a:prstGeom prst="ellipse">
            <a:avLst/>
          </a:prstGeom>
          <a:solidFill>
            <a:srgbClr val="0E7C86"/>
          </a:solidFill>
          <a:ln/>
        </p:spPr>
        <p:txBody>
          <a:bodyPr/>
          <a:lstStyle/>
          <a:p>
            <a:endParaRPr/>
          </a:p>
        </p:txBody>
      </p:sp>
      <p:pic>
        <p:nvPicPr>
          <p:cNvPr id="18" name="Image 3" descr="preencoded.png"/>
          <p:cNvPicPr>
            <a:picLocks noChangeAspect="1"/>
          </p:cNvPicPr>
          <p:nvPr/>
        </p:nvPicPr>
        <p:blipFill>
          <a:blip r:embed="rId7"/>
          <a:stretch>
            <a:fillRect/>
          </a:stretch>
        </p:blipFill>
        <p:spPr>
          <a:xfrm>
            <a:off x="8531352" y="2029968"/>
            <a:ext cx="283464" cy="283464"/>
          </a:xfrm>
          <a:prstGeom prst="rect">
            <a:avLst/>
          </a:prstGeom>
        </p:spPr>
      </p:pic>
      <p:sp>
        <p:nvSpPr>
          <p:cNvPr id="19" name="Text 13"/>
          <p:cNvSpPr/>
          <p:nvPr/>
        </p:nvSpPr>
        <p:spPr>
          <a:xfrm>
            <a:off x="9061704" y="1892808"/>
            <a:ext cx="2468880" cy="502920"/>
          </a:xfrm>
          <a:prstGeom prst="rect">
            <a:avLst/>
          </a:prstGeom>
          <a:noFill/>
          <a:ln/>
        </p:spPr>
        <p:txBody>
          <a:bodyPr wrap="square" lIns="0" tIns="0" rIns="0" bIns="0" rtlCol="0" anchor="ctr"/>
          <a:lstStyle/>
          <a:p>
            <a:pPr marL="0" indent="0">
              <a:buNone/>
            </a:pPr>
            <a:r>
              <a:rPr lang="en-US" sz="1550" b="1" dirty="0">
                <a:solidFill>
                  <a:srgbClr val="0F1F3D"/>
                </a:solidFill>
                <a:latin typeface="Cambria" pitchFamily="34" charset="0"/>
                <a:ea typeface="Cambria" pitchFamily="34" charset="-122"/>
                <a:cs typeface="Cambria" pitchFamily="34" charset="-120"/>
              </a:rPr>
              <a:t>기능 3</a:t>
            </a:r>
            <a:endParaRPr lang="en-US" sz="1550" dirty="0"/>
          </a:p>
        </p:txBody>
      </p:sp>
      <p:sp>
        <p:nvSpPr>
          <p:cNvPr id="20" name="Text 14"/>
          <p:cNvSpPr/>
          <p:nvPr/>
        </p:nvSpPr>
        <p:spPr>
          <a:xfrm>
            <a:off x="8421624" y="2560320"/>
            <a:ext cx="3108960" cy="960120"/>
          </a:xfrm>
          <a:prstGeom prst="rect">
            <a:avLst/>
          </a:prstGeom>
          <a:noFill/>
          <a:ln/>
        </p:spPr>
        <p:txBody>
          <a:bodyPr wrap="square" lIns="0" tIns="0" rIns="0" bIns="0" rtlCol="0" anchor="ctr"/>
          <a:lstStyle/>
          <a:p>
            <a:pPr marL="0" indent="0">
              <a:buNone/>
            </a:pPr>
            <a:r>
              <a:rPr lang="en-US" altLang="ko-KR" sz="1200" dirty="0"/>
              <a:t>NPC </a:t>
            </a:r>
            <a:r>
              <a:rPr lang="ko-KR" altLang="en-US" sz="1200" dirty="0"/>
              <a:t>대사 타자기 효과 적용</a:t>
            </a:r>
            <a:endParaRPr lang="en-US" sz="1200" dirty="0"/>
          </a:p>
        </p:txBody>
      </p:sp>
      <p:sp>
        <p:nvSpPr>
          <p:cNvPr id="21" name="Shape 15"/>
          <p:cNvSpPr/>
          <p:nvPr/>
        </p:nvSpPr>
        <p:spPr>
          <a:xfrm>
            <a:off x="548640" y="3913632"/>
            <a:ext cx="3566160" cy="1965960"/>
          </a:xfrm>
          <a:prstGeom prst="roundRect">
            <a:avLst>
              <a:gd name="adj" fmla="val 3721"/>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22" name="Shape 16"/>
          <p:cNvSpPr/>
          <p:nvPr/>
        </p:nvSpPr>
        <p:spPr>
          <a:xfrm>
            <a:off x="777240" y="4142232"/>
            <a:ext cx="502920" cy="502920"/>
          </a:xfrm>
          <a:prstGeom prst="ellipse">
            <a:avLst/>
          </a:prstGeom>
          <a:solidFill>
            <a:srgbClr val="0E7C86"/>
          </a:solidFill>
          <a:ln/>
        </p:spPr>
        <p:txBody>
          <a:bodyPr/>
          <a:lstStyle/>
          <a:p>
            <a:endParaRPr/>
          </a:p>
        </p:txBody>
      </p:sp>
      <p:pic>
        <p:nvPicPr>
          <p:cNvPr id="23" name="Image 4" descr="preencoded.png"/>
          <p:cNvPicPr>
            <a:picLocks noChangeAspect="1"/>
          </p:cNvPicPr>
          <p:nvPr/>
        </p:nvPicPr>
        <p:blipFill>
          <a:blip r:embed="rId8"/>
          <a:stretch>
            <a:fillRect/>
          </a:stretch>
        </p:blipFill>
        <p:spPr>
          <a:xfrm>
            <a:off x="886968" y="4251960"/>
            <a:ext cx="283464" cy="283464"/>
          </a:xfrm>
          <a:prstGeom prst="rect">
            <a:avLst/>
          </a:prstGeom>
        </p:spPr>
      </p:pic>
      <p:sp>
        <p:nvSpPr>
          <p:cNvPr id="24" name="Text 17"/>
          <p:cNvSpPr/>
          <p:nvPr/>
        </p:nvSpPr>
        <p:spPr>
          <a:xfrm>
            <a:off x="1417320" y="4114800"/>
            <a:ext cx="2468880" cy="502920"/>
          </a:xfrm>
          <a:prstGeom prst="rect">
            <a:avLst/>
          </a:prstGeom>
          <a:noFill/>
          <a:ln/>
        </p:spPr>
        <p:txBody>
          <a:bodyPr wrap="square" lIns="0" tIns="0" rIns="0" bIns="0" rtlCol="0" anchor="ctr"/>
          <a:lstStyle/>
          <a:p>
            <a:pPr marL="0" indent="0">
              <a:buNone/>
            </a:pPr>
            <a:r>
              <a:rPr lang="en-US" sz="1550" b="1" dirty="0">
                <a:solidFill>
                  <a:srgbClr val="0F1F3D"/>
                </a:solidFill>
                <a:latin typeface="Cambria" pitchFamily="34" charset="0"/>
                <a:ea typeface="Cambria" pitchFamily="34" charset="-122"/>
                <a:cs typeface="Cambria" pitchFamily="34" charset="-120"/>
              </a:rPr>
              <a:t>기능 4</a:t>
            </a:r>
            <a:endParaRPr lang="en-US" sz="1550" dirty="0"/>
          </a:p>
        </p:txBody>
      </p:sp>
      <p:sp>
        <p:nvSpPr>
          <p:cNvPr id="25" name="Text 18"/>
          <p:cNvSpPr/>
          <p:nvPr/>
        </p:nvSpPr>
        <p:spPr>
          <a:xfrm>
            <a:off x="777240" y="4782312"/>
            <a:ext cx="3108960" cy="960120"/>
          </a:xfrm>
          <a:prstGeom prst="rect">
            <a:avLst/>
          </a:prstGeom>
          <a:noFill/>
          <a:ln/>
        </p:spPr>
        <p:txBody>
          <a:bodyPr wrap="square" lIns="0" tIns="0" rIns="0" bIns="0" rtlCol="0" anchor="ctr"/>
          <a:lstStyle/>
          <a:p>
            <a:pPr marL="0" indent="0">
              <a:buNone/>
            </a:pPr>
            <a:r>
              <a:rPr lang="en-US" altLang="ko-KR" sz="1200" dirty="0"/>
              <a:t>DB</a:t>
            </a:r>
            <a:r>
              <a:rPr lang="ko-KR" altLang="en-US" sz="1200" dirty="0"/>
              <a:t>에 저장되어 있는 데이터를 </a:t>
            </a:r>
            <a:r>
              <a:rPr lang="en-US" altLang="ko-KR" sz="1200" dirty="0"/>
              <a:t>AI</a:t>
            </a:r>
            <a:r>
              <a:rPr lang="ko-KR" altLang="en-US" sz="1200" dirty="0"/>
              <a:t>에게 </a:t>
            </a:r>
            <a:r>
              <a:rPr lang="ko-KR" altLang="en-US" sz="1200" dirty="0" err="1"/>
              <a:t>프로프트로</a:t>
            </a:r>
            <a:r>
              <a:rPr lang="ko-KR" altLang="en-US" sz="1200" dirty="0"/>
              <a:t> 전달</a:t>
            </a:r>
            <a:endParaRPr lang="en-US" sz="1200" dirty="0"/>
          </a:p>
        </p:txBody>
      </p:sp>
      <p:sp>
        <p:nvSpPr>
          <p:cNvPr id="26" name="Shape 19"/>
          <p:cNvSpPr/>
          <p:nvPr/>
        </p:nvSpPr>
        <p:spPr>
          <a:xfrm>
            <a:off x="4370832" y="3913632"/>
            <a:ext cx="3566160" cy="1965960"/>
          </a:xfrm>
          <a:prstGeom prst="roundRect">
            <a:avLst>
              <a:gd name="adj" fmla="val 3721"/>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27" name="Shape 20"/>
          <p:cNvSpPr/>
          <p:nvPr/>
        </p:nvSpPr>
        <p:spPr>
          <a:xfrm>
            <a:off x="4599432" y="4142232"/>
            <a:ext cx="502920" cy="502920"/>
          </a:xfrm>
          <a:prstGeom prst="ellipse">
            <a:avLst/>
          </a:prstGeom>
          <a:solidFill>
            <a:srgbClr val="0E7C86"/>
          </a:solidFill>
          <a:ln/>
        </p:spPr>
        <p:txBody>
          <a:bodyPr/>
          <a:lstStyle/>
          <a:p>
            <a:endParaRPr/>
          </a:p>
        </p:txBody>
      </p:sp>
      <p:pic>
        <p:nvPicPr>
          <p:cNvPr id="28" name="Image 5" descr="preencoded.png"/>
          <p:cNvPicPr>
            <a:picLocks noChangeAspect="1"/>
          </p:cNvPicPr>
          <p:nvPr/>
        </p:nvPicPr>
        <p:blipFill>
          <a:blip r:embed="rId9"/>
          <a:stretch>
            <a:fillRect/>
          </a:stretch>
        </p:blipFill>
        <p:spPr>
          <a:xfrm>
            <a:off x="4709160" y="4251960"/>
            <a:ext cx="283464" cy="283464"/>
          </a:xfrm>
          <a:prstGeom prst="rect">
            <a:avLst/>
          </a:prstGeom>
        </p:spPr>
      </p:pic>
      <p:sp>
        <p:nvSpPr>
          <p:cNvPr id="29" name="Text 21"/>
          <p:cNvSpPr/>
          <p:nvPr/>
        </p:nvSpPr>
        <p:spPr>
          <a:xfrm>
            <a:off x="5239512" y="4114800"/>
            <a:ext cx="2468880" cy="502920"/>
          </a:xfrm>
          <a:prstGeom prst="rect">
            <a:avLst/>
          </a:prstGeom>
          <a:noFill/>
          <a:ln/>
        </p:spPr>
        <p:txBody>
          <a:bodyPr wrap="square" lIns="0" tIns="0" rIns="0" bIns="0" rtlCol="0" anchor="ctr"/>
          <a:lstStyle/>
          <a:p>
            <a:pPr marL="0" indent="0">
              <a:buNone/>
            </a:pPr>
            <a:r>
              <a:rPr lang="en-US" sz="1550" b="1" dirty="0">
                <a:solidFill>
                  <a:srgbClr val="0F1F3D"/>
                </a:solidFill>
                <a:latin typeface="Cambria" pitchFamily="34" charset="0"/>
                <a:ea typeface="Cambria" pitchFamily="34" charset="-122"/>
                <a:cs typeface="Cambria" pitchFamily="34" charset="-120"/>
              </a:rPr>
              <a:t>기능 5</a:t>
            </a:r>
            <a:endParaRPr lang="en-US" sz="1550" dirty="0"/>
          </a:p>
        </p:txBody>
      </p:sp>
      <p:sp>
        <p:nvSpPr>
          <p:cNvPr id="30" name="Text 22"/>
          <p:cNvSpPr/>
          <p:nvPr/>
        </p:nvSpPr>
        <p:spPr>
          <a:xfrm>
            <a:off x="4599432" y="4782312"/>
            <a:ext cx="3108960" cy="960120"/>
          </a:xfrm>
          <a:prstGeom prst="rect">
            <a:avLst/>
          </a:prstGeom>
          <a:noFill/>
          <a:ln/>
        </p:spPr>
        <p:txBody>
          <a:bodyPr wrap="square" lIns="0" tIns="0" rIns="0" bIns="0" rtlCol="0" anchor="ctr"/>
          <a:lstStyle/>
          <a:p>
            <a:pPr marL="0" indent="0">
              <a:buNone/>
            </a:pPr>
            <a:r>
              <a:rPr lang="ko-KR" altLang="en-US" sz="1200" dirty="0"/>
              <a:t>플레이어 입력과 레벨 기반 </a:t>
            </a:r>
            <a:r>
              <a:rPr lang="en-US" altLang="ko-KR" sz="1200" dirty="0"/>
              <a:t>AI </a:t>
            </a:r>
            <a:r>
              <a:rPr lang="ko-KR" altLang="en-US" sz="1200" dirty="0"/>
              <a:t>스킬 데이터 자동 생성</a:t>
            </a:r>
            <a:endParaRPr lang="en-US" altLang="ko-KR" sz="1200" dirty="0"/>
          </a:p>
          <a:p>
            <a:pPr marL="0" indent="0">
              <a:buNone/>
            </a:pPr>
            <a:endParaRPr lang="en-US" sz="1200" dirty="0"/>
          </a:p>
          <a:p>
            <a:pPr marL="0" indent="0">
              <a:buNone/>
            </a:pPr>
            <a:r>
              <a:rPr lang="en-US" sz="1200" dirty="0"/>
              <a:t>Ex) </a:t>
            </a:r>
            <a:r>
              <a:rPr lang="ko-KR" altLang="en-US" sz="1200" dirty="0"/>
              <a:t>데미지</a:t>
            </a:r>
            <a:r>
              <a:rPr lang="en-US" altLang="ko-KR" sz="1200" dirty="0"/>
              <a:t>,</a:t>
            </a:r>
            <a:r>
              <a:rPr lang="ko-KR" altLang="en-US" sz="1200" dirty="0"/>
              <a:t> 오브젝트 스케일 등</a:t>
            </a:r>
            <a:endParaRPr lang="en-US" sz="1200" dirty="0"/>
          </a:p>
        </p:txBody>
      </p:sp>
      <p:sp>
        <p:nvSpPr>
          <p:cNvPr id="31" name="Shape 23"/>
          <p:cNvSpPr/>
          <p:nvPr/>
        </p:nvSpPr>
        <p:spPr>
          <a:xfrm>
            <a:off x="8193024" y="3913632"/>
            <a:ext cx="3566160" cy="1965960"/>
          </a:xfrm>
          <a:prstGeom prst="roundRect">
            <a:avLst>
              <a:gd name="adj" fmla="val 3721"/>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32" name="Shape 24"/>
          <p:cNvSpPr/>
          <p:nvPr/>
        </p:nvSpPr>
        <p:spPr>
          <a:xfrm>
            <a:off x="8421624" y="4142232"/>
            <a:ext cx="502920" cy="502920"/>
          </a:xfrm>
          <a:prstGeom prst="ellipse">
            <a:avLst/>
          </a:prstGeom>
          <a:solidFill>
            <a:srgbClr val="0E7C86"/>
          </a:solidFill>
          <a:ln/>
        </p:spPr>
        <p:txBody>
          <a:bodyPr/>
          <a:lstStyle/>
          <a:p>
            <a:endParaRPr/>
          </a:p>
        </p:txBody>
      </p:sp>
      <p:pic>
        <p:nvPicPr>
          <p:cNvPr id="33" name="Image 6" descr="preencoded.png"/>
          <p:cNvPicPr>
            <a:picLocks noChangeAspect="1"/>
          </p:cNvPicPr>
          <p:nvPr/>
        </p:nvPicPr>
        <p:blipFill>
          <a:blip r:embed="rId10"/>
          <a:stretch>
            <a:fillRect/>
          </a:stretch>
        </p:blipFill>
        <p:spPr>
          <a:xfrm>
            <a:off x="8531352" y="4251960"/>
            <a:ext cx="283464" cy="283464"/>
          </a:xfrm>
          <a:prstGeom prst="rect">
            <a:avLst/>
          </a:prstGeom>
        </p:spPr>
      </p:pic>
      <p:sp>
        <p:nvSpPr>
          <p:cNvPr id="34" name="Text 25"/>
          <p:cNvSpPr/>
          <p:nvPr/>
        </p:nvSpPr>
        <p:spPr>
          <a:xfrm>
            <a:off x="9061704" y="4114800"/>
            <a:ext cx="2468880" cy="502920"/>
          </a:xfrm>
          <a:prstGeom prst="rect">
            <a:avLst/>
          </a:prstGeom>
          <a:noFill/>
          <a:ln/>
        </p:spPr>
        <p:txBody>
          <a:bodyPr wrap="square" lIns="0" tIns="0" rIns="0" bIns="0" rtlCol="0" anchor="ctr"/>
          <a:lstStyle/>
          <a:p>
            <a:pPr marL="0" indent="0">
              <a:buNone/>
            </a:pPr>
            <a:r>
              <a:rPr lang="en-US" sz="1550" b="1" dirty="0">
                <a:solidFill>
                  <a:srgbClr val="0F1F3D"/>
                </a:solidFill>
                <a:latin typeface="Cambria" pitchFamily="34" charset="0"/>
                <a:ea typeface="Cambria" pitchFamily="34" charset="-122"/>
                <a:cs typeface="Cambria" pitchFamily="34" charset="-120"/>
              </a:rPr>
              <a:t>기능 6</a:t>
            </a:r>
            <a:endParaRPr lang="en-US" sz="1550" dirty="0"/>
          </a:p>
        </p:txBody>
      </p:sp>
      <p:sp>
        <p:nvSpPr>
          <p:cNvPr id="35" name="Text 26"/>
          <p:cNvSpPr/>
          <p:nvPr/>
        </p:nvSpPr>
        <p:spPr>
          <a:xfrm>
            <a:off x="8421624" y="4782312"/>
            <a:ext cx="3108960" cy="960120"/>
          </a:xfrm>
          <a:prstGeom prst="rect">
            <a:avLst/>
          </a:prstGeom>
          <a:noFill/>
          <a:ln/>
        </p:spPr>
        <p:txBody>
          <a:bodyPr wrap="square" lIns="0" tIns="0" rIns="0" bIns="0" rtlCol="0" anchor="ctr"/>
          <a:lstStyle/>
          <a:p>
            <a:pPr marL="0" indent="0">
              <a:buNone/>
            </a:pPr>
            <a:r>
              <a:rPr lang="en-US" altLang="ko-KR" sz="1200" dirty="0"/>
              <a:t>AI </a:t>
            </a:r>
            <a:r>
              <a:rPr lang="ko-KR" altLang="en-US" sz="1200" dirty="0"/>
              <a:t>생성 데이터 관리 및 재사용</a:t>
            </a:r>
            <a:endParaRPr lang="en-US" sz="1200" dirty="0"/>
          </a:p>
        </p:txBody>
      </p:sp>
      <p:sp>
        <p:nvSpPr>
          <p:cNvPr id="36" name="Text 27"/>
          <p:cNvSpPr/>
          <p:nvPr/>
        </p:nvSpPr>
        <p:spPr>
          <a:xfrm>
            <a:off x="548640" y="6473952"/>
            <a:ext cx="5486400" cy="274320"/>
          </a:xfrm>
          <a:prstGeom prst="rect">
            <a:avLst/>
          </a:prstGeom>
          <a:noFill/>
          <a:ln/>
        </p:spPr>
        <p:txBody>
          <a:bodyPr wrap="square" lIns="0" tIns="0" rIns="0" bIns="0" rtlCol="0" anchor="ctr"/>
          <a:lstStyle/>
          <a:p>
            <a:pPr marL="0" indent="0" algn="l">
              <a:buNone/>
            </a:pPr>
            <a:r>
              <a:rPr lang="en-US" sz="900" dirty="0">
                <a:solidFill>
                  <a:srgbClr val="6B7686"/>
                </a:solidFill>
                <a:latin typeface="Calibri" pitchFamily="34" charset="0"/>
                <a:ea typeface="Calibri" pitchFamily="34" charset="-122"/>
                <a:cs typeface="Calibri" pitchFamily="34" charset="-120"/>
              </a:rPr>
              <a:t>주요 기능</a:t>
            </a:r>
            <a:endParaRPr lang="en-US" sz="900" dirty="0"/>
          </a:p>
        </p:txBody>
      </p:sp>
      <p:sp>
        <p:nvSpPr>
          <p:cNvPr id="37" name="Text 28"/>
          <p:cNvSpPr/>
          <p:nvPr/>
        </p:nvSpPr>
        <p:spPr>
          <a:xfrm>
            <a:off x="11155680" y="6473952"/>
            <a:ext cx="457200" cy="274320"/>
          </a:xfrm>
          <a:prstGeom prst="rect">
            <a:avLst/>
          </a:prstGeom>
          <a:noFill/>
          <a:ln/>
        </p:spPr>
        <p:txBody>
          <a:bodyPr wrap="square" lIns="0" tIns="0" rIns="0" bIns="0" rtlCol="0" anchor="ctr"/>
          <a:lstStyle/>
          <a:p>
            <a:pPr marL="0" indent="0" algn="r">
              <a:buNone/>
            </a:pPr>
            <a:r>
              <a:rPr lang="en-US" sz="900" dirty="0">
                <a:solidFill>
                  <a:srgbClr val="6B7686"/>
                </a:solidFill>
                <a:latin typeface="Calibri" pitchFamily="34" charset="0"/>
                <a:ea typeface="Calibri" pitchFamily="34" charset="-122"/>
                <a:cs typeface="Calibri" pitchFamily="34" charset="-120"/>
              </a:rPr>
              <a:t>6</a:t>
            </a:r>
            <a:endParaRPr lang="en-US" sz="900" dirty="0"/>
          </a:p>
        </p:txBody>
      </p:sp>
    </p:spTree>
  </p:cSld>
  <p:clrMapOvr>
    <a:masterClrMapping/>
  </p:clrMapOvr>
  <p:extLst>
    <p:ext uri="{6950BFC3-D8DA-4A85-94F7-54DA5524770B}">
      <p188:commentRel xmlns:p188="http://schemas.microsoft.com/office/powerpoint/2018/8/main" r:id="rId3"/>
    </p:ext>
  </p:extLst>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48640" y="502920"/>
            <a:ext cx="566928" cy="566928"/>
          </a:xfrm>
          <a:prstGeom prst="ellipse">
            <a:avLst/>
          </a:prstGeom>
          <a:solidFill>
            <a:srgbClr val="0E7C86"/>
          </a:solidFill>
          <a:ln/>
        </p:spPr>
        <p:txBody>
          <a:bodyPr/>
          <a:lstStyle/>
          <a:p>
            <a:endParaRPr/>
          </a:p>
        </p:txBody>
      </p:sp>
      <p:pic>
        <p:nvPicPr>
          <p:cNvPr id="3" name="Image 0" descr="preencoded.png"/>
          <p:cNvPicPr>
            <a:picLocks noChangeAspect="1"/>
          </p:cNvPicPr>
          <p:nvPr/>
        </p:nvPicPr>
        <p:blipFill>
          <a:blip r:embed="rId4"/>
          <a:stretch>
            <a:fillRect/>
          </a:stretch>
        </p:blipFill>
        <p:spPr>
          <a:xfrm>
            <a:off x="694944" y="649224"/>
            <a:ext cx="274320" cy="274320"/>
          </a:xfrm>
          <a:prstGeom prst="rect">
            <a:avLst/>
          </a:prstGeom>
        </p:spPr>
      </p:pic>
      <p:sp>
        <p:nvSpPr>
          <p:cNvPr id="4" name="Text 1"/>
          <p:cNvSpPr/>
          <p:nvPr/>
        </p:nvSpPr>
        <p:spPr>
          <a:xfrm>
            <a:off x="1280160" y="457200"/>
            <a:ext cx="7315200" cy="292608"/>
          </a:xfrm>
          <a:prstGeom prst="rect">
            <a:avLst/>
          </a:prstGeom>
          <a:noFill/>
          <a:ln/>
        </p:spPr>
        <p:txBody>
          <a:bodyPr wrap="square" lIns="0" tIns="0" rIns="0" bIns="0" rtlCol="0" anchor="ctr"/>
          <a:lstStyle/>
          <a:p>
            <a:pPr marL="0" indent="0">
              <a:buNone/>
            </a:pPr>
            <a:r>
              <a:rPr lang="en-US" sz="1200" b="1" kern="0" spc="200" dirty="0">
                <a:solidFill>
                  <a:srgbClr val="0E7C86"/>
                </a:solidFill>
                <a:latin typeface="Calibri" pitchFamily="34" charset="0"/>
                <a:ea typeface="Calibri" pitchFamily="34" charset="-122"/>
                <a:cs typeface="Calibri" pitchFamily="34" charset="-120"/>
              </a:rPr>
              <a:t>05  TECH STACK</a:t>
            </a:r>
            <a:endParaRPr lang="en-US" sz="1200" dirty="0"/>
          </a:p>
        </p:txBody>
      </p:sp>
      <p:sp>
        <p:nvSpPr>
          <p:cNvPr id="5" name="Text 2"/>
          <p:cNvSpPr/>
          <p:nvPr/>
        </p:nvSpPr>
        <p:spPr>
          <a:xfrm>
            <a:off x="1280160" y="713232"/>
            <a:ext cx="9601200" cy="502920"/>
          </a:xfrm>
          <a:prstGeom prst="rect">
            <a:avLst/>
          </a:prstGeom>
          <a:noFill/>
          <a:ln/>
        </p:spPr>
        <p:txBody>
          <a:bodyPr wrap="square" lIns="0" tIns="0" rIns="0" bIns="0" rtlCol="0" anchor="ctr"/>
          <a:lstStyle/>
          <a:p>
            <a:pPr marL="0" indent="0">
              <a:buNone/>
            </a:pPr>
            <a:r>
              <a:rPr lang="en-US" sz="3000" b="1" dirty="0">
                <a:solidFill>
                  <a:srgbClr val="0F1F3D"/>
                </a:solidFill>
                <a:latin typeface="Cambria" pitchFamily="34" charset="0"/>
                <a:ea typeface="Cambria" pitchFamily="34" charset="-122"/>
                <a:cs typeface="Cambria" pitchFamily="34" charset="-120"/>
              </a:rPr>
              <a:t>기술 스택</a:t>
            </a:r>
            <a:endParaRPr lang="en-US" sz="3000" dirty="0"/>
          </a:p>
        </p:txBody>
      </p:sp>
      <p:sp>
        <p:nvSpPr>
          <p:cNvPr id="6" name="Shape 3"/>
          <p:cNvSpPr/>
          <p:nvPr/>
        </p:nvSpPr>
        <p:spPr>
          <a:xfrm>
            <a:off x="548640" y="1691640"/>
            <a:ext cx="3566160" cy="1965960"/>
          </a:xfrm>
          <a:prstGeom prst="roundRect">
            <a:avLst>
              <a:gd name="adj" fmla="val 3721"/>
            </a:avLst>
          </a:prstGeom>
          <a:solidFill>
            <a:srgbClr val="0F1F3D"/>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7" name="Shape 4"/>
          <p:cNvSpPr/>
          <p:nvPr/>
        </p:nvSpPr>
        <p:spPr>
          <a:xfrm>
            <a:off x="777240" y="1920240"/>
            <a:ext cx="502920" cy="502920"/>
          </a:xfrm>
          <a:prstGeom prst="ellipse">
            <a:avLst/>
          </a:prstGeom>
          <a:solidFill>
            <a:srgbClr val="0E7C86"/>
          </a:solidFill>
          <a:ln/>
        </p:spPr>
        <p:txBody>
          <a:bodyPr/>
          <a:lstStyle/>
          <a:p>
            <a:endParaRPr/>
          </a:p>
        </p:txBody>
      </p:sp>
      <p:pic>
        <p:nvPicPr>
          <p:cNvPr id="8" name="Image 1" descr="preencoded.png"/>
          <p:cNvPicPr>
            <a:picLocks noChangeAspect="1"/>
          </p:cNvPicPr>
          <p:nvPr/>
        </p:nvPicPr>
        <p:blipFill>
          <a:blip r:embed="rId5"/>
          <a:stretch>
            <a:fillRect/>
          </a:stretch>
        </p:blipFill>
        <p:spPr>
          <a:xfrm>
            <a:off x="886968" y="2029968"/>
            <a:ext cx="283464" cy="283464"/>
          </a:xfrm>
          <a:prstGeom prst="rect">
            <a:avLst/>
          </a:prstGeom>
        </p:spPr>
      </p:pic>
      <p:sp>
        <p:nvSpPr>
          <p:cNvPr id="9" name="Text 5"/>
          <p:cNvSpPr/>
          <p:nvPr/>
        </p:nvSpPr>
        <p:spPr>
          <a:xfrm>
            <a:off x="777240" y="2560320"/>
            <a:ext cx="3108960" cy="320040"/>
          </a:xfrm>
          <a:prstGeom prst="rect">
            <a:avLst/>
          </a:prstGeom>
          <a:noFill/>
          <a:ln/>
        </p:spPr>
        <p:txBody>
          <a:bodyPr wrap="square" lIns="0" tIns="0" rIns="0" bIns="0" rtlCol="0" anchor="ctr"/>
          <a:lstStyle/>
          <a:p>
            <a:pPr marL="0" indent="0">
              <a:buNone/>
            </a:pPr>
            <a:r>
              <a:rPr lang="en-US" sz="1500" b="1" dirty="0">
                <a:solidFill>
                  <a:srgbClr val="FFFFFF"/>
                </a:solidFill>
                <a:latin typeface="Cambria" pitchFamily="34" charset="0"/>
                <a:ea typeface="Cambria" pitchFamily="34" charset="-122"/>
                <a:cs typeface="Cambria" pitchFamily="34" charset="-120"/>
              </a:rPr>
              <a:t>Frontend</a:t>
            </a:r>
            <a:endParaRPr lang="en-US" sz="1500" dirty="0"/>
          </a:p>
        </p:txBody>
      </p:sp>
      <p:sp>
        <p:nvSpPr>
          <p:cNvPr id="10" name="Text 6"/>
          <p:cNvSpPr/>
          <p:nvPr/>
        </p:nvSpPr>
        <p:spPr>
          <a:xfrm>
            <a:off x="777240" y="2898648"/>
            <a:ext cx="3108960" cy="640080"/>
          </a:xfrm>
          <a:prstGeom prst="rect">
            <a:avLst/>
          </a:prstGeom>
          <a:noFill/>
          <a:ln/>
        </p:spPr>
        <p:txBody>
          <a:bodyPr wrap="square" lIns="0" tIns="0" rIns="0" bIns="0" rtlCol="0" anchor="ctr"/>
          <a:lstStyle/>
          <a:p>
            <a:pPr marL="0" indent="0">
              <a:buNone/>
            </a:pPr>
            <a:r>
              <a:rPr sz="1200" dirty="0">
                <a:solidFill>
                  <a:schemeClr val="bg1"/>
                </a:solidFill>
              </a:rPr>
              <a:t>Unity (C#)</a:t>
            </a:r>
            <a:endParaRPr lang="en-US" sz="1200" dirty="0">
              <a:solidFill>
                <a:schemeClr val="bg1"/>
              </a:solidFill>
            </a:endParaRPr>
          </a:p>
        </p:txBody>
      </p:sp>
      <p:sp>
        <p:nvSpPr>
          <p:cNvPr id="11" name="Shape 7"/>
          <p:cNvSpPr/>
          <p:nvPr/>
        </p:nvSpPr>
        <p:spPr>
          <a:xfrm>
            <a:off x="4370832" y="1691640"/>
            <a:ext cx="3566160" cy="1965960"/>
          </a:xfrm>
          <a:prstGeom prst="roundRect">
            <a:avLst>
              <a:gd name="adj" fmla="val 3721"/>
            </a:avLst>
          </a:prstGeom>
          <a:solidFill>
            <a:srgbClr val="0F1F3D"/>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12" name="Shape 8"/>
          <p:cNvSpPr/>
          <p:nvPr/>
        </p:nvSpPr>
        <p:spPr>
          <a:xfrm>
            <a:off x="4599432" y="1920240"/>
            <a:ext cx="502920" cy="502920"/>
          </a:xfrm>
          <a:prstGeom prst="ellipse">
            <a:avLst/>
          </a:prstGeom>
          <a:solidFill>
            <a:srgbClr val="0E7C86"/>
          </a:solidFill>
          <a:ln/>
        </p:spPr>
        <p:txBody>
          <a:bodyPr/>
          <a:lstStyle/>
          <a:p>
            <a:endParaRPr/>
          </a:p>
        </p:txBody>
      </p:sp>
      <p:pic>
        <p:nvPicPr>
          <p:cNvPr id="13" name="Image 2" descr="preencoded.png"/>
          <p:cNvPicPr>
            <a:picLocks noChangeAspect="1"/>
          </p:cNvPicPr>
          <p:nvPr/>
        </p:nvPicPr>
        <p:blipFill>
          <a:blip r:embed="rId6"/>
          <a:stretch>
            <a:fillRect/>
          </a:stretch>
        </p:blipFill>
        <p:spPr>
          <a:xfrm>
            <a:off x="4709160" y="2029968"/>
            <a:ext cx="283464" cy="283464"/>
          </a:xfrm>
          <a:prstGeom prst="rect">
            <a:avLst/>
          </a:prstGeom>
        </p:spPr>
      </p:pic>
      <p:sp>
        <p:nvSpPr>
          <p:cNvPr id="14" name="Text 9"/>
          <p:cNvSpPr/>
          <p:nvPr/>
        </p:nvSpPr>
        <p:spPr>
          <a:xfrm>
            <a:off x="4599432" y="2560320"/>
            <a:ext cx="3108960" cy="320040"/>
          </a:xfrm>
          <a:prstGeom prst="rect">
            <a:avLst/>
          </a:prstGeom>
          <a:noFill/>
          <a:ln/>
        </p:spPr>
        <p:txBody>
          <a:bodyPr wrap="square" lIns="0" tIns="0" rIns="0" bIns="0" rtlCol="0" anchor="ctr"/>
          <a:lstStyle/>
          <a:p>
            <a:pPr marL="0" indent="0">
              <a:buNone/>
            </a:pPr>
            <a:r>
              <a:rPr lang="en-US" sz="1500" b="1" dirty="0">
                <a:solidFill>
                  <a:srgbClr val="FFFFFF"/>
                </a:solidFill>
                <a:latin typeface="Cambria" pitchFamily="34" charset="0"/>
                <a:ea typeface="Cambria" pitchFamily="34" charset="-122"/>
                <a:cs typeface="Cambria" pitchFamily="34" charset="-120"/>
              </a:rPr>
              <a:t>Backend</a:t>
            </a:r>
            <a:endParaRPr lang="en-US" sz="1500" dirty="0"/>
          </a:p>
        </p:txBody>
      </p:sp>
      <p:sp>
        <p:nvSpPr>
          <p:cNvPr id="15" name="Text 10"/>
          <p:cNvSpPr/>
          <p:nvPr/>
        </p:nvSpPr>
        <p:spPr>
          <a:xfrm>
            <a:off x="4599432" y="2898648"/>
            <a:ext cx="3108960" cy="640080"/>
          </a:xfrm>
          <a:prstGeom prst="rect">
            <a:avLst/>
          </a:prstGeom>
          <a:noFill/>
          <a:ln/>
        </p:spPr>
        <p:txBody>
          <a:bodyPr wrap="square" lIns="0" tIns="0" rIns="0" bIns="0" rtlCol="0" anchor="ctr"/>
          <a:lstStyle/>
          <a:p>
            <a:pPr marL="0" indent="0">
              <a:buNone/>
            </a:pPr>
            <a:r>
              <a:rPr lang="en-US" sz="1200" dirty="0" err="1">
                <a:solidFill>
                  <a:schemeClr val="bg1"/>
                </a:solidFill>
              </a:rPr>
              <a:t>FastAPI</a:t>
            </a:r>
            <a:r>
              <a:rPr lang="en-US" sz="1200" dirty="0">
                <a:solidFill>
                  <a:schemeClr val="bg1"/>
                </a:solidFill>
              </a:rPr>
              <a:t> (Python), </a:t>
            </a:r>
            <a:r>
              <a:rPr lang="en-US" sz="1200" dirty="0" err="1">
                <a:solidFill>
                  <a:schemeClr val="bg1"/>
                </a:solidFill>
              </a:rPr>
              <a:t>SQLAlchemy</a:t>
            </a:r>
            <a:r>
              <a:rPr lang="en-US" sz="1200" dirty="0">
                <a:solidFill>
                  <a:schemeClr val="bg1"/>
                </a:solidFill>
              </a:rPr>
              <a:t>, </a:t>
            </a:r>
            <a:r>
              <a:rPr lang="en-US" sz="1200" dirty="0" err="1">
                <a:solidFill>
                  <a:schemeClr val="bg1"/>
                </a:solidFill>
              </a:rPr>
              <a:t>PyMySQL</a:t>
            </a:r>
            <a:endParaRPr lang="en-US" sz="1200" dirty="0">
              <a:solidFill>
                <a:schemeClr val="bg1"/>
              </a:solidFill>
            </a:endParaRPr>
          </a:p>
        </p:txBody>
      </p:sp>
      <p:sp>
        <p:nvSpPr>
          <p:cNvPr id="16" name="Shape 11"/>
          <p:cNvSpPr/>
          <p:nvPr/>
        </p:nvSpPr>
        <p:spPr>
          <a:xfrm>
            <a:off x="8193024" y="1691640"/>
            <a:ext cx="3566160" cy="1965960"/>
          </a:xfrm>
          <a:prstGeom prst="roundRect">
            <a:avLst>
              <a:gd name="adj" fmla="val 3721"/>
            </a:avLst>
          </a:prstGeom>
          <a:solidFill>
            <a:srgbClr val="0F1F3D"/>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17" name="Shape 12"/>
          <p:cNvSpPr/>
          <p:nvPr/>
        </p:nvSpPr>
        <p:spPr>
          <a:xfrm>
            <a:off x="8421624" y="1920240"/>
            <a:ext cx="502920" cy="502920"/>
          </a:xfrm>
          <a:prstGeom prst="ellipse">
            <a:avLst/>
          </a:prstGeom>
          <a:solidFill>
            <a:srgbClr val="0E7C86"/>
          </a:solidFill>
          <a:ln/>
        </p:spPr>
        <p:txBody>
          <a:bodyPr/>
          <a:lstStyle/>
          <a:p>
            <a:endParaRPr/>
          </a:p>
        </p:txBody>
      </p:sp>
      <p:pic>
        <p:nvPicPr>
          <p:cNvPr id="18" name="Image 3" descr="preencoded.png"/>
          <p:cNvPicPr>
            <a:picLocks noChangeAspect="1"/>
          </p:cNvPicPr>
          <p:nvPr/>
        </p:nvPicPr>
        <p:blipFill>
          <a:blip r:embed="rId7"/>
          <a:stretch>
            <a:fillRect/>
          </a:stretch>
        </p:blipFill>
        <p:spPr>
          <a:xfrm>
            <a:off x="8531352" y="2029968"/>
            <a:ext cx="283464" cy="283464"/>
          </a:xfrm>
          <a:prstGeom prst="rect">
            <a:avLst/>
          </a:prstGeom>
        </p:spPr>
      </p:pic>
      <p:sp>
        <p:nvSpPr>
          <p:cNvPr id="19" name="Text 13"/>
          <p:cNvSpPr/>
          <p:nvPr/>
        </p:nvSpPr>
        <p:spPr>
          <a:xfrm>
            <a:off x="8421624" y="2560320"/>
            <a:ext cx="3108960" cy="320040"/>
          </a:xfrm>
          <a:prstGeom prst="rect">
            <a:avLst/>
          </a:prstGeom>
          <a:noFill/>
          <a:ln/>
        </p:spPr>
        <p:txBody>
          <a:bodyPr wrap="square" lIns="0" tIns="0" rIns="0" bIns="0" rtlCol="0" anchor="ctr"/>
          <a:lstStyle/>
          <a:p>
            <a:pPr marL="0" indent="0">
              <a:buNone/>
            </a:pPr>
            <a:r>
              <a:rPr lang="en-US" sz="1500" b="1" dirty="0">
                <a:solidFill>
                  <a:srgbClr val="FFFFFF"/>
                </a:solidFill>
                <a:latin typeface="Cambria" pitchFamily="34" charset="0"/>
                <a:ea typeface="Cambria" pitchFamily="34" charset="-122"/>
                <a:cs typeface="Cambria" pitchFamily="34" charset="-120"/>
              </a:rPr>
              <a:t>AI / ML</a:t>
            </a:r>
            <a:endParaRPr lang="en-US" sz="1500" dirty="0"/>
          </a:p>
        </p:txBody>
      </p:sp>
      <p:sp>
        <p:nvSpPr>
          <p:cNvPr id="20" name="Text 14"/>
          <p:cNvSpPr/>
          <p:nvPr/>
        </p:nvSpPr>
        <p:spPr>
          <a:xfrm>
            <a:off x="8421624" y="2898648"/>
            <a:ext cx="3108960" cy="640080"/>
          </a:xfrm>
          <a:prstGeom prst="rect">
            <a:avLst/>
          </a:prstGeom>
          <a:noFill/>
          <a:ln/>
        </p:spPr>
        <p:txBody>
          <a:bodyPr wrap="square" lIns="0" tIns="0" rIns="0" bIns="0" rtlCol="0" anchor="ctr"/>
          <a:lstStyle/>
          <a:p>
            <a:pPr marL="0" indent="0">
              <a:buNone/>
            </a:pPr>
            <a:r>
              <a:rPr sz="1200" dirty="0" err="1">
                <a:solidFill>
                  <a:schemeClr val="bg1"/>
                </a:solidFill>
              </a:rPr>
              <a:t>LangChain</a:t>
            </a:r>
            <a:r>
              <a:rPr sz="1200" dirty="0">
                <a:solidFill>
                  <a:schemeClr val="bg1"/>
                </a:solidFill>
              </a:rPr>
              <a:t>, Hugging Fac</a:t>
            </a:r>
            <a:r>
              <a:rPr lang="en" sz="1200" dirty="0">
                <a:solidFill>
                  <a:schemeClr val="bg1"/>
                </a:solidFill>
              </a:rPr>
              <a:t>e</a:t>
            </a:r>
            <a:endParaRPr lang="en-US" sz="1200" dirty="0">
              <a:solidFill>
                <a:schemeClr val="bg1"/>
              </a:solidFill>
            </a:endParaRPr>
          </a:p>
        </p:txBody>
      </p:sp>
      <p:sp>
        <p:nvSpPr>
          <p:cNvPr id="21" name="Shape 15"/>
          <p:cNvSpPr/>
          <p:nvPr/>
        </p:nvSpPr>
        <p:spPr>
          <a:xfrm>
            <a:off x="548640" y="3913632"/>
            <a:ext cx="3566160" cy="1965960"/>
          </a:xfrm>
          <a:prstGeom prst="roundRect">
            <a:avLst>
              <a:gd name="adj" fmla="val 3721"/>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22" name="Shape 16"/>
          <p:cNvSpPr/>
          <p:nvPr/>
        </p:nvSpPr>
        <p:spPr>
          <a:xfrm>
            <a:off x="777240" y="4142232"/>
            <a:ext cx="502920" cy="502920"/>
          </a:xfrm>
          <a:prstGeom prst="ellipse">
            <a:avLst/>
          </a:prstGeom>
          <a:solidFill>
            <a:srgbClr val="E9F4F3"/>
          </a:solidFill>
          <a:ln/>
        </p:spPr>
        <p:txBody>
          <a:bodyPr/>
          <a:lstStyle/>
          <a:p>
            <a:endParaRPr/>
          </a:p>
        </p:txBody>
      </p:sp>
      <p:pic>
        <p:nvPicPr>
          <p:cNvPr id="23" name="Image 4" descr="preencoded.png"/>
          <p:cNvPicPr>
            <a:picLocks noChangeAspect="1"/>
          </p:cNvPicPr>
          <p:nvPr/>
        </p:nvPicPr>
        <p:blipFill>
          <a:blip r:embed="rId8"/>
          <a:stretch>
            <a:fillRect/>
          </a:stretch>
        </p:blipFill>
        <p:spPr>
          <a:xfrm>
            <a:off x="886968" y="4251960"/>
            <a:ext cx="283464" cy="283464"/>
          </a:xfrm>
          <a:prstGeom prst="rect">
            <a:avLst/>
          </a:prstGeom>
        </p:spPr>
      </p:pic>
      <p:sp>
        <p:nvSpPr>
          <p:cNvPr id="24" name="Text 17"/>
          <p:cNvSpPr/>
          <p:nvPr/>
        </p:nvSpPr>
        <p:spPr>
          <a:xfrm>
            <a:off x="777240" y="4782312"/>
            <a:ext cx="3108960" cy="320040"/>
          </a:xfrm>
          <a:prstGeom prst="rect">
            <a:avLst/>
          </a:prstGeom>
          <a:noFill/>
          <a:ln/>
        </p:spPr>
        <p:txBody>
          <a:bodyPr wrap="square" lIns="0" tIns="0" rIns="0" bIns="0" rtlCol="0" anchor="ctr"/>
          <a:lstStyle/>
          <a:p>
            <a:pPr marL="0" indent="0">
              <a:buNone/>
            </a:pPr>
            <a:r>
              <a:rPr lang="en-US" sz="1500" b="1" dirty="0">
                <a:solidFill>
                  <a:srgbClr val="0F1F3D"/>
                </a:solidFill>
                <a:latin typeface="Cambria" pitchFamily="34" charset="0"/>
                <a:ea typeface="Cambria" pitchFamily="34" charset="-122"/>
                <a:cs typeface="Cambria" pitchFamily="34" charset="-120"/>
              </a:rPr>
              <a:t>Database</a:t>
            </a:r>
            <a:endParaRPr lang="en-US" sz="1500" dirty="0"/>
          </a:p>
        </p:txBody>
      </p:sp>
      <p:sp>
        <p:nvSpPr>
          <p:cNvPr id="25" name="Text 18"/>
          <p:cNvSpPr/>
          <p:nvPr/>
        </p:nvSpPr>
        <p:spPr>
          <a:xfrm>
            <a:off x="777240" y="5120640"/>
            <a:ext cx="3108960" cy="640080"/>
          </a:xfrm>
          <a:prstGeom prst="rect">
            <a:avLst/>
          </a:prstGeom>
          <a:noFill/>
          <a:ln/>
        </p:spPr>
        <p:txBody>
          <a:bodyPr wrap="square" lIns="0" tIns="0" rIns="0" bIns="0" rtlCol="0" anchor="ctr"/>
          <a:lstStyle/>
          <a:p>
            <a:pPr marL="0" indent="0">
              <a:buNone/>
            </a:pPr>
            <a:r>
              <a:rPr lang="en-US" sz="1200" dirty="0">
                <a:solidFill>
                  <a:schemeClr val="bg2">
                    <a:lumMod val="50000"/>
                  </a:schemeClr>
                </a:solidFill>
              </a:rPr>
              <a:t>MariaDB, </a:t>
            </a:r>
            <a:r>
              <a:rPr lang="en-US" sz="1200" dirty="0" err="1">
                <a:solidFill>
                  <a:schemeClr val="bg2">
                    <a:lumMod val="50000"/>
                  </a:schemeClr>
                </a:solidFill>
              </a:rPr>
              <a:t>SQLAlchemy</a:t>
            </a:r>
            <a:r>
              <a:rPr lang="en-US" sz="1200" dirty="0">
                <a:solidFill>
                  <a:schemeClr val="bg2">
                    <a:lumMod val="50000"/>
                  </a:schemeClr>
                </a:solidFill>
              </a:rPr>
              <a:t> ORM</a:t>
            </a:r>
          </a:p>
        </p:txBody>
      </p:sp>
      <p:sp>
        <p:nvSpPr>
          <p:cNvPr id="26" name="Shape 19"/>
          <p:cNvSpPr/>
          <p:nvPr/>
        </p:nvSpPr>
        <p:spPr>
          <a:xfrm>
            <a:off x="4370832" y="3913632"/>
            <a:ext cx="3566160" cy="1965960"/>
          </a:xfrm>
          <a:prstGeom prst="roundRect">
            <a:avLst>
              <a:gd name="adj" fmla="val 3721"/>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27" name="Shape 20"/>
          <p:cNvSpPr/>
          <p:nvPr/>
        </p:nvSpPr>
        <p:spPr>
          <a:xfrm>
            <a:off x="4599432" y="4142232"/>
            <a:ext cx="502920" cy="502920"/>
          </a:xfrm>
          <a:prstGeom prst="ellipse">
            <a:avLst/>
          </a:prstGeom>
          <a:solidFill>
            <a:srgbClr val="E9F4F3"/>
          </a:solidFill>
          <a:ln/>
        </p:spPr>
        <p:txBody>
          <a:bodyPr/>
          <a:lstStyle/>
          <a:p>
            <a:endParaRPr/>
          </a:p>
        </p:txBody>
      </p:sp>
      <p:pic>
        <p:nvPicPr>
          <p:cNvPr id="28" name="Image 5" descr="preencoded.png"/>
          <p:cNvPicPr>
            <a:picLocks noChangeAspect="1"/>
          </p:cNvPicPr>
          <p:nvPr/>
        </p:nvPicPr>
        <p:blipFill>
          <a:blip r:embed="rId9"/>
          <a:stretch>
            <a:fillRect/>
          </a:stretch>
        </p:blipFill>
        <p:spPr>
          <a:xfrm>
            <a:off x="4709160" y="4251960"/>
            <a:ext cx="283464" cy="283464"/>
          </a:xfrm>
          <a:prstGeom prst="rect">
            <a:avLst/>
          </a:prstGeom>
        </p:spPr>
      </p:pic>
      <p:sp>
        <p:nvSpPr>
          <p:cNvPr id="29" name="Text 21"/>
          <p:cNvSpPr/>
          <p:nvPr/>
        </p:nvSpPr>
        <p:spPr>
          <a:xfrm>
            <a:off x="4599432" y="4782312"/>
            <a:ext cx="3108960" cy="320040"/>
          </a:xfrm>
          <a:prstGeom prst="rect">
            <a:avLst/>
          </a:prstGeom>
          <a:noFill/>
          <a:ln/>
        </p:spPr>
        <p:txBody>
          <a:bodyPr wrap="square" lIns="0" tIns="0" rIns="0" bIns="0" rtlCol="0" anchor="ctr"/>
          <a:lstStyle/>
          <a:p>
            <a:pPr marL="0" indent="0">
              <a:buNone/>
            </a:pPr>
            <a:r>
              <a:rPr lang="en-US" sz="1500" b="1" dirty="0">
                <a:solidFill>
                  <a:srgbClr val="0F1F3D"/>
                </a:solidFill>
                <a:latin typeface="Cambria" pitchFamily="34" charset="0"/>
                <a:ea typeface="Cambria" pitchFamily="34" charset="-122"/>
                <a:cs typeface="Cambria" pitchFamily="34" charset="-120"/>
              </a:rPr>
              <a:t>Infra / DevOps</a:t>
            </a:r>
            <a:endParaRPr lang="en-US" sz="1500" dirty="0"/>
          </a:p>
        </p:txBody>
      </p:sp>
      <p:sp>
        <p:nvSpPr>
          <p:cNvPr id="30" name="Text 22"/>
          <p:cNvSpPr/>
          <p:nvPr/>
        </p:nvSpPr>
        <p:spPr>
          <a:xfrm>
            <a:off x="4599432" y="5120640"/>
            <a:ext cx="3108960" cy="640080"/>
          </a:xfrm>
          <a:prstGeom prst="rect">
            <a:avLst/>
          </a:prstGeom>
          <a:noFill/>
          <a:ln/>
        </p:spPr>
        <p:txBody>
          <a:bodyPr wrap="square" lIns="0" tIns="0" rIns="0" bIns="0" rtlCol="0" anchor="ctr"/>
          <a:lstStyle/>
          <a:p>
            <a:pPr marL="0" indent="0">
              <a:buNone/>
            </a:pPr>
            <a:r>
              <a:rPr lang="en-US" sz="1200" dirty="0">
                <a:solidFill>
                  <a:schemeClr val="bg2">
                    <a:lumMod val="50000"/>
                  </a:schemeClr>
                </a:solidFill>
              </a:rPr>
              <a:t>Windows, Linux, </a:t>
            </a:r>
            <a:r>
              <a:rPr lang="en-US" sz="1200" dirty="0" err="1">
                <a:solidFill>
                  <a:schemeClr val="bg2">
                    <a:lumMod val="50000"/>
                  </a:schemeClr>
                </a:solidFill>
              </a:rPr>
              <a:t>m</a:t>
            </a:r>
            <a:r>
              <a:rPr sz="1200" dirty="0" err="1">
                <a:solidFill>
                  <a:schemeClr val="bg2">
                    <a:lumMod val="50000"/>
                  </a:schemeClr>
                </a:solidFill>
              </a:rPr>
              <a:t>acOS</a:t>
            </a:r>
            <a:r>
              <a:rPr lang="en-US" sz="1200" dirty="0" err="1">
                <a:solidFill>
                  <a:schemeClr val="bg2">
                    <a:lumMod val="50000"/>
                  </a:schemeClr>
                </a:solidFill>
              </a:rPr>
              <a:t>Python</a:t>
            </a:r>
            <a:r>
              <a:rPr lang="en-US" sz="1200" dirty="0">
                <a:solidFill>
                  <a:schemeClr val="bg2">
                    <a:lumMod val="50000"/>
                  </a:schemeClr>
                </a:solidFill>
              </a:rPr>
              <a:t> </a:t>
            </a:r>
            <a:r>
              <a:rPr lang="en-US" sz="1200" dirty="0" err="1">
                <a:solidFill>
                  <a:schemeClr val="bg2">
                    <a:lumMod val="50000"/>
                  </a:schemeClr>
                </a:solidFill>
              </a:rPr>
              <a:t>venv</a:t>
            </a:r>
            <a:endParaRPr lang="en-US" sz="1200" dirty="0">
              <a:solidFill>
                <a:schemeClr val="bg2">
                  <a:lumMod val="50000"/>
                </a:schemeClr>
              </a:solidFill>
            </a:endParaRPr>
          </a:p>
        </p:txBody>
      </p:sp>
      <p:sp>
        <p:nvSpPr>
          <p:cNvPr id="31" name="Shape 23"/>
          <p:cNvSpPr/>
          <p:nvPr/>
        </p:nvSpPr>
        <p:spPr>
          <a:xfrm>
            <a:off x="8193024" y="3913632"/>
            <a:ext cx="3566160" cy="1965960"/>
          </a:xfrm>
          <a:prstGeom prst="roundRect">
            <a:avLst>
              <a:gd name="adj" fmla="val 3721"/>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32" name="Shape 24"/>
          <p:cNvSpPr/>
          <p:nvPr/>
        </p:nvSpPr>
        <p:spPr>
          <a:xfrm>
            <a:off x="8421624" y="4142232"/>
            <a:ext cx="502920" cy="502920"/>
          </a:xfrm>
          <a:prstGeom prst="ellipse">
            <a:avLst/>
          </a:prstGeom>
          <a:solidFill>
            <a:srgbClr val="E9F4F3"/>
          </a:solidFill>
          <a:ln/>
        </p:spPr>
        <p:txBody>
          <a:bodyPr/>
          <a:lstStyle/>
          <a:p>
            <a:endParaRPr/>
          </a:p>
        </p:txBody>
      </p:sp>
      <p:pic>
        <p:nvPicPr>
          <p:cNvPr id="33" name="Image 6" descr="preencoded.png"/>
          <p:cNvPicPr>
            <a:picLocks noChangeAspect="1"/>
          </p:cNvPicPr>
          <p:nvPr/>
        </p:nvPicPr>
        <p:blipFill>
          <a:blip r:embed="rId10"/>
          <a:stretch>
            <a:fillRect/>
          </a:stretch>
        </p:blipFill>
        <p:spPr>
          <a:xfrm>
            <a:off x="8531352" y="4251960"/>
            <a:ext cx="283464" cy="283464"/>
          </a:xfrm>
          <a:prstGeom prst="rect">
            <a:avLst/>
          </a:prstGeom>
        </p:spPr>
      </p:pic>
      <p:sp>
        <p:nvSpPr>
          <p:cNvPr id="34" name="Text 25"/>
          <p:cNvSpPr/>
          <p:nvPr/>
        </p:nvSpPr>
        <p:spPr>
          <a:xfrm>
            <a:off x="8421624" y="4782312"/>
            <a:ext cx="3108960" cy="320040"/>
          </a:xfrm>
          <a:prstGeom prst="rect">
            <a:avLst/>
          </a:prstGeom>
          <a:noFill/>
          <a:ln/>
        </p:spPr>
        <p:txBody>
          <a:bodyPr wrap="square" lIns="0" tIns="0" rIns="0" bIns="0" rtlCol="0" anchor="ctr"/>
          <a:lstStyle/>
          <a:p>
            <a:pPr marL="0" indent="0">
              <a:buNone/>
            </a:pPr>
            <a:r>
              <a:rPr lang="en-US" sz="1500" b="1" dirty="0">
                <a:solidFill>
                  <a:srgbClr val="0F1F3D"/>
                </a:solidFill>
                <a:latin typeface="Cambria" pitchFamily="34" charset="0"/>
                <a:ea typeface="Cambria" pitchFamily="34" charset="-122"/>
                <a:cs typeface="Cambria" pitchFamily="34" charset="-120"/>
              </a:rPr>
              <a:t>협업 도구</a:t>
            </a:r>
            <a:endParaRPr lang="en-US" sz="1500" dirty="0"/>
          </a:p>
        </p:txBody>
      </p:sp>
      <p:sp>
        <p:nvSpPr>
          <p:cNvPr id="35" name="Text 26"/>
          <p:cNvSpPr/>
          <p:nvPr/>
        </p:nvSpPr>
        <p:spPr>
          <a:xfrm>
            <a:off x="8421624" y="5120640"/>
            <a:ext cx="3108960" cy="640080"/>
          </a:xfrm>
          <a:prstGeom prst="rect">
            <a:avLst/>
          </a:prstGeom>
          <a:noFill/>
          <a:ln/>
        </p:spPr>
        <p:txBody>
          <a:bodyPr wrap="square" lIns="0" tIns="0" rIns="0" bIns="0" rtlCol="0" anchor="ctr"/>
          <a:lstStyle/>
          <a:p>
            <a:r>
              <a:rPr sz="1200" dirty="0" err="1">
                <a:solidFill>
                  <a:schemeClr val="bg2">
                    <a:lumMod val="50000"/>
                  </a:schemeClr>
                </a:solidFill>
              </a:rPr>
              <a:t>Git</a:t>
            </a:r>
            <a:r>
              <a:rPr lang="en-US" sz="1200" dirty="0" err="1">
                <a:solidFill>
                  <a:schemeClr val="bg2">
                    <a:lumMod val="50000"/>
                  </a:schemeClr>
                </a:solidFill>
              </a:rPr>
              <a:t>ea</a:t>
            </a:r>
            <a:r>
              <a:rPr sz="1200" dirty="0">
                <a:solidFill>
                  <a:schemeClr val="bg2">
                    <a:lumMod val="50000"/>
                  </a:schemeClr>
                </a:solidFill>
              </a:rPr>
              <a:t>, JetBrains Rider, </a:t>
            </a:r>
            <a:r>
              <a:rPr lang="en" sz="1200" dirty="0">
                <a:solidFill>
                  <a:schemeClr val="bg2">
                    <a:lumMod val="50000"/>
                  </a:schemeClr>
                </a:solidFill>
              </a:rPr>
              <a:t>VS Code, </a:t>
            </a:r>
            <a:r>
              <a:rPr lang="en-US" altLang="ko-KR" sz="1200" dirty="0">
                <a:solidFill>
                  <a:schemeClr val="bg2">
                    <a:lumMod val="50000"/>
                  </a:schemeClr>
                </a:solidFill>
              </a:rPr>
              <a:t>PyCharm, phpMyAdmin</a:t>
            </a:r>
            <a:endParaRPr lang="en-US" sz="1200" dirty="0">
              <a:solidFill>
                <a:schemeClr val="bg2">
                  <a:lumMod val="50000"/>
                </a:schemeClr>
              </a:solidFill>
            </a:endParaRPr>
          </a:p>
        </p:txBody>
      </p:sp>
      <p:sp>
        <p:nvSpPr>
          <p:cNvPr id="36" name="Text 27"/>
          <p:cNvSpPr/>
          <p:nvPr/>
        </p:nvSpPr>
        <p:spPr>
          <a:xfrm>
            <a:off x="548640" y="6473952"/>
            <a:ext cx="5486400" cy="274320"/>
          </a:xfrm>
          <a:prstGeom prst="rect">
            <a:avLst/>
          </a:prstGeom>
          <a:noFill/>
          <a:ln/>
        </p:spPr>
        <p:txBody>
          <a:bodyPr wrap="square" lIns="0" tIns="0" rIns="0" bIns="0" rtlCol="0" anchor="ctr"/>
          <a:lstStyle/>
          <a:p>
            <a:pPr marL="0" indent="0" algn="l">
              <a:buNone/>
            </a:pPr>
            <a:r>
              <a:rPr lang="en-US" sz="900" dirty="0">
                <a:solidFill>
                  <a:srgbClr val="6B7686"/>
                </a:solidFill>
                <a:latin typeface="Calibri" pitchFamily="34" charset="0"/>
                <a:ea typeface="Calibri" pitchFamily="34" charset="-122"/>
                <a:cs typeface="Calibri" pitchFamily="34" charset="-120"/>
              </a:rPr>
              <a:t>기술 스택</a:t>
            </a:r>
            <a:endParaRPr lang="en-US" sz="900" dirty="0"/>
          </a:p>
        </p:txBody>
      </p:sp>
      <p:sp>
        <p:nvSpPr>
          <p:cNvPr id="37" name="Text 28"/>
          <p:cNvSpPr/>
          <p:nvPr/>
        </p:nvSpPr>
        <p:spPr>
          <a:xfrm>
            <a:off x="11155680" y="6473952"/>
            <a:ext cx="457200" cy="274320"/>
          </a:xfrm>
          <a:prstGeom prst="rect">
            <a:avLst/>
          </a:prstGeom>
          <a:noFill/>
          <a:ln/>
        </p:spPr>
        <p:txBody>
          <a:bodyPr wrap="square" lIns="0" tIns="0" rIns="0" bIns="0" rtlCol="0" anchor="ctr"/>
          <a:lstStyle/>
          <a:p>
            <a:pPr marL="0" indent="0" algn="r">
              <a:buNone/>
            </a:pPr>
            <a:r>
              <a:rPr lang="en-US" sz="900" dirty="0">
                <a:solidFill>
                  <a:srgbClr val="6B7686"/>
                </a:solidFill>
                <a:latin typeface="Calibri" pitchFamily="34" charset="0"/>
                <a:ea typeface="Calibri" pitchFamily="34" charset="-122"/>
                <a:cs typeface="Calibri" pitchFamily="34" charset="-120"/>
              </a:rPr>
              <a:t>7</a:t>
            </a:r>
            <a:endParaRPr lang="en-US" sz="900" dirty="0"/>
          </a:p>
        </p:txBody>
      </p:sp>
    </p:spTree>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48640" y="502920"/>
            <a:ext cx="566928" cy="566928"/>
          </a:xfrm>
          <a:prstGeom prst="ellipse">
            <a:avLst/>
          </a:prstGeom>
          <a:solidFill>
            <a:srgbClr val="0E7C86"/>
          </a:solidFill>
          <a:ln/>
        </p:spPr>
        <p:txBody>
          <a:bodyPr/>
          <a:lstStyle/>
          <a:p>
            <a:endParaRPr/>
          </a:p>
        </p:txBody>
      </p:sp>
      <p:pic>
        <p:nvPicPr>
          <p:cNvPr id="3" name="Image 0" descr="preencoded.png"/>
          <p:cNvPicPr>
            <a:picLocks noChangeAspect="1"/>
          </p:cNvPicPr>
          <p:nvPr/>
        </p:nvPicPr>
        <p:blipFill>
          <a:blip r:embed="rId4"/>
          <a:stretch>
            <a:fillRect/>
          </a:stretch>
        </p:blipFill>
        <p:spPr>
          <a:xfrm>
            <a:off x="694944" y="649224"/>
            <a:ext cx="274320" cy="274320"/>
          </a:xfrm>
          <a:prstGeom prst="rect">
            <a:avLst/>
          </a:prstGeom>
        </p:spPr>
      </p:pic>
      <p:sp>
        <p:nvSpPr>
          <p:cNvPr id="4" name="Text 1"/>
          <p:cNvSpPr/>
          <p:nvPr/>
        </p:nvSpPr>
        <p:spPr>
          <a:xfrm>
            <a:off x="1280160" y="457200"/>
            <a:ext cx="7315200" cy="292608"/>
          </a:xfrm>
          <a:prstGeom prst="rect">
            <a:avLst/>
          </a:prstGeom>
          <a:noFill/>
          <a:ln/>
        </p:spPr>
        <p:txBody>
          <a:bodyPr wrap="square" lIns="0" tIns="0" rIns="0" bIns="0" rtlCol="0" anchor="ctr"/>
          <a:lstStyle/>
          <a:p>
            <a:pPr marL="0" indent="0">
              <a:buNone/>
            </a:pPr>
            <a:r>
              <a:rPr lang="en-US" sz="1200" b="1" kern="0" spc="200" dirty="0">
                <a:solidFill>
                  <a:srgbClr val="0E7C86"/>
                </a:solidFill>
                <a:latin typeface="Calibri" pitchFamily="34" charset="0"/>
                <a:ea typeface="Calibri" pitchFamily="34" charset="-122"/>
                <a:cs typeface="Calibri" pitchFamily="34" charset="-120"/>
              </a:rPr>
              <a:t>06  ARCHITECTURE</a:t>
            </a:r>
            <a:endParaRPr lang="en-US" sz="1200" dirty="0"/>
          </a:p>
        </p:txBody>
      </p:sp>
      <p:sp>
        <p:nvSpPr>
          <p:cNvPr id="5" name="Text 2"/>
          <p:cNvSpPr/>
          <p:nvPr/>
        </p:nvSpPr>
        <p:spPr>
          <a:xfrm>
            <a:off x="1280160" y="713232"/>
            <a:ext cx="9601200" cy="502920"/>
          </a:xfrm>
          <a:prstGeom prst="rect">
            <a:avLst/>
          </a:prstGeom>
          <a:noFill/>
          <a:ln/>
        </p:spPr>
        <p:txBody>
          <a:bodyPr wrap="square" lIns="0" tIns="0" rIns="0" bIns="0" rtlCol="0" anchor="ctr"/>
          <a:lstStyle/>
          <a:p>
            <a:pPr marL="0" indent="0">
              <a:buNone/>
            </a:pPr>
            <a:r>
              <a:rPr lang="en-US" sz="3000" b="1" dirty="0">
                <a:solidFill>
                  <a:srgbClr val="0F1F3D"/>
                </a:solidFill>
                <a:latin typeface="Cambria" pitchFamily="34" charset="0"/>
                <a:ea typeface="Cambria" pitchFamily="34" charset="-122"/>
                <a:cs typeface="Cambria" pitchFamily="34" charset="-120"/>
              </a:rPr>
              <a:t>시스템 아키텍처</a:t>
            </a:r>
            <a:endParaRPr lang="en-US" sz="3000" dirty="0"/>
          </a:p>
        </p:txBody>
      </p:sp>
      <p:sp>
        <p:nvSpPr>
          <p:cNvPr id="6" name="Shape 3"/>
          <p:cNvSpPr/>
          <p:nvPr/>
        </p:nvSpPr>
        <p:spPr>
          <a:xfrm>
            <a:off x="685800" y="2148840"/>
            <a:ext cx="2423160" cy="3017520"/>
          </a:xfrm>
          <a:prstGeom prst="roundRect">
            <a:avLst>
              <a:gd name="adj" fmla="val 3019"/>
            </a:avLst>
          </a:prstGeom>
          <a:solidFill>
            <a:srgbClr val="0F1F3D"/>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7" name="Shape 4"/>
          <p:cNvSpPr/>
          <p:nvPr/>
        </p:nvSpPr>
        <p:spPr>
          <a:xfrm>
            <a:off x="1577340" y="2468880"/>
            <a:ext cx="640080" cy="640080"/>
          </a:xfrm>
          <a:prstGeom prst="ellipse">
            <a:avLst/>
          </a:prstGeom>
          <a:solidFill>
            <a:srgbClr val="16305C"/>
          </a:solidFill>
          <a:ln/>
        </p:spPr>
        <p:txBody>
          <a:bodyPr/>
          <a:lstStyle/>
          <a:p>
            <a:endParaRPr/>
          </a:p>
        </p:txBody>
      </p:sp>
      <p:pic>
        <p:nvPicPr>
          <p:cNvPr id="8" name="Image 1" descr="preencoded.png"/>
          <p:cNvPicPr>
            <a:picLocks noChangeAspect="1"/>
          </p:cNvPicPr>
          <p:nvPr/>
        </p:nvPicPr>
        <p:blipFill>
          <a:blip r:embed="rId5"/>
          <a:stretch>
            <a:fillRect/>
          </a:stretch>
        </p:blipFill>
        <p:spPr>
          <a:xfrm>
            <a:off x="1705356" y="2596896"/>
            <a:ext cx="384048" cy="384048"/>
          </a:xfrm>
          <a:prstGeom prst="rect">
            <a:avLst/>
          </a:prstGeom>
        </p:spPr>
      </p:pic>
      <p:sp>
        <p:nvSpPr>
          <p:cNvPr id="9" name="Text 5"/>
          <p:cNvSpPr/>
          <p:nvPr/>
        </p:nvSpPr>
        <p:spPr>
          <a:xfrm>
            <a:off x="822960" y="3337560"/>
            <a:ext cx="2148840" cy="365760"/>
          </a:xfrm>
          <a:prstGeom prst="rect">
            <a:avLst/>
          </a:prstGeom>
          <a:noFill/>
          <a:ln/>
        </p:spPr>
        <p:txBody>
          <a:bodyPr wrap="square" lIns="0" tIns="0" rIns="0" bIns="0" rtlCol="0" anchor="ctr"/>
          <a:lstStyle/>
          <a:p>
            <a:pPr marL="0" indent="0" algn="ctr">
              <a:buNone/>
            </a:pPr>
            <a:r>
              <a:rPr lang="en-US" sz="1500" b="1" dirty="0">
                <a:solidFill>
                  <a:srgbClr val="FFFFFF"/>
                </a:solidFill>
                <a:latin typeface="Cambria" pitchFamily="34" charset="0"/>
                <a:ea typeface="Cambria" pitchFamily="34" charset="-122"/>
                <a:cs typeface="Cambria" pitchFamily="34" charset="-120"/>
              </a:rPr>
              <a:t>Client</a:t>
            </a:r>
            <a:endParaRPr lang="en-US" sz="1500" dirty="0"/>
          </a:p>
        </p:txBody>
      </p:sp>
      <p:sp>
        <p:nvSpPr>
          <p:cNvPr id="10" name="Text 6"/>
          <p:cNvSpPr/>
          <p:nvPr/>
        </p:nvSpPr>
        <p:spPr>
          <a:xfrm>
            <a:off x="822960" y="3749040"/>
            <a:ext cx="2148840" cy="1188720"/>
          </a:xfrm>
          <a:prstGeom prst="rect">
            <a:avLst/>
          </a:prstGeom>
          <a:noFill/>
          <a:ln/>
        </p:spPr>
        <p:txBody>
          <a:bodyPr wrap="square" lIns="0" tIns="0" rIns="0" bIns="0" rtlCol="0" anchor="ctr"/>
          <a:lstStyle/>
          <a:p>
            <a:pPr marL="0" indent="0" algn="ctr">
              <a:buNone/>
            </a:pPr>
            <a:r>
              <a:rPr lang="en-US" sz="1150" dirty="0">
                <a:solidFill>
                  <a:schemeClr val="bg1"/>
                </a:solidFill>
              </a:rPr>
              <a:t>PC</a:t>
            </a:r>
          </a:p>
        </p:txBody>
      </p:sp>
      <p:sp>
        <p:nvSpPr>
          <p:cNvPr id="11" name="Shape 7"/>
          <p:cNvSpPr/>
          <p:nvPr/>
        </p:nvSpPr>
        <p:spPr>
          <a:xfrm>
            <a:off x="3177540" y="3474720"/>
            <a:ext cx="365760" cy="365760"/>
          </a:xfrm>
          <a:prstGeom prst="ellipse">
            <a:avLst/>
          </a:prstGeom>
          <a:solidFill>
            <a:srgbClr val="FFFFFF"/>
          </a:solidFill>
          <a:ln/>
        </p:spPr>
        <p:txBody>
          <a:bodyPr/>
          <a:lstStyle/>
          <a:p>
            <a:endParaRPr/>
          </a:p>
        </p:txBody>
      </p:sp>
      <p:pic>
        <p:nvPicPr>
          <p:cNvPr id="12" name="Image 2" descr="preencoded.png"/>
          <p:cNvPicPr>
            <a:picLocks noChangeAspect="1"/>
          </p:cNvPicPr>
          <p:nvPr/>
        </p:nvPicPr>
        <p:blipFill>
          <a:blip r:embed="rId6"/>
          <a:stretch>
            <a:fillRect/>
          </a:stretch>
        </p:blipFill>
        <p:spPr>
          <a:xfrm>
            <a:off x="3232404" y="3529584"/>
            <a:ext cx="256032" cy="256032"/>
          </a:xfrm>
          <a:prstGeom prst="rect">
            <a:avLst/>
          </a:prstGeom>
        </p:spPr>
      </p:pic>
      <p:sp>
        <p:nvSpPr>
          <p:cNvPr id="13" name="Shape 8"/>
          <p:cNvSpPr/>
          <p:nvPr/>
        </p:nvSpPr>
        <p:spPr>
          <a:xfrm>
            <a:off x="3611880" y="2148840"/>
            <a:ext cx="2423160" cy="3017520"/>
          </a:xfrm>
          <a:prstGeom prst="roundRect">
            <a:avLst>
              <a:gd name="adj" fmla="val 3019"/>
            </a:avLst>
          </a:prstGeom>
          <a:solidFill>
            <a:srgbClr val="0E7C86"/>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14" name="Shape 9"/>
          <p:cNvSpPr/>
          <p:nvPr/>
        </p:nvSpPr>
        <p:spPr>
          <a:xfrm>
            <a:off x="4503420" y="2468880"/>
            <a:ext cx="640080" cy="640080"/>
          </a:xfrm>
          <a:prstGeom prst="ellipse">
            <a:avLst/>
          </a:prstGeom>
          <a:solidFill>
            <a:srgbClr val="16305C"/>
          </a:solidFill>
          <a:ln/>
        </p:spPr>
        <p:txBody>
          <a:bodyPr/>
          <a:lstStyle/>
          <a:p>
            <a:endParaRPr/>
          </a:p>
        </p:txBody>
      </p:sp>
      <p:pic>
        <p:nvPicPr>
          <p:cNvPr id="15" name="Image 3" descr="preencoded.png"/>
          <p:cNvPicPr>
            <a:picLocks noChangeAspect="1"/>
          </p:cNvPicPr>
          <p:nvPr/>
        </p:nvPicPr>
        <p:blipFill>
          <a:blip r:embed="rId7"/>
          <a:stretch>
            <a:fillRect/>
          </a:stretch>
        </p:blipFill>
        <p:spPr>
          <a:xfrm>
            <a:off x="4631436" y="2596896"/>
            <a:ext cx="384048" cy="384048"/>
          </a:xfrm>
          <a:prstGeom prst="rect">
            <a:avLst/>
          </a:prstGeom>
        </p:spPr>
      </p:pic>
      <p:sp>
        <p:nvSpPr>
          <p:cNvPr id="16" name="Text 10"/>
          <p:cNvSpPr/>
          <p:nvPr/>
        </p:nvSpPr>
        <p:spPr>
          <a:xfrm>
            <a:off x="3749040" y="3337560"/>
            <a:ext cx="2148840" cy="365760"/>
          </a:xfrm>
          <a:prstGeom prst="rect">
            <a:avLst/>
          </a:prstGeom>
          <a:noFill/>
          <a:ln/>
        </p:spPr>
        <p:txBody>
          <a:bodyPr wrap="square" lIns="0" tIns="0" rIns="0" bIns="0" rtlCol="0" anchor="ctr"/>
          <a:lstStyle/>
          <a:p>
            <a:pPr marL="0" indent="0" algn="ctr">
              <a:buNone/>
            </a:pPr>
            <a:r>
              <a:rPr lang="en-US" sz="1500" b="1" dirty="0">
                <a:solidFill>
                  <a:srgbClr val="FFFFFF"/>
                </a:solidFill>
                <a:latin typeface="Cambria" pitchFamily="34" charset="0"/>
                <a:ea typeface="Cambria" pitchFamily="34" charset="-122"/>
                <a:cs typeface="Cambria" pitchFamily="34" charset="-120"/>
              </a:rPr>
              <a:t>API / Server</a:t>
            </a:r>
            <a:endParaRPr lang="en-US" sz="1500" dirty="0"/>
          </a:p>
        </p:txBody>
      </p:sp>
      <p:sp>
        <p:nvSpPr>
          <p:cNvPr id="17" name="Text 11"/>
          <p:cNvSpPr/>
          <p:nvPr/>
        </p:nvSpPr>
        <p:spPr>
          <a:xfrm>
            <a:off x="3749040" y="3749040"/>
            <a:ext cx="2148840" cy="1188720"/>
          </a:xfrm>
          <a:prstGeom prst="rect">
            <a:avLst/>
          </a:prstGeom>
          <a:noFill/>
          <a:ln/>
        </p:spPr>
        <p:txBody>
          <a:bodyPr wrap="square" lIns="0" tIns="0" rIns="0" bIns="0" rtlCol="0" anchor="ctr"/>
          <a:lstStyle/>
          <a:p>
            <a:pPr marL="0" indent="0" algn="ctr">
              <a:buNone/>
            </a:pPr>
            <a:r>
              <a:rPr lang="en-US" sz="1150" dirty="0" err="1">
                <a:solidFill>
                  <a:schemeClr val="bg1"/>
                </a:solidFill>
              </a:rPr>
              <a:t>FastAPI</a:t>
            </a:r>
            <a:r>
              <a:rPr lang="en-US" sz="1150" dirty="0">
                <a:solidFill>
                  <a:schemeClr val="bg1"/>
                </a:solidFill>
              </a:rPr>
              <a:t> · </a:t>
            </a:r>
            <a:r>
              <a:rPr lang="en-US" sz="1150" dirty="0" err="1">
                <a:solidFill>
                  <a:schemeClr val="bg1"/>
                </a:solidFill>
              </a:rPr>
              <a:t>Proxmox</a:t>
            </a:r>
            <a:r>
              <a:rPr lang="en-US" sz="1150" dirty="0">
                <a:solidFill>
                  <a:schemeClr val="bg1"/>
                </a:solidFill>
              </a:rPr>
              <a:t> VE</a:t>
            </a:r>
          </a:p>
        </p:txBody>
      </p:sp>
      <p:sp>
        <p:nvSpPr>
          <p:cNvPr id="18" name="Shape 12"/>
          <p:cNvSpPr/>
          <p:nvPr/>
        </p:nvSpPr>
        <p:spPr>
          <a:xfrm>
            <a:off x="6103620" y="3474720"/>
            <a:ext cx="365760" cy="365760"/>
          </a:xfrm>
          <a:prstGeom prst="ellipse">
            <a:avLst/>
          </a:prstGeom>
          <a:solidFill>
            <a:srgbClr val="FFFFFF"/>
          </a:solidFill>
          <a:ln/>
        </p:spPr>
        <p:txBody>
          <a:bodyPr/>
          <a:lstStyle/>
          <a:p>
            <a:endParaRPr/>
          </a:p>
        </p:txBody>
      </p:sp>
      <p:pic>
        <p:nvPicPr>
          <p:cNvPr id="19" name="Image 4" descr="preencoded.png"/>
          <p:cNvPicPr>
            <a:picLocks noChangeAspect="1"/>
          </p:cNvPicPr>
          <p:nvPr/>
        </p:nvPicPr>
        <p:blipFill>
          <a:blip r:embed="rId6"/>
          <a:stretch>
            <a:fillRect/>
          </a:stretch>
        </p:blipFill>
        <p:spPr>
          <a:xfrm>
            <a:off x="6158484" y="3529584"/>
            <a:ext cx="256032" cy="256032"/>
          </a:xfrm>
          <a:prstGeom prst="rect">
            <a:avLst/>
          </a:prstGeom>
        </p:spPr>
      </p:pic>
      <p:sp>
        <p:nvSpPr>
          <p:cNvPr id="20" name="Shape 13"/>
          <p:cNvSpPr/>
          <p:nvPr/>
        </p:nvSpPr>
        <p:spPr>
          <a:xfrm>
            <a:off x="6537960" y="2148840"/>
            <a:ext cx="2423160" cy="3017520"/>
          </a:xfrm>
          <a:prstGeom prst="roundRect">
            <a:avLst>
              <a:gd name="adj" fmla="val 3019"/>
            </a:avLst>
          </a:prstGeom>
          <a:solidFill>
            <a:srgbClr val="0F1F3D"/>
          </a:solidFill>
          <a:ln w="12700">
            <a:solidFill>
              <a:srgbClr val="E2E6EC"/>
            </a:solidFill>
            <a:prstDash val="solid"/>
          </a:ln>
          <a:effectLst>
            <a:outerShdw blurRad="101600" dist="25400" dir="5400000" algn="bl" rotWithShape="0">
              <a:srgbClr val="0F1F3D">
                <a:alpha val="8000"/>
              </a:srgbClr>
            </a:outerShdw>
          </a:effectLst>
        </p:spPr>
        <p:txBody>
          <a:bodyPr/>
          <a:lstStyle/>
          <a:p>
            <a:endParaRPr dirty="0"/>
          </a:p>
        </p:txBody>
      </p:sp>
      <p:sp>
        <p:nvSpPr>
          <p:cNvPr id="21" name="Shape 14"/>
          <p:cNvSpPr/>
          <p:nvPr/>
        </p:nvSpPr>
        <p:spPr>
          <a:xfrm>
            <a:off x="7429500" y="2468880"/>
            <a:ext cx="640080" cy="640080"/>
          </a:xfrm>
          <a:prstGeom prst="ellipse">
            <a:avLst/>
          </a:prstGeom>
          <a:solidFill>
            <a:srgbClr val="16305C"/>
          </a:solidFill>
          <a:ln/>
        </p:spPr>
        <p:txBody>
          <a:bodyPr/>
          <a:lstStyle/>
          <a:p>
            <a:endParaRPr/>
          </a:p>
        </p:txBody>
      </p:sp>
      <p:pic>
        <p:nvPicPr>
          <p:cNvPr id="22" name="Image 5" descr="preencoded.png"/>
          <p:cNvPicPr>
            <a:picLocks noChangeAspect="1"/>
          </p:cNvPicPr>
          <p:nvPr/>
        </p:nvPicPr>
        <p:blipFill>
          <a:blip r:embed="rId8"/>
          <a:stretch>
            <a:fillRect/>
          </a:stretch>
        </p:blipFill>
        <p:spPr>
          <a:xfrm>
            <a:off x="7557516" y="2596896"/>
            <a:ext cx="384048" cy="384048"/>
          </a:xfrm>
          <a:prstGeom prst="rect">
            <a:avLst/>
          </a:prstGeom>
        </p:spPr>
      </p:pic>
      <p:sp>
        <p:nvSpPr>
          <p:cNvPr id="23" name="Text 15"/>
          <p:cNvSpPr/>
          <p:nvPr/>
        </p:nvSpPr>
        <p:spPr>
          <a:xfrm>
            <a:off x="6675120" y="3337560"/>
            <a:ext cx="2148840" cy="365760"/>
          </a:xfrm>
          <a:prstGeom prst="rect">
            <a:avLst/>
          </a:prstGeom>
          <a:noFill/>
          <a:ln/>
        </p:spPr>
        <p:txBody>
          <a:bodyPr wrap="square" lIns="0" tIns="0" rIns="0" bIns="0" rtlCol="0" anchor="ctr"/>
          <a:lstStyle/>
          <a:p>
            <a:pPr marL="0" indent="0" algn="ctr">
              <a:buNone/>
            </a:pPr>
            <a:r>
              <a:rPr lang="en-US" sz="1500" b="1" dirty="0">
                <a:solidFill>
                  <a:srgbClr val="FFFFFF"/>
                </a:solidFill>
                <a:latin typeface="Cambria" pitchFamily="34" charset="0"/>
                <a:ea typeface="Cambria" pitchFamily="34" charset="-122"/>
                <a:cs typeface="Cambria" pitchFamily="34" charset="-120"/>
              </a:rPr>
              <a:t>AI Engine</a:t>
            </a:r>
            <a:endParaRPr lang="en-US" sz="1500" dirty="0"/>
          </a:p>
        </p:txBody>
      </p:sp>
      <p:sp>
        <p:nvSpPr>
          <p:cNvPr id="24" name="Text 16"/>
          <p:cNvSpPr/>
          <p:nvPr/>
        </p:nvSpPr>
        <p:spPr>
          <a:xfrm>
            <a:off x="6675120" y="3749040"/>
            <a:ext cx="2148840" cy="1188720"/>
          </a:xfrm>
          <a:prstGeom prst="rect">
            <a:avLst/>
          </a:prstGeom>
          <a:noFill/>
          <a:ln/>
        </p:spPr>
        <p:txBody>
          <a:bodyPr wrap="square" lIns="0" tIns="0" rIns="0" bIns="0" rtlCol="0" anchor="ctr"/>
          <a:lstStyle/>
          <a:p>
            <a:pPr marL="0" indent="0" algn="ctr">
              <a:buNone/>
            </a:pPr>
            <a:r>
              <a:rPr lang="en-US" sz="1150" dirty="0" err="1">
                <a:solidFill>
                  <a:schemeClr val="bg1"/>
                </a:solidFill>
              </a:rPr>
              <a:t>LangChain</a:t>
            </a:r>
            <a:r>
              <a:rPr lang="en-US" sz="1150" dirty="0">
                <a:solidFill>
                  <a:schemeClr val="bg1"/>
                </a:solidFill>
              </a:rPr>
              <a:t>, Qwen3-8B</a:t>
            </a:r>
          </a:p>
        </p:txBody>
      </p:sp>
      <p:sp>
        <p:nvSpPr>
          <p:cNvPr id="25" name="Shape 17"/>
          <p:cNvSpPr/>
          <p:nvPr/>
        </p:nvSpPr>
        <p:spPr>
          <a:xfrm>
            <a:off x="9029700" y="3474720"/>
            <a:ext cx="365760" cy="365760"/>
          </a:xfrm>
          <a:prstGeom prst="ellipse">
            <a:avLst/>
          </a:prstGeom>
          <a:solidFill>
            <a:srgbClr val="FFFFFF"/>
          </a:solidFill>
          <a:ln/>
        </p:spPr>
        <p:txBody>
          <a:bodyPr/>
          <a:lstStyle/>
          <a:p>
            <a:endParaRPr/>
          </a:p>
        </p:txBody>
      </p:sp>
      <p:pic>
        <p:nvPicPr>
          <p:cNvPr id="26" name="Image 6" descr="preencoded.png"/>
          <p:cNvPicPr>
            <a:picLocks noChangeAspect="1"/>
          </p:cNvPicPr>
          <p:nvPr/>
        </p:nvPicPr>
        <p:blipFill>
          <a:blip r:embed="rId6"/>
          <a:stretch>
            <a:fillRect/>
          </a:stretch>
        </p:blipFill>
        <p:spPr>
          <a:xfrm>
            <a:off x="9084564" y="3529584"/>
            <a:ext cx="256032" cy="256032"/>
          </a:xfrm>
          <a:prstGeom prst="rect">
            <a:avLst/>
          </a:prstGeom>
        </p:spPr>
      </p:pic>
      <p:sp>
        <p:nvSpPr>
          <p:cNvPr id="27" name="Shape 18"/>
          <p:cNvSpPr/>
          <p:nvPr/>
        </p:nvSpPr>
        <p:spPr>
          <a:xfrm>
            <a:off x="9464040" y="2148840"/>
            <a:ext cx="2423160" cy="3017520"/>
          </a:xfrm>
          <a:prstGeom prst="roundRect">
            <a:avLst>
              <a:gd name="adj" fmla="val 3019"/>
            </a:avLst>
          </a:prstGeom>
          <a:solidFill>
            <a:srgbClr val="0E7C86"/>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28" name="Shape 19"/>
          <p:cNvSpPr/>
          <p:nvPr/>
        </p:nvSpPr>
        <p:spPr>
          <a:xfrm>
            <a:off x="10355580" y="2468880"/>
            <a:ext cx="640080" cy="640080"/>
          </a:xfrm>
          <a:prstGeom prst="ellipse">
            <a:avLst/>
          </a:prstGeom>
          <a:solidFill>
            <a:srgbClr val="16305C"/>
          </a:solidFill>
          <a:ln/>
        </p:spPr>
        <p:txBody>
          <a:bodyPr/>
          <a:lstStyle/>
          <a:p>
            <a:endParaRPr/>
          </a:p>
        </p:txBody>
      </p:sp>
      <p:pic>
        <p:nvPicPr>
          <p:cNvPr id="29" name="Image 7" descr="preencoded.png"/>
          <p:cNvPicPr>
            <a:picLocks noChangeAspect="1"/>
          </p:cNvPicPr>
          <p:nvPr/>
        </p:nvPicPr>
        <p:blipFill>
          <a:blip r:embed="rId9"/>
          <a:stretch>
            <a:fillRect/>
          </a:stretch>
        </p:blipFill>
        <p:spPr>
          <a:xfrm>
            <a:off x="10483596" y="2596896"/>
            <a:ext cx="384048" cy="384048"/>
          </a:xfrm>
          <a:prstGeom prst="rect">
            <a:avLst/>
          </a:prstGeom>
        </p:spPr>
      </p:pic>
      <p:sp>
        <p:nvSpPr>
          <p:cNvPr id="30" name="Text 20"/>
          <p:cNvSpPr/>
          <p:nvPr/>
        </p:nvSpPr>
        <p:spPr>
          <a:xfrm>
            <a:off x="9601200" y="3337560"/>
            <a:ext cx="2148840" cy="365760"/>
          </a:xfrm>
          <a:prstGeom prst="rect">
            <a:avLst/>
          </a:prstGeom>
          <a:noFill/>
          <a:ln/>
        </p:spPr>
        <p:txBody>
          <a:bodyPr wrap="square" lIns="0" tIns="0" rIns="0" bIns="0" rtlCol="0" anchor="ctr"/>
          <a:lstStyle/>
          <a:p>
            <a:pPr marL="0" indent="0" algn="ctr">
              <a:buNone/>
            </a:pPr>
            <a:r>
              <a:rPr lang="en-US" sz="1500" b="1" dirty="0">
                <a:solidFill>
                  <a:srgbClr val="FFFFFF"/>
                </a:solidFill>
                <a:latin typeface="Cambria" pitchFamily="34" charset="0"/>
                <a:ea typeface="Cambria" pitchFamily="34" charset="-122"/>
                <a:cs typeface="Cambria" pitchFamily="34" charset="-120"/>
              </a:rPr>
              <a:t>Data / Infra</a:t>
            </a:r>
            <a:endParaRPr lang="en-US" sz="1500" dirty="0"/>
          </a:p>
        </p:txBody>
      </p:sp>
      <p:sp>
        <p:nvSpPr>
          <p:cNvPr id="31" name="Text 21"/>
          <p:cNvSpPr/>
          <p:nvPr/>
        </p:nvSpPr>
        <p:spPr>
          <a:xfrm>
            <a:off x="9601200" y="3749040"/>
            <a:ext cx="2148840" cy="1188720"/>
          </a:xfrm>
          <a:prstGeom prst="rect">
            <a:avLst/>
          </a:prstGeom>
          <a:noFill/>
          <a:ln/>
        </p:spPr>
        <p:txBody>
          <a:bodyPr wrap="square" lIns="0" tIns="0" rIns="0" bIns="0" rtlCol="0" anchor="ctr"/>
          <a:lstStyle/>
          <a:p>
            <a:pPr marL="0" indent="0" algn="ctr">
              <a:buNone/>
            </a:pPr>
            <a:r>
              <a:rPr lang="en-US" sz="1150" dirty="0">
                <a:solidFill>
                  <a:schemeClr val="bg1"/>
                </a:solidFill>
              </a:rPr>
              <a:t>MariaDB / Synology NAS</a:t>
            </a:r>
          </a:p>
        </p:txBody>
      </p:sp>
      <p:sp>
        <p:nvSpPr>
          <p:cNvPr id="32" name="Shape 22"/>
          <p:cNvSpPr/>
          <p:nvPr/>
        </p:nvSpPr>
        <p:spPr>
          <a:xfrm>
            <a:off x="685800" y="5440680"/>
            <a:ext cx="11201400" cy="914400"/>
          </a:xfrm>
          <a:prstGeom prst="roundRect">
            <a:avLst>
              <a:gd name="adj" fmla="val 8000"/>
            </a:avLst>
          </a:prstGeom>
          <a:solidFill>
            <a:srgbClr val="E9F4F3"/>
          </a:solidFill>
          <a:ln w="12700">
            <a:solidFill>
              <a:srgbClr val="E2E6EC"/>
            </a:solidFill>
            <a:prstDash val="solid"/>
          </a:ln>
        </p:spPr>
        <p:txBody>
          <a:bodyPr/>
          <a:lstStyle/>
          <a:p>
            <a:endParaRPr sz="1250" i="1"/>
          </a:p>
        </p:txBody>
      </p:sp>
      <p:sp>
        <p:nvSpPr>
          <p:cNvPr id="33" name="Text 23"/>
          <p:cNvSpPr/>
          <p:nvPr/>
        </p:nvSpPr>
        <p:spPr>
          <a:xfrm>
            <a:off x="914400" y="5440680"/>
            <a:ext cx="10744200" cy="914400"/>
          </a:xfrm>
          <a:prstGeom prst="rect">
            <a:avLst/>
          </a:prstGeom>
          <a:noFill/>
          <a:ln/>
        </p:spPr>
        <p:txBody>
          <a:bodyPr wrap="square" lIns="0" tIns="0" rIns="0" bIns="0" rtlCol="0" anchor="ctr"/>
          <a:lstStyle/>
          <a:p>
            <a:pPr marL="0" indent="0">
              <a:buNone/>
            </a:pPr>
            <a:r>
              <a:rPr lang="en-US" altLang="ko-KR" sz="1250" i="1" dirty="0"/>
              <a:t>Unity </a:t>
            </a:r>
            <a:r>
              <a:rPr lang="ko-KR" altLang="en-US" sz="1250" i="1" dirty="0"/>
              <a:t>클라이언트는 </a:t>
            </a:r>
            <a:r>
              <a:rPr lang="en-US" altLang="ko-KR" sz="1250" i="1" dirty="0"/>
              <a:t>REST API</a:t>
            </a:r>
            <a:r>
              <a:rPr lang="ko-KR" altLang="en-US" sz="1250" i="1" dirty="0"/>
              <a:t>를 통해 </a:t>
            </a:r>
            <a:r>
              <a:rPr lang="en-US" altLang="ko-KR" sz="1250" i="1" dirty="0" err="1"/>
              <a:t>FastAPI</a:t>
            </a:r>
            <a:r>
              <a:rPr lang="en-US" altLang="ko-KR" sz="1250" i="1" dirty="0"/>
              <a:t> </a:t>
            </a:r>
            <a:r>
              <a:rPr lang="ko-KR" altLang="en-US" sz="1250" i="1" dirty="0"/>
              <a:t>서버와 </a:t>
            </a:r>
            <a:r>
              <a:rPr lang="en-US" altLang="ko-KR" sz="1250" i="1" dirty="0"/>
              <a:t>JSON </a:t>
            </a:r>
            <a:r>
              <a:rPr lang="ko-KR" altLang="en-US" sz="1250" i="1" dirty="0"/>
              <a:t>형식으로 통신합니다</a:t>
            </a:r>
            <a:r>
              <a:rPr lang="en-US" altLang="ko-KR" sz="1250" i="1" dirty="0"/>
              <a:t>. </a:t>
            </a:r>
            <a:r>
              <a:rPr lang="ko-KR" altLang="en-US" sz="1250" i="1" dirty="0"/>
              <a:t>플레이어 사망 시 </a:t>
            </a:r>
            <a:r>
              <a:rPr lang="en-US" altLang="ko-KR" sz="1250" i="1" dirty="0"/>
              <a:t>AI</a:t>
            </a:r>
            <a:r>
              <a:rPr lang="ko-KR" altLang="en-US" sz="1250" i="1" dirty="0"/>
              <a:t>가 생성한 대사를 </a:t>
            </a:r>
            <a:r>
              <a:rPr lang="en-US" altLang="ko-KR" sz="1250" i="1" dirty="0"/>
              <a:t>MariaDB</a:t>
            </a:r>
            <a:r>
              <a:rPr lang="ko-KR" altLang="en-US" sz="1250" i="1" dirty="0"/>
              <a:t>에 저장하여 캐시처럼 활용하고</a:t>
            </a:r>
            <a:r>
              <a:rPr lang="en-US" altLang="ko-KR" sz="1250" i="1" dirty="0"/>
              <a:t>, NPC </a:t>
            </a:r>
            <a:r>
              <a:rPr lang="ko-KR" altLang="en-US" sz="1250" i="1" dirty="0"/>
              <a:t>대화 시에는 저장된 데이터를 조회해 빠르게 출력합니다</a:t>
            </a:r>
            <a:endParaRPr lang="en-US" sz="1250" i="1" dirty="0"/>
          </a:p>
        </p:txBody>
      </p:sp>
      <p:sp>
        <p:nvSpPr>
          <p:cNvPr id="34" name="Text 24"/>
          <p:cNvSpPr/>
          <p:nvPr/>
        </p:nvSpPr>
        <p:spPr>
          <a:xfrm>
            <a:off x="548640" y="6473952"/>
            <a:ext cx="5486400" cy="274320"/>
          </a:xfrm>
          <a:prstGeom prst="rect">
            <a:avLst/>
          </a:prstGeom>
          <a:noFill/>
          <a:ln/>
        </p:spPr>
        <p:txBody>
          <a:bodyPr wrap="square" lIns="0" tIns="0" rIns="0" bIns="0" rtlCol="0" anchor="ctr"/>
          <a:lstStyle/>
          <a:p>
            <a:pPr marL="0" indent="0" algn="l">
              <a:buNone/>
            </a:pPr>
            <a:r>
              <a:rPr lang="en-US" sz="900" dirty="0">
                <a:solidFill>
                  <a:srgbClr val="6B7686"/>
                </a:solidFill>
                <a:latin typeface="Calibri" pitchFamily="34" charset="0"/>
                <a:ea typeface="Calibri" pitchFamily="34" charset="-122"/>
                <a:cs typeface="Calibri" pitchFamily="34" charset="-120"/>
              </a:rPr>
              <a:t>시스템 아키텍처</a:t>
            </a:r>
            <a:endParaRPr lang="en-US" sz="900" dirty="0"/>
          </a:p>
        </p:txBody>
      </p:sp>
      <p:sp>
        <p:nvSpPr>
          <p:cNvPr id="35" name="Text 25"/>
          <p:cNvSpPr/>
          <p:nvPr/>
        </p:nvSpPr>
        <p:spPr>
          <a:xfrm>
            <a:off x="11155680" y="6473952"/>
            <a:ext cx="457200" cy="274320"/>
          </a:xfrm>
          <a:prstGeom prst="rect">
            <a:avLst/>
          </a:prstGeom>
          <a:noFill/>
          <a:ln/>
        </p:spPr>
        <p:txBody>
          <a:bodyPr wrap="square" lIns="0" tIns="0" rIns="0" bIns="0" rtlCol="0" anchor="ctr"/>
          <a:lstStyle/>
          <a:p>
            <a:pPr marL="0" indent="0" algn="r">
              <a:buNone/>
            </a:pPr>
            <a:r>
              <a:rPr lang="en-US" sz="900" dirty="0">
                <a:solidFill>
                  <a:srgbClr val="6B7686"/>
                </a:solidFill>
                <a:latin typeface="Calibri" pitchFamily="34" charset="0"/>
                <a:ea typeface="Calibri" pitchFamily="34" charset="-122"/>
                <a:cs typeface="Calibri" pitchFamily="34" charset="-120"/>
              </a:rPr>
              <a:t>8</a:t>
            </a:r>
            <a:endParaRPr lang="en-US" sz="900" dirty="0"/>
          </a:p>
        </p:txBody>
      </p:sp>
    </p:spTree>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48640" y="502920"/>
            <a:ext cx="566928" cy="566928"/>
          </a:xfrm>
          <a:prstGeom prst="ellipse">
            <a:avLst/>
          </a:prstGeom>
          <a:solidFill>
            <a:srgbClr val="0E7C86"/>
          </a:solidFill>
          <a:ln/>
        </p:spPr>
        <p:txBody>
          <a:bodyPr/>
          <a:lstStyle/>
          <a:p>
            <a:endParaRPr/>
          </a:p>
        </p:txBody>
      </p:sp>
      <p:pic>
        <p:nvPicPr>
          <p:cNvPr id="3" name="Image 0" descr="preencoded.png"/>
          <p:cNvPicPr>
            <a:picLocks noChangeAspect="1"/>
          </p:cNvPicPr>
          <p:nvPr/>
        </p:nvPicPr>
        <p:blipFill>
          <a:blip r:embed="rId4"/>
          <a:stretch>
            <a:fillRect/>
          </a:stretch>
        </p:blipFill>
        <p:spPr>
          <a:xfrm>
            <a:off x="694944" y="649224"/>
            <a:ext cx="274320" cy="274320"/>
          </a:xfrm>
          <a:prstGeom prst="rect">
            <a:avLst/>
          </a:prstGeom>
        </p:spPr>
      </p:pic>
      <p:sp>
        <p:nvSpPr>
          <p:cNvPr id="4" name="Text 1"/>
          <p:cNvSpPr/>
          <p:nvPr/>
        </p:nvSpPr>
        <p:spPr>
          <a:xfrm>
            <a:off x="1280160" y="457200"/>
            <a:ext cx="7315200" cy="292608"/>
          </a:xfrm>
          <a:prstGeom prst="rect">
            <a:avLst/>
          </a:prstGeom>
          <a:noFill/>
          <a:ln/>
        </p:spPr>
        <p:txBody>
          <a:bodyPr wrap="square" lIns="0" tIns="0" rIns="0" bIns="0" rtlCol="0" anchor="ctr"/>
          <a:lstStyle/>
          <a:p>
            <a:pPr marL="0" indent="0">
              <a:buNone/>
            </a:pPr>
            <a:r>
              <a:rPr lang="en-US" sz="1200" b="1" kern="0" spc="200" dirty="0">
                <a:solidFill>
                  <a:srgbClr val="0E7C86"/>
                </a:solidFill>
                <a:latin typeface="Calibri" pitchFamily="34" charset="0"/>
                <a:ea typeface="Calibri" pitchFamily="34" charset="-122"/>
                <a:cs typeface="Calibri" pitchFamily="34" charset="-120"/>
              </a:rPr>
              <a:t>07  DATABASE</a:t>
            </a:r>
            <a:endParaRPr lang="en-US" sz="1200" dirty="0"/>
          </a:p>
        </p:txBody>
      </p:sp>
      <p:sp>
        <p:nvSpPr>
          <p:cNvPr id="5" name="Text 2"/>
          <p:cNvSpPr/>
          <p:nvPr/>
        </p:nvSpPr>
        <p:spPr>
          <a:xfrm>
            <a:off x="1280160" y="713232"/>
            <a:ext cx="9601200" cy="502920"/>
          </a:xfrm>
          <a:prstGeom prst="rect">
            <a:avLst/>
          </a:prstGeom>
          <a:noFill/>
          <a:ln/>
        </p:spPr>
        <p:txBody>
          <a:bodyPr wrap="square" lIns="0" tIns="0" rIns="0" bIns="0" rtlCol="0" anchor="ctr"/>
          <a:lstStyle/>
          <a:p>
            <a:pPr marL="0" indent="0">
              <a:buNone/>
            </a:pPr>
            <a:r>
              <a:rPr lang="en-US" sz="3000" b="1" dirty="0">
                <a:solidFill>
                  <a:srgbClr val="0F1F3D"/>
                </a:solidFill>
                <a:latin typeface="Cambria" pitchFamily="34" charset="0"/>
                <a:ea typeface="Cambria" pitchFamily="34" charset="-122"/>
                <a:cs typeface="Cambria" pitchFamily="34" charset="-120"/>
              </a:rPr>
              <a:t>데이터베이스 (ERD)</a:t>
            </a:r>
            <a:endParaRPr lang="en-US" sz="3000" dirty="0"/>
          </a:p>
        </p:txBody>
      </p:sp>
      <p:sp>
        <p:nvSpPr>
          <p:cNvPr id="6" name="Shape 3"/>
          <p:cNvSpPr/>
          <p:nvPr/>
        </p:nvSpPr>
        <p:spPr>
          <a:xfrm>
            <a:off x="548640" y="1600200"/>
            <a:ext cx="7406640" cy="4434840"/>
          </a:xfrm>
          <a:prstGeom prst="roundRect">
            <a:avLst>
              <a:gd name="adj" fmla="val 1649"/>
            </a:avLst>
          </a:prstGeom>
          <a:solidFill>
            <a:srgbClr val="E9F4F3"/>
          </a:solidFill>
          <a:ln w="12700">
            <a:solidFill>
              <a:srgbClr val="E2E6EC"/>
            </a:solidFill>
            <a:prstDash val="solid"/>
          </a:ln>
        </p:spPr>
        <p:txBody>
          <a:bodyPr/>
          <a:lstStyle/>
          <a:p>
            <a:endParaRPr/>
          </a:p>
        </p:txBody>
      </p:sp>
      <p:sp>
        <p:nvSpPr>
          <p:cNvPr id="31" name="Shape 28"/>
          <p:cNvSpPr/>
          <p:nvPr/>
        </p:nvSpPr>
        <p:spPr>
          <a:xfrm>
            <a:off x="8183880" y="1600200"/>
            <a:ext cx="3429000" cy="4434840"/>
          </a:xfrm>
          <a:prstGeom prst="roundRect">
            <a:avLst>
              <a:gd name="adj" fmla="val 2133"/>
            </a:avLst>
          </a:prstGeom>
          <a:solidFill>
            <a:srgbClr val="FFFFFF"/>
          </a:solidFill>
          <a:ln w="12700">
            <a:solidFill>
              <a:srgbClr val="E2E6EC"/>
            </a:solidFill>
            <a:prstDash val="solid"/>
          </a:ln>
          <a:effectLst>
            <a:outerShdw blurRad="101600" dist="25400" dir="5400000" algn="bl" rotWithShape="0">
              <a:srgbClr val="0F1F3D">
                <a:alpha val="8000"/>
              </a:srgbClr>
            </a:outerShdw>
          </a:effectLst>
        </p:spPr>
        <p:txBody>
          <a:bodyPr/>
          <a:lstStyle/>
          <a:p>
            <a:endParaRPr/>
          </a:p>
        </p:txBody>
      </p:sp>
      <p:sp>
        <p:nvSpPr>
          <p:cNvPr id="32" name="Text 29"/>
          <p:cNvSpPr/>
          <p:nvPr/>
        </p:nvSpPr>
        <p:spPr>
          <a:xfrm>
            <a:off x="8412480" y="1828800"/>
            <a:ext cx="3017520" cy="365760"/>
          </a:xfrm>
          <a:prstGeom prst="rect">
            <a:avLst/>
          </a:prstGeom>
          <a:noFill/>
          <a:ln/>
        </p:spPr>
        <p:txBody>
          <a:bodyPr wrap="square" lIns="0" tIns="0" rIns="0" bIns="0" rtlCol="0" anchor="ctr"/>
          <a:lstStyle/>
          <a:p>
            <a:pPr marL="0" indent="0">
              <a:buNone/>
            </a:pPr>
            <a:r>
              <a:t>데이터 모델 설계 포인트</a:t>
            </a:r>
            <a:endParaRPr lang="en-US" sz="1500" dirty="0"/>
          </a:p>
        </p:txBody>
      </p:sp>
      <p:sp>
        <p:nvSpPr>
          <p:cNvPr id="33" name="Text 30"/>
          <p:cNvSpPr/>
          <p:nvPr/>
        </p:nvSpPr>
        <p:spPr>
          <a:xfrm>
            <a:off x="8412480" y="2286000"/>
            <a:ext cx="3017520" cy="3566160"/>
          </a:xfrm>
          <a:prstGeom prst="rect">
            <a:avLst/>
          </a:prstGeom>
          <a:noFill/>
          <a:ln/>
        </p:spPr>
        <p:txBody>
          <a:bodyPr wrap="square" lIns="0" tIns="0" rIns="0" bIns="0" rtlCol="0" anchor="ctr"/>
          <a:lstStyle/>
          <a:p>
            <a:pPr marL="342900" indent="-342900">
              <a:spcAft>
                <a:spcPts val="1000"/>
              </a:spcAft>
              <a:buSzPct val="100000"/>
              <a:buChar char="•"/>
            </a:pPr>
            <a:r>
              <a:rPr lang="ko-KR" altLang="en-US" sz="1200" dirty="0"/>
              <a:t>세대 번호</a:t>
            </a:r>
            <a:r>
              <a:rPr lang="en-US" altLang="ko-KR" sz="1200" dirty="0"/>
              <a:t>(PK)</a:t>
            </a:r>
            <a:r>
              <a:rPr lang="ko-KR" altLang="en-US" sz="1200" dirty="0"/>
              <a:t>를 기준으로 </a:t>
            </a:r>
            <a:r>
              <a:rPr lang="en-US" altLang="ko-KR" sz="1200" dirty="0" err="1"/>
              <a:t>DialogueCache</a:t>
            </a:r>
            <a:r>
              <a:rPr lang="ko-KR" altLang="en-US" sz="1200" dirty="0"/>
              <a:t>와 </a:t>
            </a:r>
            <a:r>
              <a:rPr lang="en-US" altLang="ko-KR" sz="1200" dirty="0"/>
              <a:t>1:1 </a:t>
            </a:r>
            <a:r>
              <a:rPr lang="ko-KR" altLang="en-US" sz="1200" dirty="0"/>
              <a:t>매핑하여 </a:t>
            </a:r>
            <a:r>
              <a:rPr lang="en-US" altLang="ko-KR" sz="1200" dirty="0"/>
              <a:t>JOIN </a:t>
            </a:r>
            <a:r>
              <a:rPr lang="ko-KR" altLang="en-US" sz="1200" dirty="0"/>
              <a:t>없이 빠른 조회가 가능하도록 설계</a:t>
            </a:r>
          </a:p>
          <a:p>
            <a:pPr marL="342900" indent="-342900">
              <a:spcAft>
                <a:spcPts val="1000"/>
              </a:spcAft>
              <a:buSzPct val="100000"/>
              <a:buFontTx/>
              <a:buChar char="•"/>
            </a:pPr>
            <a:r>
              <a:rPr lang="en-US" altLang="ko-KR" sz="1200" dirty="0"/>
              <a:t>TRUNCATE </a:t>
            </a:r>
            <a:r>
              <a:rPr lang="ko-KR" altLang="en-US" sz="1200" dirty="0"/>
              <a:t>기반 초기화를 위해 세션 수준의 </a:t>
            </a:r>
            <a:r>
              <a:rPr lang="ko-KR" altLang="en-US" sz="1200" dirty="0" err="1"/>
              <a:t>외래키</a:t>
            </a:r>
            <a:r>
              <a:rPr lang="ko-KR" altLang="en-US" sz="1200" dirty="0"/>
              <a:t> 제약 조건 동적 우회</a:t>
            </a:r>
            <a:r>
              <a:rPr lang="en-US" altLang="ko-KR" sz="1200" dirty="0"/>
              <a:t>(Bypass) </a:t>
            </a:r>
            <a:r>
              <a:rPr lang="ko-KR" altLang="en-US" sz="1200" dirty="0"/>
              <a:t>트랜잭션 처리하고 테이블 구조를 재설계</a:t>
            </a:r>
          </a:p>
          <a:p>
            <a:pPr marL="342900" indent="-342900">
              <a:spcAft>
                <a:spcPts val="1000"/>
              </a:spcAft>
              <a:buSzPct val="100000"/>
              <a:buChar char="•"/>
            </a:pPr>
            <a:r>
              <a:rPr lang="en-US" altLang="ko-KR" sz="1200" dirty="0"/>
              <a:t>1</a:t>
            </a:r>
            <a:r>
              <a:rPr lang="ko-KR" altLang="en-US" sz="1200" dirty="0"/>
              <a:t>세대 예외 처리를 적용하여 초기 데이터가 없는 환경에서도 안정적으로 </a:t>
            </a:r>
            <a:r>
              <a:rPr lang="en-US" altLang="ko-KR" sz="1200" dirty="0"/>
              <a:t>AI </a:t>
            </a:r>
            <a:r>
              <a:rPr lang="ko-KR" altLang="en-US" sz="1200" dirty="0"/>
              <a:t>대사를 생성하도록 구현</a:t>
            </a:r>
          </a:p>
          <a:p>
            <a:pPr marL="342900" indent="-342900">
              <a:spcAft>
                <a:spcPts val="1000"/>
              </a:spcAft>
              <a:buSzPct val="100000"/>
              <a:buChar char="•"/>
            </a:pPr>
            <a:r>
              <a:rPr lang="ko-KR" altLang="en-US" sz="1200" dirty="0"/>
              <a:t>실시간 </a:t>
            </a:r>
            <a:r>
              <a:rPr lang="en-US" altLang="ko-KR" sz="1200" dirty="0"/>
              <a:t>AI </a:t>
            </a:r>
            <a:r>
              <a:rPr lang="ko-KR" altLang="en-US" sz="1200" dirty="0"/>
              <a:t>호출을 </a:t>
            </a:r>
            <a:r>
              <a:rPr lang="en-US" altLang="ko-KR" sz="1200" dirty="0"/>
              <a:t>DB </a:t>
            </a:r>
            <a:r>
              <a:rPr lang="ko-KR" altLang="en-US" sz="1200" dirty="0" err="1"/>
              <a:t>캐싱으로</a:t>
            </a:r>
            <a:r>
              <a:rPr lang="ko-KR" altLang="en-US" sz="1200" dirty="0"/>
              <a:t> 대체하여 응답 지연을 최소화</a:t>
            </a:r>
            <a:endParaRPr lang="en-US" sz="1200" dirty="0"/>
          </a:p>
        </p:txBody>
      </p:sp>
      <p:sp>
        <p:nvSpPr>
          <p:cNvPr id="34" name="Text 31"/>
          <p:cNvSpPr/>
          <p:nvPr/>
        </p:nvSpPr>
        <p:spPr>
          <a:xfrm>
            <a:off x="548640" y="6473952"/>
            <a:ext cx="5486400" cy="274320"/>
          </a:xfrm>
          <a:prstGeom prst="rect">
            <a:avLst/>
          </a:prstGeom>
          <a:noFill/>
          <a:ln/>
        </p:spPr>
        <p:txBody>
          <a:bodyPr wrap="square" lIns="0" tIns="0" rIns="0" bIns="0" rtlCol="0" anchor="ctr"/>
          <a:lstStyle/>
          <a:p>
            <a:pPr marL="0" indent="0" algn="l">
              <a:buNone/>
            </a:pPr>
            <a:r>
              <a:rPr lang="en-US" sz="900" dirty="0">
                <a:solidFill>
                  <a:srgbClr val="6B7686"/>
                </a:solidFill>
                <a:latin typeface="Calibri" pitchFamily="34" charset="0"/>
                <a:ea typeface="Calibri" pitchFamily="34" charset="-122"/>
                <a:cs typeface="Calibri" pitchFamily="34" charset="-120"/>
              </a:rPr>
              <a:t>데이터베이스 (ERD)</a:t>
            </a:r>
            <a:endParaRPr lang="en-US" sz="900" dirty="0"/>
          </a:p>
        </p:txBody>
      </p:sp>
      <p:sp>
        <p:nvSpPr>
          <p:cNvPr id="35" name="Text 32"/>
          <p:cNvSpPr/>
          <p:nvPr/>
        </p:nvSpPr>
        <p:spPr>
          <a:xfrm>
            <a:off x="11155680" y="6473952"/>
            <a:ext cx="457200" cy="274320"/>
          </a:xfrm>
          <a:prstGeom prst="rect">
            <a:avLst/>
          </a:prstGeom>
          <a:noFill/>
          <a:ln/>
        </p:spPr>
        <p:txBody>
          <a:bodyPr wrap="square" lIns="0" tIns="0" rIns="0" bIns="0" rtlCol="0" anchor="ctr"/>
          <a:lstStyle/>
          <a:p>
            <a:pPr marL="0" indent="0" algn="r">
              <a:buNone/>
            </a:pPr>
            <a:r>
              <a:rPr lang="en-US" sz="900" dirty="0">
                <a:solidFill>
                  <a:srgbClr val="6B7686"/>
                </a:solidFill>
                <a:latin typeface="Calibri" pitchFamily="34" charset="0"/>
                <a:ea typeface="Calibri" pitchFamily="34" charset="-122"/>
                <a:cs typeface="Calibri" pitchFamily="34" charset="-120"/>
              </a:rPr>
              <a:t>9</a:t>
            </a:r>
            <a:endParaRPr lang="en-US" sz="900" dirty="0"/>
          </a:p>
        </p:txBody>
      </p:sp>
      <p:pic>
        <p:nvPicPr>
          <p:cNvPr id="7" name="그림 6">
            <a:extLst>
              <a:ext uri="{FF2B5EF4-FFF2-40B4-BE49-F238E27FC236}">
                <a16:creationId xmlns:a16="http://schemas.microsoft.com/office/drawing/2014/main" id="{92034471-D36A-3598-AC75-9FD3D76356F0}"/>
              </a:ext>
            </a:extLst>
          </p:cNvPr>
          <p:cNvPicPr>
            <a:picLocks noChangeAspect="1"/>
          </p:cNvPicPr>
          <p:nvPr/>
        </p:nvPicPr>
        <p:blipFill>
          <a:blip r:embed="rId5"/>
          <a:stretch>
            <a:fillRect/>
          </a:stretch>
        </p:blipFill>
        <p:spPr>
          <a:xfrm>
            <a:off x="2778760" y="1842770"/>
            <a:ext cx="2946400" cy="3949700"/>
          </a:xfrm>
          <a:prstGeom prst="rect">
            <a:avLst/>
          </a:prstGeom>
        </p:spPr>
      </p:pic>
    </p:spTree>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맑은 고딕"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657</TotalTime>
  <Words>2538</Words>
  <Application>Microsoft Macintosh PowerPoint</Application>
  <PresentationFormat>와이드스크린</PresentationFormat>
  <Paragraphs>441</Paragraphs>
  <Slides>14</Slides>
  <Notes>14</Notes>
  <HiddenSlides>0</HiddenSlides>
  <MMClips>1</MMClips>
  <ScaleCrop>false</ScaleCrop>
  <HeadingPairs>
    <vt:vector size="6" baseType="variant">
      <vt:variant>
        <vt:lpstr>사용한 글꼴</vt:lpstr>
      </vt:variant>
      <vt:variant>
        <vt:i4>3</vt:i4>
      </vt:variant>
      <vt:variant>
        <vt:lpstr>테마</vt:lpstr>
      </vt:variant>
      <vt:variant>
        <vt:i4>1</vt:i4>
      </vt:variant>
      <vt:variant>
        <vt:lpstr>슬라이드 제목</vt:lpstr>
      </vt:variant>
      <vt:variant>
        <vt:i4>14</vt:i4>
      </vt:variant>
    </vt:vector>
  </HeadingPairs>
  <TitlesOfParts>
    <vt:vector size="18" baseType="lpstr">
      <vt:lpstr>Arial</vt:lpstr>
      <vt:lpstr>Calibri</vt:lpstr>
      <vt:lpstr>Cambria</vt:lpstr>
      <vt:lpstr>Office Theme</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프로젝트 발표 템플릿</dc:title>
  <dc:subject>PptxGenJS Presentation</dc:subject>
  <dc:creator>Solidesk AI Campus</dc:creator>
  <cp:lastModifiedBy>김민구</cp:lastModifiedBy>
  <cp:revision>16</cp:revision>
  <dcterms:created xsi:type="dcterms:W3CDTF">2026-07-03T07:35:25Z</dcterms:created>
  <dcterms:modified xsi:type="dcterms:W3CDTF">2026-07-07T21:15:43Z</dcterms:modified>
</cp:coreProperties>
</file>